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CC0322-C018-4E74-A671-A528F4BADDE7}">
  <a:tblStyle styleId="{80CC0322-C018-4E74-A671-A528F4BADD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MavenPr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3f12e0d01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3f12e0d01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3f12e0d01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3f12e0d01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87f0e928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87f0e928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87f0e92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87f0e92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3f12e0d01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3f12e0d01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ab467509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ab467509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d0162fb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d0162fb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ab4675095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ab4675095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ab467509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dab467509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ab467509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ab467509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3f12e0d0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3f12e0d0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3f12e0d01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3f12e0d01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fa0ce13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fa0ce13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cf3ff35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cf3ff35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cf3ff35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cf3ff35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3f12e0d01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3f12e0d01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3f12e0d01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3f12e0d01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679cc62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679cc62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679cc62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679cc62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679cc62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679cc62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679cc620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679cc620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679cc62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679cc62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fa0ce13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fa0ce13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2422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Pneumonia Detector</a:t>
            </a:r>
            <a:endParaRPr/>
          </a:p>
        </p:txBody>
      </p:sp>
      <p:sp>
        <p:nvSpPr>
          <p:cNvPr id="278" name="Google Shape;278;p13"/>
          <p:cNvSpPr txBox="1"/>
          <p:nvPr>
            <p:ph idx="1" type="subTitle"/>
          </p:nvPr>
        </p:nvSpPr>
        <p:spPr>
          <a:xfrm>
            <a:off x="824000" y="1767500"/>
            <a:ext cx="4255500" cy="69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en" sz="1460"/>
              <a:t>Convolutional Neural Network Architecture designed for the Detection of Pneumonia using Chest-X Rays</a:t>
            </a:r>
            <a:endParaRPr sz="1460"/>
          </a:p>
        </p:txBody>
      </p:sp>
      <p:sp>
        <p:nvSpPr>
          <p:cNvPr id="279" name="Google Shape;279;p13"/>
          <p:cNvSpPr txBox="1"/>
          <p:nvPr/>
        </p:nvSpPr>
        <p:spPr>
          <a:xfrm>
            <a:off x="829875" y="3545675"/>
            <a:ext cx="6172200" cy="1523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460">
                <a:solidFill>
                  <a:schemeClr val="lt1"/>
                </a:solidFill>
                <a:latin typeface="Nunito"/>
                <a:ea typeface="Nunito"/>
                <a:cs typeface="Nunito"/>
                <a:sym typeface="Nunito"/>
              </a:rPr>
              <a:t>By Anjishnu Roy | Rashmiman Nandi | Shuvam Aich</a:t>
            </a:r>
            <a:endParaRPr sz="1460">
              <a:solidFill>
                <a:schemeClr val="lt1"/>
              </a:solidFill>
              <a:latin typeface="Nunito"/>
              <a:ea typeface="Nunito"/>
              <a:cs typeface="Nunito"/>
              <a:sym typeface="Nunito"/>
            </a:endParaRPr>
          </a:p>
          <a:p>
            <a:pPr indent="0" lvl="0" marL="0" rtl="0" algn="l">
              <a:lnSpc>
                <a:spcPct val="100000"/>
              </a:lnSpc>
              <a:spcBef>
                <a:spcPts val="0"/>
              </a:spcBef>
              <a:spcAft>
                <a:spcPts val="0"/>
              </a:spcAft>
              <a:buNone/>
            </a:pPr>
            <a:r>
              <a:rPr lang="en" sz="1460">
                <a:solidFill>
                  <a:schemeClr val="lt1"/>
                </a:solidFill>
                <a:latin typeface="Nunito"/>
                <a:ea typeface="Nunito"/>
                <a:cs typeface="Nunito"/>
                <a:sym typeface="Nunito"/>
              </a:rPr>
              <a:t>Department of Computer Science (2018-21)</a:t>
            </a:r>
            <a:endParaRPr sz="1460">
              <a:solidFill>
                <a:schemeClr val="lt1"/>
              </a:solidFill>
              <a:latin typeface="Nunito"/>
              <a:ea typeface="Nunito"/>
              <a:cs typeface="Nunito"/>
              <a:sym typeface="Nunito"/>
            </a:endParaRPr>
          </a:p>
          <a:p>
            <a:pPr indent="0" lvl="0" marL="0" rtl="0" algn="l">
              <a:lnSpc>
                <a:spcPct val="100000"/>
              </a:lnSpc>
              <a:spcBef>
                <a:spcPts val="0"/>
              </a:spcBef>
              <a:spcAft>
                <a:spcPts val="0"/>
              </a:spcAft>
              <a:buNone/>
            </a:pPr>
            <a:r>
              <a:rPr lang="en" sz="1460">
                <a:solidFill>
                  <a:schemeClr val="lt1"/>
                </a:solidFill>
                <a:latin typeface="Nunito"/>
                <a:ea typeface="Nunito"/>
                <a:cs typeface="Nunito"/>
                <a:sym typeface="Nunito"/>
              </a:rPr>
              <a:t>St. Xavier’s College, Kolkata</a:t>
            </a:r>
            <a:endParaRPr sz="1460">
              <a:solidFill>
                <a:schemeClr val="lt1"/>
              </a:solidFill>
              <a:latin typeface="Nunito"/>
              <a:ea typeface="Nunito"/>
              <a:cs typeface="Nunito"/>
              <a:sym typeface="Nunito"/>
            </a:endParaRPr>
          </a:p>
          <a:p>
            <a:pPr indent="0" lvl="0" marL="0" rtl="0" algn="l">
              <a:lnSpc>
                <a:spcPct val="100000"/>
              </a:lnSpc>
              <a:spcBef>
                <a:spcPts val="0"/>
              </a:spcBef>
              <a:spcAft>
                <a:spcPts val="0"/>
              </a:spcAft>
              <a:buNone/>
            </a:pPr>
            <a:r>
              <a:t/>
            </a:r>
            <a:endParaRPr sz="1460">
              <a:solidFill>
                <a:schemeClr val="lt1"/>
              </a:solidFill>
              <a:latin typeface="Nunito"/>
              <a:ea typeface="Nunito"/>
              <a:cs typeface="Nunito"/>
              <a:sym typeface="Nunito"/>
            </a:endParaRPr>
          </a:p>
          <a:p>
            <a:pPr indent="0" lvl="0" marL="0" rtl="0" algn="l">
              <a:lnSpc>
                <a:spcPct val="100000"/>
              </a:lnSpc>
              <a:spcBef>
                <a:spcPts val="0"/>
              </a:spcBef>
              <a:spcAft>
                <a:spcPts val="0"/>
              </a:spcAft>
              <a:buClr>
                <a:srgbClr val="000000"/>
              </a:buClr>
              <a:buSzPts val="935"/>
              <a:buFont typeface="Arial"/>
              <a:buNone/>
            </a:pPr>
            <a:r>
              <a:rPr lang="en" sz="1460">
                <a:solidFill>
                  <a:schemeClr val="lt1"/>
                </a:solidFill>
                <a:latin typeface="Nunito"/>
                <a:ea typeface="Nunito"/>
                <a:cs typeface="Nunito"/>
                <a:sym typeface="Nunito"/>
              </a:rPr>
              <a:t>Supervised By: Prof. Sonali Sen</a:t>
            </a:r>
            <a:endParaRPr sz="1460">
              <a:solidFill>
                <a:schemeClr val="lt1"/>
              </a:solidFill>
              <a:latin typeface="Nunito"/>
              <a:ea typeface="Nunito"/>
              <a:cs typeface="Nunito"/>
              <a:sym typeface="Nunito"/>
            </a:endParaRPr>
          </a:p>
          <a:p>
            <a:pPr indent="0" lvl="0" marL="0" rtl="0" algn="l">
              <a:lnSpc>
                <a:spcPct val="100000"/>
              </a:lnSpc>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348" name="Google Shape;348;p22"/>
          <p:cNvSpPr txBox="1"/>
          <p:nvPr>
            <p:ph idx="1" type="body"/>
          </p:nvPr>
        </p:nvSpPr>
        <p:spPr>
          <a:xfrm>
            <a:off x="1303800" y="1456650"/>
            <a:ext cx="7030500" cy="52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collected our dataset from Chest X-Ray Images (Pneumonia) | Kaggle.</a:t>
            </a:r>
            <a:endParaRPr/>
          </a:p>
        </p:txBody>
      </p:sp>
      <p:sp>
        <p:nvSpPr>
          <p:cNvPr id="349" name="Google Shape;349;p22"/>
          <p:cNvSpPr txBox="1"/>
          <p:nvPr>
            <p:ph idx="1" type="body"/>
          </p:nvPr>
        </p:nvSpPr>
        <p:spPr>
          <a:xfrm>
            <a:off x="1303800" y="1837650"/>
            <a:ext cx="7030500" cy="73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dataset consists of  a total of 5856 frontal-view of Chest X-Ray images which has been splitted approximately in a 90-10% ratio.</a:t>
            </a:r>
            <a:endParaRPr/>
          </a:p>
        </p:txBody>
      </p:sp>
      <p:graphicFrame>
        <p:nvGraphicFramePr>
          <p:cNvPr id="350" name="Google Shape;350;p22"/>
          <p:cNvGraphicFramePr/>
          <p:nvPr/>
        </p:nvGraphicFramePr>
        <p:xfrm>
          <a:off x="1410900" y="2581275"/>
          <a:ext cx="3000000" cy="3000000"/>
        </p:xfrm>
        <a:graphic>
          <a:graphicData uri="http://schemas.openxmlformats.org/drawingml/2006/table">
            <a:tbl>
              <a:tblPr>
                <a:noFill/>
                <a:tableStyleId>{80CC0322-C018-4E74-A671-A528F4BADDE7}</a:tableStyleId>
              </a:tblPr>
              <a:tblGrid>
                <a:gridCol w="1864875"/>
                <a:gridCol w="1864875"/>
                <a:gridCol w="1864875"/>
                <a:gridCol w="1799875"/>
              </a:tblGrid>
              <a:tr h="608800">
                <a:tc>
                  <a:txBody>
                    <a:bodyPr/>
                    <a:lstStyle/>
                    <a:p>
                      <a:pPr indent="0" lvl="0" marL="0" rtl="0" algn="ctr">
                        <a:lnSpc>
                          <a:spcPct val="115000"/>
                        </a:lnSpc>
                        <a:spcBef>
                          <a:spcPts val="0"/>
                        </a:spcBef>
                        <a:spcAft>
                          <a:spcPts val="1200"/>
                        </a:spcAft>
                        <a:buNone/>
                      </a:pPr>
                      <a:r>
                        <a:rPr b="1" lang="en" sz="1300">
                          <a:solidFill>
                            <a:schemeClr val="dk2"/>
                          </a:solidFill>
                          <a:latin typeface="Nunito"/>
                          <a:ea typeface="Nunito"/>
                          <a:cs typeface="Nunito"/>
                          <a:sym typeface="Nunito"/>
                        </a:rPr>
                        <a:t>Name of Sets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b="1" lang="en" sz="1300">
                          <a:solidFill>
                            <a:schemeClr val="dk2"/>
                          </a:solidFill>
                          <a:latin typeface="Nunito"/>
                          <a:ea typeface="Nunito"/>
                          <a:cs typeface="Nunito"/>
                          <a:sym typeface="Nunito"/>
                        </a:rPr>
                        <a:t>Total Number of Images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b="1" lang="en" sz="1300">
                          <a:solidFill>
                            <a:schemeClr val="dk2"/>
                          </a:solidFill>
                          <a:latin typeface="Nunito"/>
                          <a:ea typeface="Nunito"/>
                          <a:cs typeface="Nunito"/>
                          <a:sym typeface="Nunito"/>
                        </a:rPr>
                        <a:t>Pneumonia</a:t>
                      </a:r>
                      <a:r>
                        <a:rPr lang="en" sz="1300">
                          <a:solidFill>
                            <a:schemeClr val="dk2"/>
                          </a:solidFill>
                          <a:latin typeface="Nunito"/>
                          <a:ea typeface="Nunito"/>
                          <a:cs typeface="Nunito"/>
                          <a:sym typeface="Nunito"/>
                        </a:rPr>
                        <a:t> (Target: 1)</a:t>
                      </a:r>
                      <a:endParaRPr sz="1300">
                        <a:solidFill>
                          <a:schemeClr val="dk2"/>
                        </a:solidFill>
                        <a:latin typeface="Nunito"/>
                        <a:ea typeface="Nunito"/>
                        <a:cs typeface="Nunito"/>
                        <a:sym typeface="Nuni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b="1" lang="en" sz="1300">
                          <a:solidFill>
                            <a:schemeClr val="dk2"/>
                          </a:solidFill>
                          <a:latin typeface="Nunito"/>
                          <a:ea typeface="Nunito"/>
                          <a:cs typeface="Nunito"/>
                          <a:sym typeface="Nunito"/>
                        </a:rPr>
                        <a:t>Normal</a:t>
                      </a:r>
                      <a:r>
                        <a:rPr lang="en" sz="1300">
                          <a:solidFill>
                            <a:schemeClr val="dk2"/>
                          </a:solidFill>
                          <a:latin typeface="Nunito"/>
                          <a:ea typeface="Nunito"/>
                          <a:cs typeface="Nunito"/>
                          <a:sym typeface="Nunito"/>
                        </a:rPr>
                        <a:t> (Target: 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0975">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Training Set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5216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3875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1341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0975">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Test Set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624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390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234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0975">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Validation Set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16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0975">
                <a:tc>
                  <a:txBody>
                    <a:bodyPr/>
                    <a:lstStyle/>
                    <a:p>
                      <a:pPr indent="0" lvl="0" marL="0" rtl="0" algn="ctr">
                        <a:lnSpc>
                          <a:spcPct val="115000"/>
                        </a:lnSpc>
                        <a:spcBef>
                          <a:spcPts val="0"/>
                        </a:spcBef>
                        <a:spcAft>
                          <a:spcPts val="1200"/>
                        </a:spcAft>
                        <a:buNone/>
                      </a:pPr>
                      <a:r>
                        <a:rPr b="1" lang="en" sz="1300">
                          <a:solidFill>
                            <a:schemeClr val="dk2"/>
                          </a:solidFill>
                          <a:latin typeface="Nunito"/>
                          <a:ea typeface="Nunito"/>
                          <a:cs typeface="Nunito"/>
                          <a:sym typeface="Nunito"/>
                        </a:rPr>
                        <a:t>Total</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5865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3673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Nunito"/>
                          <a:ea typeface="Nunito"/>
                          <a:cs typeface="Nunito"/>
                          <a:sym typeface="Nunito"/>
                        </a:rPr>
                        <a:t>1583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AUGMENTATION</a:t>
            </a:r>
            <a:endParaRPr/>
          </a:p>
        </p:txBody>
      </p:sp>
      <p:sp>
        <p:nvSpPr>
          <p:cNvPr id="356" name="Google Shape;356;p23"/>
          <p:cNvSpPr txBox="1"/>
          <p:nvPr>
            <p:ph idx="1" type="body"/>
          </p:nvPr>
        </p:nvSpPr>
        <p:spPr>
          <a:xfrm>
            <a:off x="1227600" y="1837650"/>
            <a:ext cx="74520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000"/>
              <a:t>In order to increase the size of the training data set we have the possibility to apply certain transformations to the existing training data. This artificial way of creating extra training images through different ways of processing is called </a:t>
            </a:r>
            <a:r>
              <a:rPr b="1" lang="en" sz="2000"/>
              <a:t>image augmentation.</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4"/>
          <p:cNvPicPr preferRelativeResize="0"/>
          <p:nvPr/>
        </p:nvPicPr>
        <p:blipFill>
          <a:blip r:embed="rId3">
            <a:alphaModFix/>
          </a:blip>
          <a:stretch>
            <a:fillRect/>
          </a:stretch>
        </p:blipFill>
        <p:spPr>
          <a:xfrm>
            <a:off x="1700225" y="711000"/>
            <a:ext cx="5950725" cy="414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idx="1" type="body"/>
          </p:nvPr>
        </p:nvSpPr>
        <p:spPr>
          <a:xfrm>
            <a:off x="1303800" y="727475"/>
            <a:ext cx="7030500" cy="3728100"/>
          </a:xfrm>
          <a:prstGeom prst="rect">
            <a:avLst/>
          </a:prstGeom>
        </p:spPr>
        <p:txBody>
          <a:bodyPr anchorCtr="0" anchor="t" bIns="91425" lIns="91425" spcFirstLastPara="1" rIns="91425" wrap="square" tIns="91425">
            <a:normAutofit/>
          </a:bodyPr>
          <a:lstStyle/>
          <a:p>
            <a:pPr indent="-317500" lvl="0" marL="457200" rtl="0" algn="l">
              <a:spcBef>
                <a:spcPts val="1000"/>
              </a:spcBef>
              <a:spcAft>
                <a:spcPts val="0"/>
              </a:spcAft>
              <a:buSzPts val="1400"/>
              <a:buChar char="●"/>
            </a:pPr>
            <a:r>
              <a:rPr lang="en" sz="1400"/>
              <a:t>The original 3-channel images were resized into 150×150 pixels to reduce the heavy computation and for faster processing.</a:t>
            </a:r>
            <a:endParaRPr sz="1400"/>
          </a:p>
          <a:p>
            <a:pPr indent="-317500" lvl="0" marL="457200" rtl="0" algn="l">
              <a:spcBef>
                <a:spcPts val="1200"/>
              </a:spcBef>
              <a:spcAft>
                <a:spcPts val="0"/>
              </a:spcAft>
              <a:buSzPts val="1400"/>
              <a:buChar char="●"/>
            </a:pPr>
            <a:r>
              <a:rPr lang="en" sz="1400"/>
              <a:t>The ‘rescale’ option helps in reducing the size or magnification of the image (rescale=1./255)</a:t>
            </a:r>
            <a:endParaRPr sz="1400"/>
          </a:p>
          <a:p>
            <a:pPr indent="-317500" lvl="0" marL="457200" rtl="0" algn="l">
              <a:spcBef>
                <a:spcPts val="1000"/>
              </a:spcBef>
              <a:spcAft>
                <a:spcPts val="0"/>
              </a:spcAft>
              <a:buSzPts val="1400"/>
              <a:buChar char="●"/>
            </a:pPr>
            <a:r>
              <a:rPr lang="en" sz="1400"/>
              <a:t>Randomly </a:t>
            </a:r>
            <a:r>
              <a:rPr lang="en" sz="1400"/>
              <a:t>rotation</a:t>
            </a:r>
            <a:r>
              <a:rPr lang="en" sz="1400"/>
              <a:t> of the images during training is by 40 degrees.</a:t>
            </a:r>
            <a:endParaRPr sz="1400"/>
          </a:p>
          <a:p>
            <a:pPr indent="-317500" lvl="0" marL="457200" rtl="0" algn="l">
              <a:spcBef>
                <a:spcPts val="1000"/>
              </a:spcBef>
              <a:spcAft>
                <a:spcPts val="0"/>
              </a:spcAft>
              <a:buSzPts val="1400"/>
              <a:buChar char="●"/>
            </a:pPr>
            <a:r>
              <a:rPr lang="en" sz="1400"/>
              <a:t>Added a width shift (horizontal translation) and height shift(vertical translation) of 0.2%. </a:t>
            </a:r>
            <a:endParaRPr sz="1400"/>
          </a:p>
          <a:p>
            <a:pPr indent="-317500" lvl="0" marL="457200" rtl="0" algn="l">
              <a:spcBef>
                <a:spcPts val="1000"/>
              </a:spcBef>
              <a:spcAft>
                <a:spcPts val="0"/>
              </a:spcAft>
              <a:buSzPts val="1400"/>
              <a:buChar char="●"/>
            </a:pPr>
            <a:r>
              <a:rPr lang="en" sz="1400"/>
              <a:t>A shear range and a zoom range of 0.2 were also added.</a:t>
            </a:r>
            <a:endParaRPr sz="1400"/>
          </a:p>
          <a:p>
            <a:pPr indent="-317500" lvl="0" marL="457200" rtl="0" algn="l">
              <a:spcBef>
                <a:spcPts val="1000"/>
              </a:spcBef>
              <a:spcAft>
                <a:spcPts val="1200"/>
              </a:spcAft>
              <a:buSzPts val="1400"/>
              <a:buChar char="●"/>
            </a:pPr>
            <a:r>
              <a:rPr lang="en" sz="1400"/>
              <a:t>Finally the images were flipped horizontally. We are not flipping the images vertically as there is no upside down Chest-Xray</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Effect filter="fade" transition="in">
                                      <p:cBhvr>
                                        <p:cTn dur="1000"/>
                                        <p:tgtEl>
                                          <p:spTgt spid="3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Effect filter="fade" transition="in">
                                      <p:cBhvr>
                                        <p:cTn dur="1000"/>
                                        <p:tgtEl>
                                          <p:spTgt spid="3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animEffect filter="fade" transition="in">
                                      <p:cBhvr>
                                        <p:cTn dur="1000"/>
                                        <p:tgtEl>
                                          <p:spTgt spid="3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animEffect filter="fade" transition="in">
                                      <p:cBhvr>
                                        <p:cTn dur="1000"/>
                                        <p:tgtEl>
                                          <p:spTgt spid="3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animEffect filter="fade" transition="in">
                                      <p:cBhvr>
                                        <p:cTn dur="1000"/>
                                        <p:tgtEl>
                                          <p:spTgt spid="3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5" st="5"/>
                                            </p:txEl>
                                          </p:spTgt>
                                        </p:tgtEl>
                                        <p:attrNameLst>
                                          <p:attrName>style.visibility</p:attrName>
                                        </p:attrNameLst>
                                      </p:cBhvr>
                                      <p:to>
                                        <p:strVal val="visible"/>
                                      </p:to>
                                    </p:set>
                                    <p:animEffect filter="fade" transition="in">
                                      <p:cBhvr>
                                        <p:cTn dur="1000"/>
                                        <p:tgtEl>
                                          <p:spTgt spid="36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CNN ARCHITECTURE</a:t>
            </a:r>
            <a:endParaRPr/>
          </a:p>
        </p:txBody>
      </p:sp>
      <p:sp>
        <p:nvSpPr>
          <p:cNvPr id="372" name="Google Shape;372;p26"/>
          <p:cNvSpPr txBox="1"/>
          <p:nvPr>
            <p:ph idx="1" type="body"/>
          </p:nvPr>
        </p:nvSpPr>
        <p:spPr>
          <a:xfrm>
            <a:off x="1303800" y="1774700"/>
            <a:ext cx="7030500" cy="3325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A CNN (Convolutional Neural Network) is a subset of ANN (Artificial Neural Network), the working of which is heavily influenced by the working of the human brain.</a:t>
            </a:r>
            <a:endParaRPr b="1" sz="1500"/>
          </a:p>
          <a:p>
            <a:pPr indent="0" lvl="0" marL="0" rtl="0" algn="l">
              <a:spcBef>
                <a:spcPts val="0"/>
              </a:spcBef>
              <a:spcAft>
                <a:spcPts val="0"/>
              </a:spcAft>
              <a:buNone/>
            </a:pPr>
            <a:r>
              <a:t/>
            </a:r>
            <a:endParaRPr b="1" sz="1500"/>
          </a:p>
          <a:p>
            <a:pPr indent="-323850" lvl="0" marL="457200" rtl="0" algn="l">
              <a:spcBef>
                <a:spcPts val="0"/>
              </a:spcBef>
              <a:spcAft>
                <a:spcPts val="0"/>
              </a:spcAft>
              <a:buSzPts val="1500"/>
              <a:buChar char="●"/>
            </a:pPr>
            <a:r>
              <a:rPr b="1" lang="en" sz="1500"/>
              <a:t>CNNs are adept in handling large amounts of data and produce results with higher accuracy in certain tasks like pattern recognition.</a:t>
            </a:r>
            <a:endParaRPr b="1" sz="1500"/>
          </a:p>
          <a:p>
            <a:pPr indent="0" lvl="0" marL="0" rtl="0" algn="l">
              <a:spcBef>
                <a:spcPts val="0"/>
              </a:spcBef>
              <a:spcAft>
                <a:spcPts val="0"/>
              </a:spcAft>
              <a:buNone/>
            </a:pPr>
            <a:r>
              <a:t/>
            </a:r>
            <a:endParaRPr b="1" sz="1500"/>
          </a:p>
          <a:p>
            <a:pPr indent="-323850" lvl="0" marL="457200" rtl="0" algn="l">
              <a:spcBef>
                <a:spcPts val="0"/>
              </a:spcBef>
              <a:spcAft>
                <a:spcPts val="0"/>
              </a:spcAft>
              <a:buSzPts val="1500"/>
              <a:buChar char="●"/>
            </a:pPr>
            <a:r>
              <a:rPr b="1" lang="en" sz="1500"/>
              <a:t>Derives its name from the operation of “convolution” between matrices of any dimensions.</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641450"/>
            <a:ext cx="7030500" cy="59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CNN IN THE MODEL:</a:t>
            </a:r>
            <a:endParaRPr/>
          </a:p>
        </p:txBody>
      </p:sp>
      <p:sp>
        <p:nvSpPr>
          <p:cNvPr id="378" name="Google Shape;378;p27"/>
          <p:cNvSpPr txBox="1"/>
          <p:nvPr>
            <p:ph idx="1" type="body"/>
          </p:nvPr>
        </p:nvSpPr>
        <p:spPr>
          <a:xfrm>
            <a:off x="846600" y="1477075"/>
            <a:ext cx="7822500" cy="3466200"/>
          </a:xfrm>
          <a:prstGeom prst="rect">
            <a:avLst/>
          </a:prstGeom>
        </p:spPr>
        <p:txBody>
          <a:bodyPr anchorCtr="0" anchor="t" bIns="91425" lIns="91425" spcFirstLastPara="1" rIns="91425" wrap="square" tIns="91425">
            <a:normAutofit lnSpcReduction="10000"/>
          </a:bodyPr>
          <a:lstStyle/>
          <a:p>
            <a:pPr indent="0" lvl="0" marL="457200" rtl="0" algn="just">
              <a:lnSpc>
                <a:spcPct val="100000"/>
              </a:lnSpc>
              <a:spcBef>
                <a:spcPts val="0"/>
              </a:spcBef>
              <a:spcAft>
                <a:spcPts val="0"/>
              </a:spcAft>
              <a:buNone/>
            </a:pPr>
            <a:r>
              <a:rPr lang="en" sz="1500"/>
              <a:t>Use </a:t>
            </a:r>
            <a:r>
              <a:rPr lang="en" sz="1500"/>
              <a:t> of filters:</a:t>
            </a:r>
            <a:endParaRPr sz="1500"/>
          </a:p>
          <a:p>
            <a:pPr indent="-311150" lvl="1" marL="914400" rtl="0" algn="just">
              <a:lnSpc>
                <a:spcPct val="100000"/>
              </a:lnSpc>
              <a:spcBef>
                <a:spcPts val="1000"/>
              </a:spcBef>
              <a:spcAft>
                <a:spcPts val="0"/>
              </a:spcAft>
              <a:buSzPts val="1300"/>
              <a:buAutoNum type="alphaLcPeriod"/>
            </a:pPr>
            <a:r>
              <a:rPr lang="en" sz="1300"/>
              <a:t>A filter is a matrix of size 3x3 or 5x5, and is used to determine the effect of a nearby pixel using “convolutions”</a:t>
            </a:r>
            <a:endParaRPr sz="1300"/>
          </a:p>
          <a:p>
            <a:pPr indent="-311150" lvl="1" marL="914400" rtl="0" algn="just">
              <a:lnSpc>
                <a:spcPct val="100000"/>
              </a:lnSpc>
              <a:spcBef>
                <a:spcPts val="1000"/>
              </a:spcBef>
              <a:spcAft>
                <a:spcPts val="0"/>
              </a:spcAft>
              <a:buSzPts val="1300"/>
              <a:buAutoNum type="alphaLcPeriod"/>
            </a:pPr>
            <a:r>
              <a:rPr lang="en" sz="1300"/>
              <a:t>The filter slides over the image in a left to right and then top to bottom manner, </a:t>
            </a:r>
            <a:r>
              <a:rPr lang="en" sz="1300"/>
              <a:t>determining</a:t>
            </a:r>
            <a:r>
              <a:rPr lang="en" sz="1300"/>
              <a:t> the effect of the pixels</a:t>
            </a:r>
            <a:endParaRPr sz="1300"/>
          </a:p>
          <a:p>
            <a:pPr indent="0" lvl="0" marL="0" rtl="0" algn="just">
              <a:lnSpc>
                <a:spcPct val="100000"/>
              </a:lnSpc>
              <a:spcBef>
                <a:spcPts val="1000"/>
              </a:spcBef>
              <a:spcAft>
                <a:spcPts val="0"/>
              </a:spcAft>
              <a:buNone/>
            </a:pPr>
            <a:r>
              <a:t/>
            </a:r>
            <a:endParaRPr/>
          </a:p>
          <a:p>
            <a:pPr indent="0" lvl="0" marL="457200" rtl="0" algn="just">
              <a:lnSpc>
                <a:spcPct val="100000"/>
              </a:lnSpc>
              <a:spcBef>
                <a:spcPts val="1000"/>
              </a:spcBef>
              <a:spcAft>
                <a:spcPts val="0"/>
              </a:spcAft>
              <a:buNone/>
            </a:pPr>
            <a:r>
              <a:rPr b="1" lang="en" sz="1600"/>
              <a:t>Use of filters is essential for our model as it highlights the </a:t>
            </a:r>
            <a:r>
              <a:rPr b="1" lang="en" sz="1600"/>
              <a:t>important</a:t>
            </a:r>
            <a:r>
              <a:rPr b="1" lang="en" sz="1600"/>
              <a:t> features in a chest X-ray which help us in determining if the lung is infected. These highlighted features help our model learn, and produce accurate results.</a:t>
            </a:r>
            <a:endParaRPr b="1" sz="1600"/>
          </a:p>
          <a:p>
            <a:pPr indent="0" lvl="0" marL="457200" rtl="0" algn="just">
              <a:lnSpc>
                <a:spcPct val="100000"/>
              </a:lnSpc>
              <a:spcBef>
                <a:spcPts val="1000"/>
              </a:spcBef>
              <a:spcAft>
                <a:spcPts val="0"/>
              </a:spcAft>
              <a:buNone/>
            </a:pPr>
            <a:r>
              <a:t/>
            </a:r>
            <a:endParaRPr/>
          </a:p>
          <a:p>
            <a:pPr indent="0" lvl="0" marL="0" rtl="0" algn="just">
              <a:lnSpc>
                <a:spcPct val="100000"/>
              </a:lnSpc>
              <a:spcBef>
                <a:spcPts val="1000"/>
              </a:spcBef>
              <a:spcAft>
                <a:spcPts val="10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28"/>
          <p:cNvPicPr preferRelativeResize="0"/>
          <p:nvPr/>
        </p:nvPicPr>
        <p:blipFill>
          <a:blip r:embed="rId3">
            <a:alphaModFix/>
          </a:blip>
          <a:stretch>
            <a:fillRect/>
          </a:stretch>
        </p:blipFill>
        <p:spPr>
          <a:xfrm>
            <a:off x="0" y="793625"/>
            <a:ext cx="9144000" cy="350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1303800" y="618425"/>
            <a:ext cx="7030500" cy="75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IMPLEMENTATION: Conv2D layers</a:t>
            </a:r>
            <a:endParaRPr sz="2600"/>
          </a:p>
        </p:txBody>
      </p:sp>
      <p:sp>
        <p:nvSpPr>
          <p:cNvPr id="389" name="Google Shape;389;p29"/>
          <p:cNvSpPr txBox="1"/>
          <p:nvPr>
            <p:ph idx="1" type="body"/>
          </p:nvPr>
        </p:nvSpPr>
        <p:spPr>
          <a:xfrm>
            <a:off x="1303800" y="1521400"/>
            <a:ext cx="7761900" cy="34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diagram shows the working of a Conv2D </a:t>
            </a:r>
            <a:endParaRPr/>
          </a:p>
          <a:p>
            <a:pPr indent="0" lvl="0" marL="0" rtl="0" algn="l">
              <a:spcBef>
                <a:spcPts val="1200"/>
              </a:spcBef>
              <a:spcAft>
                <a:spcPts val="0"/>
              </a:spcAft>
              <a:buNone/>
            </a:pPr>
            <a:r>
              <a:rPr lang="en"/>
              <a:t>l</a:t>
            </a:r>
            <a:r>
              <a:rPr lang="en"/>
              <a:t>ayer. The Conv2D layer is </a:t>
            </a:r>
            <a:r>
              <a:rPr lang="en"/>
              <a:t>responsible for the</a:t>
            </a:r>
            <a:endParaRPr/>
          </a:p>
          <a:p>
            <a:pPr indent="0" lvl="0" marL="0" rtl="0" algn="l">
              <a:spcBef>
                <a:spcPts val="1200"/>
              </a:spcBef>
              <a:spcAft>
                <a:spcPts val="0"/>
              </a:spcAft>
              <a:buNone/>
            </a:pPr>
            <a:r>
              <a:rPr lang="en"/>
              <a:t>computation of convolutions, with the use of </a:t>
            </a:r>
            <a:endParaRPr/>
          </a:p>
          <a:p>
            <a:pPr indent="0" lvl="0" marL="0" rtl="0" algn="l">
              <a:spcBef>
                <a:spcPts val="1200"/>
              </a:spcBef>
              <a:spcAft>
                <a:spcPts val="0"/>
              </a:spcAft>
              <a:buNone/>
            </a:pPr>
            <a:r>
              <a:rPr lang="en"/>
              <a:t>the filters described in the previous slide.</a:t>
            </a:r>
            <a:endParaRPr/>
          </a:p>
          <a:p>
            <a:pPr indent="0" lvl="0" marL="0" rtl="0" algn="l">
              <a:spcBef>
                <a:spcPts val="1200"/>
              </a:spcBef>
              <a:spcAft>
                <a:spcPts val="0"/>
              </a:spcAft>
              <a:buNone/>
            </a:pPr>
            <a:r>
              <a:rPr lang="en"/>
              <a:t>The filter (or kernel) is a randomly initialised </a:t>
            </a:r>
            <a:endParaRPr/>
          </a:p>
          <a:p>
            <a:pPr indent="0" lvl="0" marL="0" rtl="0" algn="l">
              <a:spcBef>
                <a:spcPts val="1200"/>
              </a:spcBef>
              <a:spcAft>
                <a:spcPts val="0"/>
              </a:spcAft>
              <a:buNone/>
            </a:pPr>
            <a:r>
              <a:rPr lang="en"/>
              <a:t>matrix, which is responsible for computing the</a:t>
            </a:r>
            <a:endParaRPr/>
          </a:p>
          <a:p>
            <a:pPr indent="0" lvl="0" marL="0" rtl="0" algn="l">
              <a:spcBef>
                <a:spcPts val="1200"/>
              </a:spcBef>
              <a:spcAft>
                <a:spcPts val="0"/>
              </a:spcAft>
              <a:buNone/>
            </a:pPr>
            <a:r>
              <a:rPr lang="en"/>
              <a:t>“Impact” of a group of pixels in extraction of features.</a:t>
            </a:r>
            <a:endParaRPr/>
          </a:p>
          <a:p>
            <a:pPr indent="0" lvl="0" marL="0" rtl="0" algn="l">
              <a:spcBef>
                <a:spcPts val="1200"/>
              </a:spcBef>
              <a:spcAft>
                <a:spcPts val="0"/>
              </a:spcAft>
              <a:buNone/>
            </a:pPr>
            <a:r>
              <a:rPr lang="en"/>
              <a:t>Our model contains </a:t>
            </a:r>
            <a:r>
              <a:rPr b="1" lang="en"/>
              <a:t>a total of 5 Conv2D</a:t>
            </a:r>
            <a:r>
              <a:rPr lang="en"/>
              <a:t> layers.</a:t>
            </a:r>
            <a:endParaRPr/>
          </a:p>
          <a:p>
            <a:pPr indent="0" lvl="0" marL="0" rtl="0" algn="l">
              <a:spcBef>
                <a:spcPts val="1200"/>
              </a:spcBef>
              <a:spcAft>
                <a:spcPts val="1200"/>
              </a:spcAft>
              <a:buNone/>
            </a:pPr>
            <a:r>
              <a:rPr lang="en"/>
              <a:t>  </a:t>
            </a:r>
            <a:endParaRPr/>
          </a:p>
        </p:txBody>
      </p:sp>
      <p:pic>
        <p:nvPicPr>
          <p:cNvPr id="390" name="Google Shape;390;p29"/>
          <p:cNvPicPr preferRelativeResize="0"/>
          <p:nvPr/>
        </p:nvPicPr>
        <p:blipFill>
          <a:blip r:embed="rId3">
            <a:alphaModFix/>
          </a:blip>
          <a:stretch>
            <a:fillRect/>
          </a:stretch>
        </p:blipFill>
        <p:spPr>
          <a:xfrm>
            <a:off x="4853450" y="1693913"/>
            <a:ext cx="4212250" cy="210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1303800" y="630725"/>
            <a:ext cx="7030500" cy="75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IMPLEMENTATION: MaxPooling2D layer</a:t>
            </a:r>
            <a:endParaRPr sz="2600"/>
          </a:p>
        </p:txBody>
      </p:sp>
      <p:sp>
        <p:nvSpPr>
          <p:cNvPr id="396" name="Google Shape;396;p30"/>
          <p:cNvSpPr txBox="1"/>
          <p:nvPr>
            <p:ph idx="1" type="body"/>
          </p:nvPr>
        </p:nvSpPr>
        <p:spPr>
          <a:xfrm>
            <a:off x="1303800" y="1474325"/>
            <a:ext cx="7030500" cy="32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diagram alongside shows the working of a </a:t>
            </a:r>
            <a:endParaRPr/>
          </a:p>
          <a:p>
            <a:pPr indent="0" lvl="0" marL="0" rtl="0" algn="l">
              <a:spcBef>
                <a:spcPts val="1200"/>
              </a:spcBef>
              <a:spcAft>
                <a:spcPts val="0"/>
              </a:spcAft>
              <a:buNone/>
            </a:pPr>
            <a:r>
              <a:rPr lang="en"/>
              <a:t>MaxPooling2D layer, as used in our model. An </a:t>
            </a:r>
            <a:endParaRPr/>
          </a:p>
          <a:p>
            <a:pPr indent="0" lvl="0" marL="0" rtl="0" algn="l">
              <a:spcBef>
                <a:spcPts val="1200"/>
              </a:spcBef>
              <a:spcAft>
                <a:spcPts val="0"/>
              </a:spcAft>
              <a:buNone/>
            </a:pPr>
            <a:r>
              <a:rPr lang="en"/>
              <a:t>empty</a:t>
            </a:r>
            <a:r>
              <a:rPr lang="en"/>
              <a:t> matrix of dimensions 3x3 slides over the </a:t>
            </a:r>
            <a:endParaRPr/>
          </a:p>
          <a:p>
            <a:pPr indent="0" lvl="0" marL="0" rtl="0" algn="l">
              <a:spcBef>
                <a:spcPts val="1200"/>
              </a:spcBef>
              <a:spcAft>
                <a:spcPts val="0"/>
              </a:spcAft>
              <a:buNone/>
            </a:pPr>
            <a:r>
              <a:rPr lang="en"/>
              <a:t>p</a:t>
            </a:r>
            <a:r>
              <a:rPr lang="en"/>
              <a:t>ixels of our image and selects the pixel with the</a:t>
            </a:r>
            <a:endParaRPr/>
          </a:p>
          <a:p>
            <a:pPr indent="0" lvl="0" marL="0" rtl="0" algn="l">
              <a:spcBef>
                <a:spcPts val="1200"/>
              </a:spcBef>
              <a:spcAft>
                <a:spcPts val="0"/>
              </a:spcAft>
              <a:buNone/>
            </a:pPr>
            <a:r>
              <a:rPr lang="en"/>
              <a:t>m</a:t>
            </a:r>
            <a:r>
              <a:rPr lang="en"/>
              <a:t>aximum value. We have used a MaxPool2D of </a:t>
            </a:r>
            <a:endParaRPr/>
          </a:p>
          <a:p>
            <a:pPr indent="0" lvl="0" marL="0" rtl="0" algn="l">
              <a:spcBef>
                <a:spcPts val="1200"/>
              </a:spcBef>
              <a:spcAft>
                <a:spcPts val="0"/>
              </a:spcAft>
              <a:buNone/>
            </a:pPr>
            <a:r>
              <a:rPr lang="en"/>
              <a:t>d</a:t>
            </a:r>
            <a:r>
              <a:rPr lang="en"/>
              <a:t>imensions 2x2, </a:t>
            </a:r>
            <a:r>
              <a:rPr lang="en"/>
              <a:t>which results in the effective decrease of the image size to 75% of the </a:t>
            </a:r>
            <a:endParaRPr/>
          </a:p>
          <a:p>
            <a:pPr indent="0" lvl="0" marL="0" rtl="0" algn="l">
              <a:spcBef>
                <a:spcPts val="1200"/>
              </a:spcBef>
              <a:spcAft>
                <a:spcPts val="0"/>
              </a:spcAft>
              <a:buNone/>
            </a:pPr>
            <a:r>
              <a:rPr lang="en"/>
              <a:t>original dimension.</a:t>
            </a:r>
            <a:endParaRPr/>
          </a:p>
          <a:p>
            <a:pPr indent="0" lvl="0" marL="0" rtl="0" algn="l">
              <a:spcBef>
                <a:spcPts val="1200"/>
              </a:spcBef>
              <a:spcAft>
                <a:spcPts val="1200"/>
              </a:spcAft>
              <a:buNone/>
            </a:pPr>
            <a:r>
              <a:rPr lang="en"/>
              <a:t>Our model contains a </a:t>
            </a:r>
            <a:r>
              <a:rPr b="1" lang="en"/>
              <a:t>total of 5 MaxPooling2D </a:t>
            </a:r>
            <a:r>
              <a:rPr lang="en"/>
              <a:t>layers.</a:t>
            </a:r>
            <a:endParaRPr/>
          </a:p>
        </p:txBody>
      </p:sp>
      <p:pic>
        <p:nvPicPr>
          <p:cNvPr id="397" name="Google Shape;397;p30"/>
          <p:cNvPicPr preferRelativeResize="0"/>
          <p:nvPr/>
        </p:nvPicPr>
        <p:blipFill>
          <a:blip r:embed="rId3">
            <a:alphaModFix/>
          </a:blip>
          <a:stretch>
            <a:fillRect/>
          </a:stretch>
        </p:blipFill>
        <p:spPr>
          <a:xfrm>
            <a:off x="5195550" y="1139700"/>
            <a:ext cx="3771900" cy="236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ph type="title"/>
          </p:nvPr>
        </p:nvSpPr>
        <p:spPr>
          <a:xfrm>
            <a:off x="1303800" y="598575"/>
            <a:ext cx="7030500" cy="6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IMPLEMENTATION: FC Layers</a:t>
            </a:r>
            <a:endParaRPr sz="2500"/>
          </a:p>
        </p:txBody>
      </p:sp>
      <p:sp>
        <p:nvSpPr>
          <p:cNvPr id="403" name="Google Shape;403;p31"/>
          <p:cNvSpPr txBox="1"/>
          <p:nvPr>
            <p:ph idx="1" type="body"/>
          </p:nvPr>
        </p:nvSpPr>
        <p:spPr>
          <a:xfrm>
            <a:off x="1303800" y="1716400"/>
            <a:ext cx="7030500" cy="312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t>There are 2 FC (Fully Connected) layers that have been used in our model:</a:t>
            </a:r>
            <a:endParaRPr sz="1500"/>
          </a:p>
          <a:p>
            <a:pPr indent="-316706" lvl="0" marL="457200" rtl="0" algn="l">
              <a:spcBef>
                <a:spcPts val="1200"/>
              </a:spcBef>
              <a:spcAft>
                <a:spcPts val="0"/>
              </a:spcAft>
              <a:buSzPct val="100000"/>
              <a:buAutoNum type="alphaLcPeriod"/>
            </a:pPr>
            <a:r>
              <a:rPr b="1" lang="en" sz="1500"/>
              <a:t>Flatten</a:t>
            </a:r>
            <a:endParaRPr b="1" sz="1500"/>
          </a:p>
          <a:p>
            <a:pPr indent="0" lvl="0" marL="457200" rtl="0" algn="l">
              <a:spcBef>
                <a:spcPts val="1200"/>
              </a:spcBef>
              <a:spcAft>
                <a:spcPts val="0"/>
              </a:spcAft>
              <a:buNone/>
            </a:pPr>
            <a:r>
              <a:rPr lang="en" sz="1500"/>
              <a:t>The Flatten layer is used after the pooled feature map is obtained. The entire pooled feature map is flattened into a single column and fed to the neural network.</a:t>
            </a:r>
            <a:endParaRPr sz="1500"/>
          </a:p>
          <a:p>
            <a:pPr indent="-316706" lvl="0" marL="457200" rtl="0" algn="l">
              <a:spcBef>
                <a:spcPts val="1200"/>
              </a:spcBef>
              <a:spcAft>
                <a:spcPts val="0"/>
              </a:spcAft>
              <a:buSzPct val="100000"/>
              <a:buAutoNum type="alphaLcPeriod"/>
            </a:pPr>
            <a:r>
              <a:rPr b="1" lang="en" sz="1500"/>
              <a:t>Dense</a:t>
            </a:r>
            <a:endParaRPr b="1" sz="1500"/>
          </a:p>
          <a:p>
            <a:pPr indent="0" lvl="0" marL="457200" rtl="0" algn="l">
              <a:spcBef>
                <a:spcPts val="1200"/>
              </a:spcBef>
              <a:spcAft>
                <a:spcPts val="0"/>
              </a:spcAft>
              <a:buNone/>
            </a:pPr>
            <a:r>
              <a:rPr lang="en" sz="1500"/>
              <a:t>The purpose of a Dense layer is to feed all inputs from the previous layer of neurons to the present layer of neurons, thus, making it a fully connected layer.</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285" name="Google Shape;285;p14"/>
          <p:cNvSpPr txBox="1"/>
          <p:nvPr>
            <p:ph idx="1" type="body"/>
          </p:nvPr>
        </p:nvSpPr>
        <p:spPr>
          <a:xfrm>
            <a:off x="1303800" y="1990050"/>
            <a:ext cx="7030500" cy="3834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25"/>
              <a:t>INTRODUCTION</a:t>
            </a:r>
            <a:endParaRPr b="1" sz="1225"/>
          </a:p>
          <a:p>
            <a:pPr indent="0" lvl="0" marL="0" rtl="0" algn="l">
              <a:lnSpc>
                <a:spcPct val="95000"/>
              </a:lnSpc>
              <a:spcBef>
                <a:spcPts val="1200"/>
              </a:spcBef>
              <a:spcAft>
                <a:spcPts val="1200"/>
              </a:spcAft>
              <a:buSzPts val="275"/>
              <a:buNone/>
            </a:pPr>
            <a:r>
              <a:t/>
            </a:r>
            <a:endParaRPr b="1" sz="1225"/>
          </a:p>
        </p:txBody>
      </p:sp>
      <p:pic>
        <p:nvPicPr>
          <p:cNvPr id="286" name="Google Shape;286;p14"/>
          <p:cNvPicPr preferRelativeResize="0"/>
          <p:nvPr/>
        </p:nvPicPr>
        <p:blipFill>
          <a:blip r:embed="rId3">
            <a:alphaModFix/>
          </a:blip>
          <a:stretch>
            <a:fillRect/>
          </a:stretch>
        </p:blipFill>
        <p:spPr>
          <a:xfrm>
            <a:off x="838175" y="1990050"/>
            <a:ext cx="383400" cy="383400"/>
          </a:xfrm>
          <a:prstGeom prst="rect">
            <a:avLst/>
          </a:prstGeom>
          <a:noFill/>
          <a:ln>
            <a:noFill/>
          </a:ln>
        </p:spPr>
      </p:pic>
      <p:sp>
        <p:nvSpPr>
          <p:cNvPr id="287" name="Google Shape;287;p14"/>
          <p:cNvSpPr txBox="1"/>
          <p:nvPr>
            <p:ph idx="1" type="body"/>
          </p:nvPr>
        </p:nvSpPr>
        <p:spPr>
          <a:xfrm>
            <a:off x="1303800" y="2523450"/>
            <a:ext cx="7030500" cy="3834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25"/>
              <a:t>DATASET DESCRIPTION</a:t>
            </a:r>
            <a:endParaRPr b="1" sz="1225"/>
          </a:p>
          <a:p>
            <a:pPr indent="0" lvl="0" marL="0" rtl="0" algn="l">
              <a:lnSpc>
                <a:spcPct val="95000"/>
              </a:lnSpc>
              <a:spcBef>
                <a:spcPts val="1200"/>
              </a:spcBef>
              <a:spcAft>
                <a:spcPts val="1200"/>
              </a:spcAft>
              <a:buSzPts val="275"/>
              <a:buNone/>
            </a:pPr>
            <a:r>
              <a:t/>
            </a:r>
            <a:endParaRPr b="1" sz="1225"/>
          </a:p>
        </p:txBody>
      </p:sp>
      <p:sp>
        <p:nvSpPr>
          <p:cNvPr id="288" name="Google Shape;288;p14"/>
          <p:cNvSpPr txBox="1"/>
          <p:nvPr>
            <p:ph idx="1" type="body"/>
          </p:nvPr>
        </p:nvSpPr>
        <p:spPr>
          <a:xfrm>
            <a:off x="1303800" y="3056850"/>
            <a:ext cx="7030500" cy="3834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25"/>
              <a:t>IMAGE AUGMENTATION</a:t>
            </a:r>
            <a:endParaRPr b="1" sz="1225"/>
          </a:p>
          <a:p>
            <a:pPr indent="0" lvl="0" marL="0" rtl="0" algn="l">
              <a:lnSpc>
                <a:spcPct val="95000"/>
              </a:lnSpc>
              <a:spcBef>
                <a:spcPts val="1200"/>
              </a:spcBef>
              <a:spcAft>
                <a:spcPts val="1200"/>
              </a:spcAft>
              <a:buSzPts val="275"/>
              <a:buNone/>
            </a:pPr>
            <a:r>
              <a:t/>
            </a:r>
            <a:endParaRPr b="1" sz="1225"/>
          </a:p>
        </p:txBody>
      </p:sp>
      <p:sp>
        <p:nvSpPr>
          <p:cNvPr id="289" name="Google Shape;289;p14"/>
          <p:cNvSpPr txBox="1"/>
          <p:nvPr>
            <p:ph idx="1" type="body"/>
          </p:nvPr>
        </p:nvSpPr>
        <p:spPr>
          <a:xfrm>
            <a:off x="1303800" y="3590250"/>
            <a:ext cx="7030500" cy="3834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25"/>
              <a:t>THE CNN ARCHITECTURE</a:t>
            </a:r>
            <a:endParaRPr b="1" sz="1225"/>
          </a:p>
          <a:p>
            <a:pPr indent="0" lvl="0" marL="0" rtl="0" algn="l">
              <a:lnSpc>
                <a:spcPct val="95000"/>
              </a:lnSpc>
              <a:spcBef>
                <a:spcPts val="1200"/>
              </a:spcBef>
              <a:spcAft>
                <a:spcPts val="1200"/>
              </a:spcAft>
              <a:buSzPts val="275"/>
              <a:buNone/>
            </a:pPr>
            <a:r>
              <a:t/>
            </a:r>
            <a:endParaRPr b="1" sz="1225"/>
          </a:p>
        </p:txBody>
      </p:sp>
      <p:sp>
        <p:nvSpPr>
          <p:cNvPr id="290" name="Google Shape;290;p14"/>
          <p:cNvSpPr txBox="1"/>
          <p:nvPr>
            <p:ph idx="1" type="body"/>
          </p:nvPr>
        </p:nvSpPr>
        <p:spPr>
          <a:xfrm>
            <a:off x="1303800" y="4123650"/>
            <a:ext cx="7030500" cy="3834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25"/>
              <a:t>RESULTS</a:t>
            </a:r>
            <a:endParaRPr b="1" sz="1225"/>
          </a:p>
          <a:p>
            <a:pPr indent="0" lvl="0" marL="0" rtl="0" algn="l">
              <a:lnSpc>
                <a:spcPct val="95000"/>
              </a:lnSpc>
              <a:spcBef>
                <a:spcPts val="1200"/>
              </a:spcBef>
              <a:spcAft>
                <a:spcPts val="1200"/>
              </a:spcAft>
              <a:buSzPts val="275"/>
              <a:buNone/>
            </a:pPr>
            <a:r>
              <a:t/>
            </a:r>
            <a:endParaRPr b="1" sz="1225"/>
          </a:p>
        </p:txBody>
      </p:sp>
      <p:pic>
        <p:nvPicPr>
          <p:cNvPr id="291" name="Google Shape;291;p14"/>
          <p:cNvPicPr preferRelativeResize="0"/>
          <p:nvPr/>
        </p:nvPicPr>
        <p:blipFill>
          <a:blip r:embed="rId4">
            <a:alphaModFix/>
          </a:blip>
          <a:stretch>
            <a:fillRect/>
          </a:stretch>
        </p:blipFill>
        <p:spPr>
          <a:xfrm>
            <a:off x="838175" y="2523450"/>
            <a:ext cx="383400" cy="383400"/>
          </a:xfrm>
          <a:prstGeom prst="rect">
            <a:avLst/>
          </a:prstGeom>
          <a:noFill/>
          <a:ln>
            <a:noFill/>
          </a:ln>
        </p:spPr>
      </p:pic>
      <p:pic>
        <p:nvPicPr>
          <p:cNvPr id="292" name="Google Shape;292;p14"/>
          <p:cNvPicPr preferRelativeResize="0"/>
          <p:nvPr/>
        </p:nvPicPr>
        <p:blipFill>
          <a:blip r:embed="rId5">
            <a:alphaModFix/>
          </a:blip>
          <a:stretch>
            <a:fillRect/>
          </a:stretch>
        </p:blipFill>
        <p:spPr>
          <a:xfrm>
            <a:off x="875688" y="3094363"/>
            <a:ext cx="308375" cy="308375"/>
          </a:xfrm>
          <a:prstGeom prst="rect">
            <a:avLst/>
          </a:prstGeom>
          <a:noFill/>
          <a:ln>
            <a:noFill/>
          </a:ln>
        </p:spPr>
      </p:pic>
      <p:pic>
        <p:nvPicPr>
          <p:cNvPr id="293" name="Google Shape;293;p14"/>
          <p:cNvPicPr preferRelativeResize="0"/>
          <p:nvPr/>
        </p:nvPicPr>
        <p:blipFill>
          <a:blip r:embed="rId6">
            <a:alphaModFix/>
          </a:blip>
          <a:stretch>
            <a:fillRect/>
          </a:stretch>
        </p:blipFill>
        <p:spPr>
          <a:xfrm>
            <a:off x="838200" y="3571525"/>
            <a:ext cx="383400" cy="383400"/>
          </a:xfrm>
          <a:prstGeom prst="rect">
            <a:avLst/>
          </a:prstGeom>
          <a:noFill/>
          <a:ln>
            <a:noFill/>
          </a:ln>
        </p:spPr>
      </p:pic>
      <p:pic>
        <p:nvPicPr>
          <p:cNvPr id="294" name="Google Shape;294;p14"/>
          <p:cNvPicPr preferRelativeResize="0"/>
          <p:nvPr/>
        </p:nvPicPr>
        <p:blipFill>
          <a:blip r:embed="rId7">
            <a:alphaModFix/>
          </a:blip>
          <a:stretch>
            <a:fillRect/>
          </a:stretch>
        </p:blipFill>
        <p:spPr>
          <a:xfrm>
            <a:off x="838188" y="4123675"/>
            <a:ext cx="383400" cy="38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type="title"/>
          </p:nvPr>
        </p:nvSpPr>
        <p:spPr>
          <a:xfrm>
            <a:off x="1315725" y="753550"/>
            <a:ext cx="7030500" cy="7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409" name="Google Shape;409;p32"/>
          <p:cNvSpPr txBox="1"/>
          <p:nvPr>
            <p:ph idx="1" type="body"/>
          </p:nvPr>
        </p:nvSpPr>
        <p:spPr>
          <a:xfrm>
            <a:off x="1315725" y="1430625"/>
            <a:ext cx="7396200" cy="3230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23850" lvl="0" marL="457200" rtl="0" algn="just">
              <a:lnSpc>
                <a:spcPct val="100000"/>
              </a:lnSpc>
              <a:spcBef>
                <a:spcPts val="1200"/>
              </a:spcBef>
              <a:spcAft>
                <a:spcPts val="0"/>
              </a:spcAft>
              <a:buSzPts val="1500"/>
              <a:buChar char="●"/>
            </a:pPr>
            <a:r>
              <a:rPr lang="en" sz="1500"/>
              <a:t>We have trained our model </a:t>
            </a:r>
            <a:r>
              <a:rPr b="1" lang="en" sz="1500"/>
              <a:t>upto 10 epochs</a:t>
            </a:r>
            <a:r>
              <a:rPr lang="en" sz="1500"/>
              <a:t> with </a:t>
            </a:r>
            <a:r>
              <a:rPr b="1" lang="en" sz="1500"/>
              <a:t>steps per epoch = 500</a:t>
            </a:r>
            <a:r>
              <a:rPr lang="en" sz="1500"/>
              <a:t> since the number of images in the training set is 5216 (No. of images = Batch size(10) X No. of Steps) and </a:t>
            </a:r>
            <a:r>
              <a:rPr b="1" lang="en" sz="1500"/>
              <a:t>no. of validation steps = 62</a:t>
            </a:r>
            <a:r>
              <a:rPr lang="en" sz="1500"/>
              <a:t>. On obtaining the accuracies, we plot graphs in order to visualise the success rate of our model using matplotlib.</a:t>
            </a:r>
            <a:endParaRPr sz="1500"/>
          </a:p>
          <a:p>
            <a:pPr indent="-323850" lvl="0" marL="457200" rtl="0" algn="just">
              <a:lnSpc>
                <a:spcPct val="100000"/>
              </a:lnSpc>
              <a:spcBef>
                <a:spcPts val="1000"/>
              </a:spcBef>
              <a:spcAft>
                <a:spcPts val="0"/>
              </a:spcAft>
              <a:buSzPts val="1500"/>
              <a:buChar char="●"/>
            </a:pPr>
            <a:r>
              <a:rPr lang="en" sz="1500"/>
              <a:t>We obtained </a:t>
            </a:r>
            <a:r>
              <a:rPr b="1" lang="en" sz="1500"/>
              <a:t>an accuracy of 90.29% on the train set</a:t>
            </a:r>
            <a:r>
              <a:rPr lang="en" sz="1500"/>
              <a:t> (containing 5216 images) and </a:t>
            </a:r>
            <a:r>
              <a:rPr b="1" lang="en" sz="1500"/>
              <a:t>an accuracy of 82.50%</a:t>
            </a:r>
            <a:r>
              <a:rPr lang="en" sz="1500"/>
              <a:t> on the test set (containing 624 images)</a:t>
            </a:r>
            <a:endParaRPr sz="1500"/>
          </a:p>
          <a:p>
            <a:pPr indent="0" lvl="0" marL="0" rtl="0" algn="l">
              <a:spcBef>
                <a:spcPts val="10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nvSpPr>
        <p:spPr>
          <a:xfrm>
            <a:off x="1262075" y="796525"/>
            <a:ext cx="33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Nunito"/>
                <a:ea typeface="Nunito"/>
                <a:cs typeface="Nunito"/>
                <a:sym typeface="Nunito"/>
              </a:rPr>
              <a:t>Validation Accuracy: 82.50 %</a:t>
            </a:r>
            <a:endParaRPr b="1">
              <a:solidFill>
                <a:srgbClr val="FF0000"/>
              </a:solidFill>
              <a:latin typeface="Nunito"/>
              <a:ea typeface="Nunito"/>
              <a:cs typeface="Nunito"/>
              <a:sym typeface="Nunito"/>
            </a:endParaRPr>
          </a:p>
        </p:txBody>
      </p:sp>
      <p:sp>
        <p:nvSpPr>
          <p:cNvPr id="415" name="Google Shape;415;p33"/>
          <p:cNvSpPr txBox="1"/>
          <p:nvPr/>
        </p:nvSpPr>
        <p:spPr>
          <a:xfrm>
            <a:off x="1291825" y="1332300"/>
            <a:ext cx="81333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FFFFF"/>
                </a:highlight>
              </a:rPr>
              <a:t>Epoch 1/10</a:t>
            </a:r>
            <a:endParaRPr sz="1000">
              <a:highlight>
                <a:srgbClr val="FFFFFF"/>
              </a:highlight>
            </a:endParaRPr>
          </a:p>
          <a:p>
            <a:pPr indent="0" lvl="0" marL="0" rtl="0" algn="l">
              <a:spcBef>
                <a:spcPts val="0"/>
              </a:spcBef>
              <a:spcAft>
                <a:spcPts val="0"/>
              </a:spcAft>
              <a:buNone/>
            </a:pPr>
            <a:r>
              <a:rPr lang="en" sz="1000">
                <a:highlight>
                  <a:srgbClr val="FFFFFF"/>
                </a:highlight>
              </a:rPr>
              <a:t>500/500 [==============================] - 330s 660ms/step - loss: 0.8998 - acc: 0.7416 - val_loss: 1.0060 - val_acc: 0.6242</a:t>
            </a:r>
            <a:endParaRPr sz="1000">
              <a:highlight>
                <a:srgbClr val="FFFFFF"/>
              </a:highlight>
            </a:endParaRPr>
          </a:p>
          <a:p>
            <a:pPr indent="0" lvl="0" marL="0" rtl="0" algn="l">
              <a:spcBef>
                <a:spcPts val="0"/>
              </a:spcBef>
              <a:spcAft>
                <a:spcPts val="0"/>
              </a:spcAft>
              <a:buNone/>
            </a:pPr>
            <a:r>
              <a:rPr lang="en" sz="1000">
                <a:highlight>
                  <a:srgbClr val="FFFFFF"/>
                </a:highlight>
              </a:rPr>
              <a:t>Epoch 2/10</a:t>
            </a:r>
            <a:endParaRPr sz="1000">
              <a:highlight>
                <a:srgbClr val="FFFFFF"/>
              </a:highlight>
            </a:endParaRPr>
          </a:p>
          <a:p>
            <a:pPr indent="0" lvl="0" marL="0" rtl="0" algn="l">
              <a:spcBef>
                <a:spcPts val="0"/>
              </a:spcBef>
              <a:spcAft>
                <a:spcPts val="0"/>
              </a:spcAft>
              <a:buNone/>
            </a:pPr>
            <a:r>
              <a:rPr lang="en" sz="1000">
                <a:highlight>
                  <a:srgbClr val="FFFFFF"/>
                </a:highlight>
              </a:rPr>
              <a:t>500/500 [==============================] - 305s 610ms/step - loss: 0.6764 - acc: 0.7674 - val_loss: 0.6723 - val_acc: 0.7645</a:t>
            </a:r>
            <a:endParaRPr sz="1000">
              <a:highlight>
                <a:srgbClr val="FFFFFF"/>
              </a:highlight>
            </a:endParaRPr>
          </a:p>
          <a:p>
            <a:pPr indent="0" lvl="0" marL="0" rtl="0" algn="l">
              <a:spcBef>
                <a:spcPts val="0"/>
              </a:spcBef>
              <a:spcAft>
                <a:spcPts val="0"/>
              </a:spcAft>
              <a:buNone/>
            </a:pPr>
            <a:r>
              <a:rPr lang="en" sz="1000">
                <a:highlight>
                  <a:srgbClr val="FFFFFF"/>
                </a:highlight>
              </a:rPr>
              <a:t>Epoch 3/10</a:t>
            </a:r>
            <a:endParaRPr sz="1000">
              <a:highlight>
                <a:srgbClr val="FFFFFF"/>
              </a:highlight>
            </a:endParaRPr>
          </a:p>
          <a:p>
            <a:pPr indent="0" lvl="0" marL="0" rtl="0" algn="l">
              <a:spcBef>
                <a:spcPts val="0"/>
              </a:spcBef>
              <a:spcAft>
                <a:spcPts val="0"/>
              </a:spcAft>
              <a:buNone/>
            </a:pPr>
            <a:r>
              <a:rPr lang="en" sz="1000">
                <a:highlight>
                  <a:srgbClr val="FFFFFF"/>
                </a:highlight>
              </a:rPr>
              <a:t>500/500 [==============================] - 321s 642ms/step - loss: 0.5189 - acc: 0.8413 - val_loss: 0.5669 - val_acc: 0.8677</a:t>
            </a:r>
            <a:endParaRPr sz="1000">
              <a:highlight>
                <a:srgbClr val="FFFFFF"/>
              </a:highlight>
            </a:endParaRPr>
          </a:p>
          <a:p>
            <a:pPr indent="0" lvl="0" marL="0" rtl="0" algn="l">
              <a:spcBef>
                <a:spcPts val="0"/>
              </a:spcBef>
              <a:spcAft>
                <a:spcPts val="0"/>
              </a:spcAft>
              <a:buNone/>
            </a:pPr>
            <a:r>
              <a:rPr lang="en" sz="1000">
                <a:highlight>
                  <a:srgbClr val="FFFFFF"/>
                </a:highlight>
              </a:rPr>
              <a:t>Epoch 4/10</a:t>
            </a:r>
            <a:endParaRPr sz="1000">
              <a:highlight>
                <a:srgbClr val="FFFFFF"/>
              </a:highlight>
            </a:endParaRPr>
          </a:p>
          <a:p>
            <a:pPr indent="0" lvl="0" marL="0" rtl="0" algn="l">
              <a:spcBef>
                <a:spcPts val="0"/>
              </a:spcBef>
              <a:spcAft>
                <a:spcPts val="0"/>
              </a:spcAft>
              <a:buNone/>
            </a:pPr>
            <a:r>
              <a:rPr lang="en" sz="1000">
                <a:highlight>
                  <a:srgbClr val="FFFFFF"/>
                </a:highlight>
              </a:rPr>
              <a:t>500/500 [==============================] - 348s 696ms/step - loss: 0.4188 - acc: 0.8671 - val_loss: 0.5221 - val_acc: 0.7903</a:t>
            </a:r>
            <a:endParaRPr sz="1000">
              <a:highlight>
                <a:srgbClr val="FFFFFF"/>
              </a:highlight>
            </a:endParaRPr>
          </a:p>
          <a:p>
            <a:pPr indent="0" lvl="0" marL="0" rtl="0" algn="l">
              <a:spcBef>
                <a:spcPts val="0"/>
              </a:spcBef>
              <a:spcAft>
                <a:spcPts val="0"/>
              </a:spcAft>
              <a:buNone/>
            </a:pPr>
            <a:r>
              <a:rPr lang="en" sz="1000">
                <a:highlight>
                  <a:srgbClr val="FFFFFF"/>
                </a:highlight>
              </a:rPr>
              <a:t>Epoch 5/10</a:t>
            </a:r>
            <a:endParaRPr sz="1000">
              <a:highlight>
                <a:srgbClr val="FFFFFF"/>
              </a:highlight>
            </a:endParaRPr>
          </a:p>
          <a:p>
            <a:pPr indent="0" lvl="0" marL="0" rtl="0" algn="l">
              <a:spcBef>
                <a:spcPts val="0"/>
              </a:spcBef>
              <a:spcAft>
                <a:spcPts val="0"/>
              </a:spcAft>
              <a:buNone/>
            </a:pPr>
            <a:r>
              <a:rPr lang="en" sz="1000">
                <a:highlight>
                  <a:srgbClr val="FFFFFF"/>
                </a:highlight>
              </a:rPr>
              <a:t>500/500 [==============================] - 339s 678ms/step - loss: 0.3563 - acc: 0.8829 - val_loss: 0.6117 - val_acc: 0.8532</a:t>
            </a:r>
            <a:endParaRPr sz="1000">
              <a:highlight>
                <a:srgbClr val="FFFFFF"/>
              </a:highlight>
            </a:endParaRPr>
          </a:p>
          <a:p>
            <a:pPr indent="0" lvl="0" marL="0" rtl="0" algn="l">
              <a:spcBef>
                <a:spcPts val="0"/>
              </a:spcBef>
              <a:spcAft>
                <a:spcPts val="0"/>
              </a:spcAft>
              <a:buNone/>
            </a:pPr>
            <a:r>
              <a:rPr lang="en" sz="1000">
                <a:highlight>
                  <a:srgbClr val="FFFFFF"/>
                </a:highlight>
              </a:rPr>
              <a:t>Epoch 6/10</a:t>
            </a:r>
            <a:endParaRPr sz="1000">
              <a:highlight>
                <a:srgbClr val="FFFFFF"/>
              </a:highlight>
            </a:endParaRPr>
          </a:p>
          <a:p>
            <a:pPr indent="0" lvl="0" marL="0" rtl="0" algn="l">
              <a:spcBef>
                <a:spcPts val="0"/>
              </a:spcBef>
              <a:spcAft>
                <a:spcPts val="0"/>
              </a:spcAft>
              <a:buNone/>
            </a:pPr>
            <a:r>
              <a:rPr lang="en" sz="1000">
                <a:highlight>
                  <a:srgbClr val="FFFFFF"/>
                </a:highlight>
              </a:rPr>
              <a:t>500/500 [==============================] - 387s 774ms/step - loss: 0.3250 - acc: 0.8871 - val_loss: 0.3896 - val_acc: 0.8871</a:t>
            </a:r>
            <a:endParaRPr sz="1000">
              <a:highlight>
                <a:srgbClr val="FFFFFF"/>
              </a:highlight>
            </a:endParaRPr>
          </a:p>
          <a:p>
            <a:pPr indent="0" lvl="0" marL="0" rtl="0" algn="l">
              <a:spcBef>
                <a:spcPts val="0"/>
              </a:spcBef>
              <a:spcAft>
                <a:spcPts val="0"/>
              </a:spcAft>
              <a:buNone/>
            </a:pPr>
            <a:r>
              <a:rPr lang="en" sz="1000">
                <a:highlight>
                  <a:srgbClr val="FFFFFF"/>
                </a:highlight>
              </a:rPr>
              <a:t>Epoch 7/10</a:t>
            </a:r>
            <a:endParaRPr sz="1000">
              <a:highlight>
                <a:srgbClr val="FFFFFF"/>
              </a:highlight>
            </a:endParaRPr>
          </a:p>
          <a:p>
            <a:pPr indent="0" lvl="0" marL="0" rtl="0" algn="l">
              <a:spcBef>
                <a:spcPts val="0"/>
              </a:spcBef>
              <a:spcAft>
                <a:spcPts val="0"/>
              </a:spcAft>
              <a:buNone/>
            </a:pPr>
            <a:r>
              <a:rPr lang="en" sz="1000">
                <a:highlight>
                  <a:srgbClr val="FFFFFF"/>
                </a:highlight>
              </a:rPr>
              <a:t>500/500 [==============================] - 426s 851ms/step - loss: 0.2966 - acc: 0.8915 - val_loss: 0.3851 - val_acc: 0.8726</a:t>
            </a:r>
            <a:endParaRPr sz="1000">
              <a:highlight>
                <a:srgbClr val="FFFFFF"/>
              </a:highlight>
            </a:endParaRPr>
          </a:p>
          <a:p>
            <a:pPr indent="0" lvl="0" marL="0" rtl="0" algn="l">
              <a:spcBef>
                <a:spcPts val="0"/>
              </a:spcBef>
              <a:spcAft>
                <a:spcPts val="0"/>
              </a:spcAft>
              <a:buNone/>
            </a:pPr>
            <a:r>
              <a:rPr lang="en" sz="1000">
                <a:highlight>
                  <a:srgbClr val="FFFFFF"/>
                </a:highlight>
              </a:rPr>
              <a:t>Epoch 8/10</a:t>
            </a:r>
            <a:endParaRPr sz="1000">
              <a:highlight>
                <a:srgbClr val="FFFFFF"/>
              </a:highlight>
            </a:endParaRPr>
          </a:p>
          <a:p>
            <a:pPr indent="0" lvl="0" marL="0" rtl="0" algn="l">
              <a:spcBef>
                <a:spcPts val="0"/>
              </a:spcBef>
              <a:spcAft>
                <a:spcPts val="0"/>
              </a:spcAft>
              <a:buNone/>
            </a:pPr>
            <a:r>
              <a:rPr lang="en" sz="1000">
                <a:highlight>
                  <a:srgbClr val="FFFFFF"/>
                </a:highlight>
              </a:rPr>
              <a:t>500/500 [==============================] - 302s 604ms/step - loss: 0.2748 - acc: 0.9009 - val_loss: 0.3968 - val_acc: 0.8435</a:t>
            </a:r>
            <a:endParaRPr sz="1000">
              <a:highlight>
                <a:srgbClr val="FFFFFF"/>
              </a:highlight>
            </a:endParaRPr>
          </a:p>
          <a:p>
            <a:pPr indent="0" lvl="0" marL="0" rtl="0" algn="l">
              <a:spcBef>
                <a:spcPts val="0"/>
              </a:spcBef>
              <a:spcAft>
                <a:spcPts val="0"/>
              </a:spcAft>
              <a:buNone/>
            </a:pPr>
            <a:r>
              <a:rPr lang="en" sz="1000">
                <a:highlight>
                  <a:srgbClr val="FFFFFF"/>
                </a:highlight>
              </a:rPr>
              <a:t>Epoch 9/10</a:t>
            </a:r>
            <a:endParaRPr sz="1000">
              <a:highlight>
                <a:srgbClr val="FFFFFF"/>
              </a:highlight>
            </a:endParaRPr>
          </a:p>
          <a:p>
            <a:pPr indent="0" lvl="0" marL="0" rtl="0" algn="l">
              <a:spcBef>
                <a:spcPts val="0"/>
              </a:spcBef>
              <a:spcAft>
                <a:spcPts val="0"/>
              </a:spcAft>
              <a:buNone/>
            </a:pPr>
            <a:r>
              <a:rPr lang="en" sz="1000">
                <a:highlight>
                  <a:srgbClr val="FFFFFF"/>
                </a:highlight>
              </a:rPr>
              <a:t>500/500 [==============================] - 255s 510ms/step - loss: 0.2592 - acc: 0.9049 - val_loss: 0.3462 - val_acc: 0.9081</a:t>
            </a:r>
            <a:endParaRPr sz="1000">
              <a:highlight>
                <a:srgbClr val="FFFFFF"/>
              </a:highlight>
            </a:endParaRPr>
          </a:p>
          <a:p>
            <a:pPr indent="0" lvl="0" marL="0" rtl="0" algn="l">
              <a:spcBef>
                <a:spcPts val="0"/>
              </a:spcBef>
              <a:spcAft>
                <a:spcPts val="0"/>
              </a:spcAft>
              <a:buNone/>
            </a:pPr>
            <a:r>
              <a:rPr lang="en" sz="1000">
                <a:highlight>
                  <a:srgbClr val="FFFFFF"/>
                </a:highlight>
              </a:rPr>
              <a:t>Epoch 10/10</a:t>
            </a:r>
            <a:endParaRPr sz="1000">
              <a:highlight>
                <a:srgbClr val="FFFFFF"/>
              </a:highlight>
            </a:endParaRPr>
          </a:p>
          <a:p>
            <a:pPr indent="0" lvl="0" marL="0" rtl="0" algn="l">
              <a:lnSpc>
                <a:spcPct val="115000"/>
              </a:lnSpc>
              <a:spcBef>
                <a:spcPts val="0"/>
              </a:spcBef>
              <a:spcAft>
                <a:spcPts val="0"/>
              </a:spcAft>
              <a:buNone/>
            </a:pPr>
            <a:r>
              <a:rPr lang="en" sz="1000">
                <a:highlight>
                  <a:srgbClr val="FFFFFF"/>
                </a:highlight>
              </a:rPr>
              <a:t>500/500 [==============================] - 240s 480ms/step - loss: 0.2592 - acc: 0.9025 - val_loss: 0.3757 - val_acc: 0.8887</a:t>
            </a:r>
            <a:endParaRPr sz="1000">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idx="1" type="body"/>
          </p:nvPr>
        </p:nvSpPr>
        <p:spPr>
          <a:xfrm>
            <a:off x="1056750" y="3598725"/>
            <a:ext cx="7030500" cy="39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u="sng"/>
              <a:t>TRAINING LOSS AND VALIDATION LOSS PLOTTED AS NO. OF EPOCHS VS LOSS</a:t>
            </a:r>
            <a:endParaRPr u="sng"/>
          </a:p>
        </p:txBody>
      </p:sp>
      <p:pic>
        <p:nvPicPr>
          <p:cNvPr id="421" name="Google Shape;421;p34"/>
          <p:cNvPicPr preferRelativeResize="0"/>
          <p:nvPr/>
        </p:nvPicPr>
        <p:blipFill>
          <a:blip r:embed="rId3">
            <a:alphaModFix/>
          </a:blip>
          <a:stretch>
            <a:fillRect/>
          </a:stretch>
        </p:blipFill>
        <p:spPr>
          <a:xfrm>
            <a:off x="4835450" y="598575"/>
            <a:ext cx="4248150" cy="2895600"/>
          </a:xfrm>
          <a:prstGeom prst="rect">
            <a:avLst/>
          </a:prstGeom>
          <a:noFill/>
          <a:ln>
            <a:noFill/>
          </a:ln>
        </p:spPr>
      </p:pic>
      <p:pic>
        <p:nvPicPr>
          <p:cNvPr id="422" name="Google Shape;422;p34"/>
          <p:cNvPicPr preferRelativeResize="0"/>
          <p:nvPr/>
        </p:nvPicPr>
        <p:blipFill>
          <a:blip r:embed="rId4">
            <a:alphaModFix/>
          </a:blip>
          <a:stretch>
            <a:fillRect/>
          </a:stretch>
        </p:blipFill>
        <p:spPr>
          <a:xfrm>
            <a:off x="1133475" y="728675"/>
            <a:ext cx="3767075" cy="2765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8" name="Google Shape;428;p35"/>
          <p:cNvSpPr txBox="1"/>
          <p:nvPr>
            <p:ph idx="1" type="body"/>
          </p:nvPr>
        </p:nvSpPr>
        <p:spPr>
          <a:xfrm>
            <a:off x="1303800" y="3581475"/>
            <a:ext cx="7030500" cy="39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t>TRAIN ACCURACY AND VALIDATION ACCURACY PLOTTED AS NO.OF EPOCHS VS LOSS</a:t>
            </a:r>
            <a:endParaRPr u="sng"/>
          </a:p>
        </p:txBody>
      </p:sp>
      <p:pic>
        <p:nvPicPr>
          <p:cNvPr id="429" name="Google Shape;429;p35"/>
          <p:cNvPicPr preferRelativeResize="0"/>
          <p:nvPr/>
        </p:nvPicPr>
        <p:blipFill>
          <a:blip r:embed="rId3">
            <a:alphaModFix/>
          </a:blip>
          <a:stretch>
            <a:fillRect/>
          </a:stretch>
        </p:blipFill>
        <p:spPr>
          <a:xfrm>
            <a:off x="0" y="598575"/>
            <a:ext cx="4324350" cy="2857500"/>
          </a:xfrm>
          <a:prstGeom prst="rect">
            <a:avLst/>
          </a:prstGeom>
          <a:noFill/>
          <a:ln>
            <a:noFill/>
          </a:ln>
        </p:spPr>
      </p:pic>
      <p:pic>
        <p:nvPicPr>
          <p:cNvPr id="430" name="Google Shape;430;p35"/>
          <p:cNvPicPr preferRelativeResize="0"/>
          <p:nvPr/>
        </p:nvPicPr>
        <p:blipFill>
          <a:blip r:embed="rId4">
            <a:alphaModFix/>
          </a:blip>
          <a:stretch>
            <a:fillRect/>
          </a:stretch>
        </p:blipFill>
        <p:spPr>
          <a:xfrm>
            <a:off x="4647050" y="598563"/>
            <a:ext cx="4324350" cy="2886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type="title"/>
          </p:nvPr>
        </p:nvSpPr>
        <p:spPr>
          <a:xfrm>
            <a:off x="3300475" y="2183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00" name="Google Shape;300;p15"/>
          <p:cNvSpPr txBox="1"/>
          <p:nvPr>
            <p:ph idx="1" type="body"/>
          </p:nvPr>
        </p:nvSpPr>
        <p:spPr>
          <a:xfrm>
            <a:off x="1227600" y="1393025"/>
            <a:ext cx="7030500" cy="3138600"/>
          </a:xfrm>
          <a:prstGeom prst="rect">
            <a:avLst/>
          </a:prstGeom>
        </p:spPr>
        <p:txBody>
          <a:bodyPr anchorCtr="0" anchor="t" bIns="91425" lIns="91425" spcFirstLastPara="1" rIns="91425" wrap="square" tIns="91425">
            <a:normAutofit fontScale="25000" lnSpcReduction="10000"/>
          </a:bodyPr>
          <a:lstStyle/>
          <a:p>
            <a:pPr indent="0" lvl="0" marL="0" rtl="0" algn="l">
              <a:lnSpc>
                <a:spcPct val="100000"/>
              </a:lnSpc>
              <a:spcBef>
                <a:spcPts val="0"/>
              </a:spcBef>
              <a:spcAft>
                <a:spcPts val="0"/>
              </a:spcAft>
              <a:buNone/>
            </a:pPr>
            <a:r>
              <a:t/>
            </a:r>
            <a:endParaRPr sz="4500"/>
          </a:p>
          <a:p>
            <a:pPr indent="0" lvl="0" marL="457200" rtl="0" algn="l">
              <a:lnSpc>
                <a:spcPct val="100000"/>
              </a:lnSpc>
              <a:spcBef>
                <a:spcPts val="0"/>
              </a:spcBef>
              <a:spcAft>
                <a:spcPts val="0"/>
              </a:spcAft>
              <a:buNone/>
            </a:pPr>
            <a:r>
              <a:t/>
            </a:r>
            <a:endParaRPr sz="4500"/>
          </a:p>
          <a:p>
            <a:pPr indent="0" lvl="0" marL="0" rtl="0" algn="l">
              <a:lnSpc>
                <a:spcPct val="100000"/>
              </a:lnSpc>
              <a:spcBef>
                <a:spcPts val="0"/>
              </a:spcBef>
              <a:spcAft>
                <a:spcPts val="0"/>
              </a:spcAft>
              <a:buNone/>
            </a:pPr>
            <a:r>
              <a:rPr lang="en" sz="6100"/>
              <a:t>We are proposing a deep learning-based model that can quickly prognose the presence of Pneumonia.</a:t>
            </a:r>
            <a:endParaRPr sz="6100"/>
          </a:p>
          <a:p>
            <a:pPr indent="0" lvl="0" marL="0" rtl="0" algn="just">
              <a:lnSpc>
                <a:spcPct val="100000"/>
              </a:lnSpc>
              <a:spcBef>
                <a:spcPts val="0"/>
              </a:spcBef>
              <a:spcAft>
                <a:spcPts val="0"/>
              </a:spcAft>
              <a:buNone/>
            </a:pPr>
            <a:r>
              <a:t/>
            </a:r>
            <a:endParaRPr b="1" sz="6000">
              <a:latin typeface="Maven Pro"/>
              <a:ea typeface="Maven Pro"/>
              <a:cs typeface="Maven Pro"/>
              <a:sym typeface="Maven Pro"/>
            </a:endParaRPr>
          </a:p>
          <a:p>
            <a:pPr indent="0" lvl="0" marL="0" rtl="0" algn="just">
              <a:lnSpc>
                <a:spcPct val="100000"/>
              </a:lnSpc>
              <a:spcBef>
                <a:spcPts val="0"/>
              </a:spcBef>
              <a:spcAft>
                <a:spcPts val="0"/>
              </a:spcAft>
              <a:buNone/>
            </a:pPr>
            <a:r>
              <a:rPr b="1" lang="en" sz="6000">
                <a:latin typeface="Maven Pro"/>
                <a:ea typeface="Maven Pro"/>
                <a:cs typeface="Maven Pro"/>
                <a:sym typeface="Maven Pro"/>
              </a:rPr>
              <a:t>SUPERVISED ALGORITHM</a:t>
            </a:r>
            <a:endParaRPr b="1" sz="6000">
              <a:latin typeface="Maven Pro"/>
              <a:ea typeface="Maven Pro"/>
              <a:cs typeface="Maven Pro"/>
              <a:sym typeface="Maven Pro"/>
            </a:endParaRPr>
          </a:p>
          <a:p>
            <a:pPr indent="0" lvl="0" marL="0" rtl="0" algn="just">
              <a:lnSpc>
                <a:spcPct val="100000"/>
              </a:lnSpc>
              <a:spcBef>
                <a:spcPts val="0"/>
              </a:spcBef>
              <a:spcAft>
                <a:spcPts val="0"/>
              </a:spcAft>
              <a:buNone/>
            </a:pPr>
            <a:r>
              <a:t/>
            </a:r>
            <a:endParaRPr b="1" sz="5200">
              <a:latin typeface="Maven Pro"/>
              <a:ea typeface="Maven Pro"/>
              <a:cs typeface="Maven Pro"/>
              <a:sym typeface="Maven Pro"/>
            </a:endParaRPr>
          </a:p>
          <a:p>
            <a:pPr indent="0" lvl="0" marL="0" rtl="0" algn="just">
              <a:lnSpc>
                <a:spcPct val="100000"/>
              </a:lnSpc>
              <a:spcBef>
                <a:spcPts val="0"/>
              </a:spcBef>
              <a:spcAft>
                <a:spcPts val="0"/>
              </a:spcAft>
              <a:buNone/>
            </a:pPr>
            <a:r>
              <a:rPr lang="en" sz="5600"/>
              <a:t>They work with labeled data and the model is trained to minimize the cost function by comparing the prediction obtained by the model with the real value. </a:t>
            </a:r>
            <a:endParaRPr sz="5600"/>
          </a:p>
          <a:p>
            <a:pPr indent="0" lvl="0" marL="0" rtl="0" algn="just">
              <a:lnSpc>
                <a:spcPct val="100000"/>
              </a:lnSpc>
              <a:spcBef>
                <a:spcPts val="0"/>
              </a:spcBef>
              <a:spcAft>
                <a:spcPts val="0"/>
              </a:spcAft>
              <a:buNone/>
            </a:pPr>
            <a:r>
              <a:t/>
            </a:r>
            <a:endParaRPr sz="5600"/>
          </a:p>
          <a:p>
            <a:pPr indent="0" lvl="0" marL="0" rtl="0" algn="just">
              <a:lnSpc>
                <a:spcPct val="100000"/>
              </a:lnSpc>
              <a:spcBef>
                <a:spcPts val="0"/>
              </a:spcBef>
              <a:spcAft>
                <a:spcPts val="0"/>
              </a:spcAft>
              <a:buNone/>
            </a:pPr>
            <a:r>
              <a:rPr lang="en" sz="5600"/>
              <a:t>The optimization algorithm used is called gradient descent and will seek to optimize the weights of the nodes until finding a local minimum of a function, i.e., minimize the cost function.</a:t>
            </a:r>
            <a:endParaRPr sz="5600"/>
          </a:p>
          <a:p>
            <a:pPr indent="0" lvl="0" marL="457200" rtl="0" algn="l">
              <a:lnSpc>
                <a:spcPct val="100000"/>
              </a:lnSpc>
              <a:spcBef>
                <a:spcPts val="0"/>
              </a:spcBef>
              <a:spcAft>
                <a:spcPts val="0"/>
              </a:spcAft>
              <a:buNone/>
            </a:pPr>
            <a:r>
              <a:t/>
            </a:r>
            <a:endParaRPr sz="4500"/>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6"/>
          <p:cNvPicPr preferRelativeResize="0"/>
          <p:nvPr/>
        </p:nvPicPr>
        <p:blipFill>
          <a:blip r:embed="rId3">
            <a:alphaModFix/>
          </a:blip>
          <a:stretch>
            <a:fillRect/>
          </a:stretch>
        </p:blipFill>
        <p:spPr>
          <a:xfrm>
            <a:off x="1275150" y="806300"/>
            <a:ext cx="7630725" cy="3993400"/>
          </a:xfrm>
          <a:prstGeom prst="rect">
            <a:avLst/>
          </a:prstGeom>
          <a:noFill/>
          <a:ln>
            <a:noFill/>
          </a:ln>
        </p:spPr>
      </p:pic>
      <p:pic>
        <p:nvPicPr>
          <p:cNvPr id="306" name="Google Shape;306;p16"/>
          <p:cNvPicPr preferRelativeResize="0"/>
          <p:nvPr/>
        </p:nvPicPr>
        <p:blipFill rotWithShape="1">
          <a:blip r:embed="rId4">
            <a:alphaModFix/>
          </a:blip>
          <a:srcRect b="0" l="4498" r="0" t="0"/>
          <a:stretch/>
        </p:blipFill>
        <p:spPr>
          <a:xfrm>
            <a:off x="1382325" y="2389575"/>
            <a:ext cx="1359175" cy="1469250"/>
          </a:xfrm>
          <a:prstGeom prst="rect">
            <a:avLst/>
          </a:prstGeom>
          <a:noFill/>
          <a:ln>
            <a:noFill/>
          </a:ln>
        </p:spPr>
      </p:pic>
      <p:pic>
        <p:nvPicPr>
          <p:cNvPr id="307" name="Google Shape;307;p16"/>
          <p:cNvPicPr preferRelativeResize="0"/>
          <p:nvPr/>
        </p:nvPicPr>
        <p:blipFill rotWithShape="1">
          <a:blip r:embed="rId4">
            <a:alphaModFix/>
          </a:blip>
          <a:srcRect b="0" l="4498" r="0" t="0"/>
          <a:stretch/>
        </p:blipFill>
        <p:spPr>
          <a:xfrm>
            <a:off x="7760500" y="2238338"/>
            <a:ext cx="1037050" cy="1121025"/>
          </a:xfrm>
          <a:prstGeom prst="rect">
            <a:avLst/>
          </a:prstGeom>
          <a:noFill/>
          <a:ln>
            <a:noFill/>
          </a:ln>
        </p:spPr>
      </p:pic>
      <p:pic>
        <p:nvPicPr>
          <p:cNvPr id="308" name="Google Shape;308;p16"/>
          <p:cNvPicPr preferRelativeResize="0"/>
          <p:nvPr/>
        </p:nvPicPr>
        <p:blipFill rotWithShape="1">
          <a:blip r:embed="rId4">
            <a:alphaModFix/>
          </a:blip>
          <a:srcRect b="0" l="4498" r="0" t="0"/>
          <a:stretch/>
        </p:blipFill>
        <p:spPr>
          <a:xfrm>
            <a:off x="6204350" y="3959250"/>
            <a:ext cx="823900" cy="840450"/>
          </a:xfrm>
          <a:prstGeom prst="rect">
            <a:avLst/>
          </a:prstGeom>
          <a:noFill/>
          <a:ln>
            <a:noFill/>
          </a:ln>
        </p:spPr>
      </p:pic>
      <p:sp>
        <p:nvSpPr>
          <p:cNvPr id="309" name="Google Shape;309;p16"/>
          <p:cNvSpPr txBox="1"/>
          <p:nvPr/>
        </p:nvSpPr>
        <p:spPr>
          <a:xfrm>
            <a:off x="7199700" y="1585925"/>
            <a:ext cx="1359300" cy="585000"/>
          </a:xfrm>
          <a:prstGeom prst="rect">
            <a:avLst/>
          </a:prstGeom>
          <a:solidFill>
            <a:schemeClr val="dk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FFFFFF"/>
                </a:solidFill>
                <a:latin typeface="Nunito"/>
                <a:ea typeface="Nunito"/>
                <a:cs typeface="Nunito"/>
                <a:sym typeface="Nunito"/>
              </a:rPr>
              <a:t>NORMAL / PNEUMONIA</a:t>
            </a:r>
            <a:endParaRPr sz="1300">
              <a:solidFill>
                <a:srgbClr val="FFFFFF"/>
              </a:solidFill>
              <a:latin typeface="Nunito"/>
              <a:ea typeface="Nunito"/>
              <a:cs typeface="Nunito"/>
              <a:sym typeface="Nunito"/>
            </a:endParaRPr>
          </a:p>
        </p:txBody>
      </p:sp>
      <p:sp>
        <p:nvSpPr>
          <p:cNvPr id="310" name="Google Shape;310;p16"/>
          <p:cNvSpPr txBox="1"/>
          <p:nvPr/>
        </p:nvSpPr>
        <p:spPr>
          <a:xfrm>
            <a:off x="7082425" y="4179375"/>
            <a:ext cx="6108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Nunito"/>
                <a:ea typeface="Nunito"/>
                <a:cs typeface="Nunito"/>
                <a:sym typeface="Nunito"/>
              </a:rPr>
              <a:t>Input</a:t>
            </a:r>
            <a:endParaRPr>
              <a:solidFill>
                <a:srgbClr val="FFFFFF"/>
              </a:solidFill>
              <a:latin typeface="Nunito"/>
              <a:ea typeface="Nunito"/>
              <a:cs typeface="Nunito"/>
              <a:sym typeface="Nunito"/>
            </a:endParaRPr>
          </a:p>
        </p:txBody>
      </p:sp>
      <p:sp>
        <p:nvSpPr>
          <p:cNvPr id="311" name="Google Shape;311;p16"/>
          <p:cNvSpPr txBox="1"/>
          <p:nvPr/>
        </p:nvSpPr>
        <p:spPr>
          <a:xfrm>
            <a:off x="7972425" y="3911200"/>
            <a:ext cx="685800" cy="840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OVERFITTING</a:t>
            </a:r>
            <a:endParaRPr/>
          </a:p>
        </p:txBody>
      </p:sp>
      <p:sp>
        <p:nvSpPr>
          <p:cNvPr id="317" name="Google Shape;317;p17"/>
          <p:cNvSpPr txBox="1"/>
          <p:nvPr>
            <p:ph idx="1" type="body"/>
          </p:nvPr>
        </p:nvSpPr>
        <p:spPr>
          <a:xfrm>
            <a:off x="1303800" y="1304250"/>
            <a:ext cx="7547400" cy="39678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400"/>
              <a:t>When the model has been overtrained ,the nodes have end up "memorizing" the input data. This results in a high variance, i.e. a significant difference between the error of the train set and the test set. </a:t>
            </a:r>
            <a:endParaRPr sz="1400"/>
          </a:p>
          <a:p>
            <a:pPr indent="0" lvl="0" marL="0" rtl="0" algn="just">
              <a:spcBef>
                <a:spcPts val="1200"/>
              </a:spcBef>
              <a:spcAft>
                <a:spcPts val="0"/>
              </a:spcAft>
              <a:buNone/>
            </a:pPr>
            <a:r>
              <a:rPr lang="en" sz="1400"/>
              <a:t>Overfitting happens when a model learns the detail and noise in the training data to the extent that it negatively impacts the performance of the model on new data. The model begins to treat random fluctuations and noise as concepts.</a:t>
            </a:r>
            <a:endParaRPr sz="1400"/>
          </a:p>
          <a:p>
            <a:pPr indent="0" lvl="0" marL="0" rtl="0" algn="l">
              <a:lnSpc>
                <a:spcPct val="100000"/>
              </a:lnSpc>
              <a:spcBef>
                <a:spcPts val="1200"/>
              </a:spcBef>
              <a:spcAft>
                <a:spcPts val="0"/>
              </a:spcAft>
              <a:buNone/>
            </a:pPr>
            <a:r>
              <a:t/>
            </a:r>
            <a:endParaRPr b="1" sz="1500">
              <a:latin typeface="Maven Pro"/>
              <a:ea typeface="Maven Pro"/>
              <a:cs typeface="Maven Pro"/>
              <a:sym typeface="Maven Pro"/>
            </a:endParaRPr>
          </a:p>
          <a:p>
            <a:pPr indent="0" lvl="0" marL="0" rtl="0" algn="l">
              <a:lnSpc>
                <a:spcPct val="100000"/>
              </a:lnSpc>
              <a:spcBef>
                <a:spcPts val="0"/>
              </a:spcBef>
              <a:spcAft>
                <a:spcPts val="0"/>
              </a:spcAft>
              <a:buNone/>
            </a:pPr>
            <a:r>
              <a:rPr b="1" lang="en" sz="1500">
                <a:latin typeface="Maven Pro"/>
                <a:ea typeface="Maven Pro"/>
                <a:cs typeface="Maven Pro"/>
                <a:sym typeface="Maven Pro"/>
              </a:rPr>
              <a:t>TO AVOID OVERFITTING</a:t>
            </a:r>
            <a:endParaRPr b="1" sz="1500">
              <a:latin typeface="Maven Pro"/>
              <a:ea typeface="Maven Pro"/>
              <a:cs typeface="Maven Pro"/>
              <a:sym typeface="Maven Pro"/>
            </a:endParaRPr>
          </a:p>
          <a:p>
            <a:pPr indent="0" lvl="0" marL="0" rtl="0" algn="l">
              <a:lnSpc>
                <a:spcPct val="100000"/>
              </a:lnSpc>
              <a:spcBef>
                <a:spcPts val="0"/>
              </a:spcBef>
              <a:spcAft>
                <a:spcPts val="0"/>
              </a:spcAft>
              <a:buNone/>
            </a:pPr>
            <a:r>
              <a:t/>
            </a:r>
            <a:endParaRPr b="1" sz="1400">
              <a:latin typeface="Maven Pro"/>
              <a:ea typeface="Maven Pro"/>
              <a:cs typeface="Maven Pro"/>
              <a:sym typeface="Maven Pro"/>
            </a:endParaRPr>
          </a:p>
          <a:p>
            <a:pPr indent="-317500" lvl="0" marL="457200" rtl="0" algn="l">
              <a:lnSpc>
                <a:spcPct val="100000"/>
              </a:lnSpc>
              <a:spcBef>
                <a:spcPts val="0"/>
              </a:spcBef>
              <a:spcAft>
                <a:spcPts val="0"/>
              </a:spcAft>
              <a:buSzPts val="1400"/>
              <a:buChar char="●"/>
            </a:pPr>
            <a:r>
              <a:rPr lang="en" sz="1400"/>
              <a:t>Train a bigger neural network architecture and get more data.</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Try out regularisation.</a:t>
            </a:r>
            <a:endParaRPr sz="1400"/>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18" name="Google Shape;318;p17"/>
          <p:cNvPicPr preferRelativeResize="0"/>
          <p:nvPr/>
        </p:nvPicPr>
        <p:blipFill rotWithShape="1">
          <a:blip r:embed="rId3">
            <a:alphaModFix/>
          </a:blip>
          <a:srcRect b="4766" l="67137" r="1996" t="2674"/>
          <a:stretch/>
        </p:blipFill>
        <p:spPr>
          <a:xfrm>
            <a:off x="7115200" y="2721750"/>
            <a:ext cx="1660926" cy="204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REGULARISATION</a:t>
            </a:r>
            <a:endParaRPr/>
          </a:p>
        </p:txBody>
      </p:sp>
      <p:sp>
        <p:nvSpPr>
          <p:cNvPr id="324" name="Google Shape;324;p18"/>
          <p:cNvSpPr txBox="1"/>
          <p:nvPr>
            <p:ph idx="1" type="body"/>
          </p:nvPr>
        </p:nvSpPr>
        <p:spPr>
          <a:xfrm>
            <a:off x="1303800" y="1075650"/>
            <a:ext cx="7030500" cy="2414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4850"/>
              <a:t>L1 and L2 are the most common types of regularization. These update the general cost function by adding another term known as the regularization term.</a:t>
            </a:r>
            <a:endParaRPr sz="4850"/>
          </a:p>
          <a:p>
            <a:pPr indent="0" lvl="0" marL="0" rtl="0" algn="just">
              <a:spcBef>
                <a:spcPts val="1200"/>
              </a:spcBef>
              <a:spcAft>
                <a:spcPts val="0"/>
              </a:spcAft>
              <a:buNone/>
            </a:pPr>
            <a:r>
              <a:rPr b="1" lang="en" sz="4850"/>
              <a:t>Cost function = Loss (say, binary cross entropy) + Regularization term</a:t>
            </a:r>
            <a:endParaRPr b="1" sz="4850"/>
          </a:p>
          <a:p>
            <a:pPr indent="0" lvl="0" marL="0" rtl="0" algn="just">
              <a:spcBef>
                <a:spcPts val="1200"/>
              </a:spcBef>
              <a:spcAft>
                <a:spcPts val="0"/>
              </a:spcAft>
              <a:buNone/>
            </a:pPr>
            <a:r>
              <a:rPr lang="en" sz="4850"/>
              <a:t>The regularization term differs for L1 and L2 type regularization:</a:t>
            </a:r>
            <a:endParaRPr sz="4850"/>
          </a:p>
          <a:p>
            <a:pPr indent="-305593" lvl="0" marL="457200" rtl="0" algn="just">
              <a:spcBef>
                <a:spcPts val="1200"/>
              </a:spcBef>
              <a:spcAft>
                <a:spcPts val="0"/>
              </a:spcAft>
              <a:buSzPct val="100000"/>
              <a:buChar char="●"/>
            </a:pPr>
            <a:r>
              <a:rPr b="1" lang="en" sz="4850"/>
              <a:t>L2 Regularisation:</a:t>
            </a:r>
            <a:r>
              <a:rPr lang="en" sz="4850"/>
              <a:t>  L2 regularization is also known as weight decay as it forces the weights to decay towards zero.</a:t>
            </a:r>
            <a:endParaRPr sz="4850"/>
          </a:p>
          <a:p>
            <a:pPr indent="0" lvl="0" marL="457200" rtl="0" algn="just">
              <a:spcBef>
                <a:spcPts val="0"/>
              </a:spcBef>
              <a:spcAft>
                <a:spcPts val="0"/>
              </a:spcAft>
              <a:buNone/>
            </a:pPr>
            <a:r>
              <a:t/>
            </a:r>
            <a:endParaRPr sz="4850"/>
          </a:p>
          <a:p>
            <a:pPr indent="-305593" lvl="0" marL="457200" rtl="0" algn="just">
              <a:spcBef>
                <a:spcPts val="0"/>
              </a:spcBef>
              <a:spcAft>
                <a:spcPts val="0"/>
              </a:spcAft>
              <a:buSzPct val="100000"/>
              <a:buChar char="●"/>
            </a:pPr>
            <a:r>
              <a:rPr b="1" lang="en" sz="4850"/>
              <a:t>L1 Regularisation:</a:t>
            </a:r>
            <a:r>
              <a:rPr lang="en" sz="4850"/>
              <a:t> In this, we penalize the absolute value of the weights. Unlike L2, the weights may be reduced to zero here. Hence, it is very useful when we are trying to compress our model. Otherwise, we usually prefer L2 over it.</a:t>
            </a:r>
            <a:endParaRPr sz="4850"/>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325" name="Google Shape;325;p18"/>
          <p:cNvSpPr txBox="1"/>
          <p:nvPr>
            <p:ph idx="1" type="body"/>
          </p:nvPr>
        </p:nvSpPr>
        <p:spPr>
          <a:xfrm>
            <a:off x="1369275" y="3413550"/>
            <a:ext cx="7030500" cy="241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latin typeface="Maven Pro"/>
                <a:ea typeface="Maven Pro"/>
                <a:cs typeface="Maven Pro"/>
                <a:sym typeface="Maven Pro"/>
              </a:rPr>
              <a:t>OPTIMISATION</a:t>
            </a:r>
            <a:endParaRPr b="1" sz="1400">
              <a:latin typeface="Maven Pro"/>
              <a:ea typeface="Maven Pro"/>
              <a:cs typeface="Maven Pro"/>
              <a:sym typeface="Maven Pro"/>
            </a:endParaRPr>
          </a:p>
          <a:p>
            <a:pPr indent="0" lvl="0" marL="0" rtl="0" algn="l">
              <a:lnSpc>
                <a:spcPct val="100000"/>
              </a:lnSpc>
              <a:spcBef>
                <a:spcPts val="0"/>
              </a:spcBef>
              <a:spcAft>
                <a:spcPts val="0"/>
              </a:spcAft>
              <a:buNone/>
            </a:pPr>
            <a:r>
              <a:t/>
            </a:r>
            <a:endParaRPr b="1" sz="1400">
              <a:latin typeface="Maven Pro"/>
              <a:ea typeface="Maven Pro"/>
              <a:cs typeface="Maven Pro"/>
              <a:sym typeface="Maven Pro"/>
            </a:endParaRPr>
          </a:p>
          <a:p>
            <a:pPr indent="0" lvl="0" marL="0" rtl="0" algn="just">
              <a:lnSpc>
                <a:spcPct val="100000"/>
              </a:lnSpc>
              <a:spcBef>
                <a:spcPts val="0"/>
              </a:spcBef>
              <a:spcAft>
                <a:spcPts val="0"/>
              </a:spcAft>
              <a:buNone/>
            </a:pPr>
            <a:r>
              <a:rPr lang="en"/>
              <a:t>Choosing the correct optimization configuration of our neural network will allow us to reduce the difference between the prediction obtained and the correct value.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The function of the optimizer is to update the weights of the nodes in order to minimize the error of the cost function.</a:t>
            </a:r>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RATE AND DROPOUT</a:t>
            </a:r>
            <a:endParaRPr/>
          </a:p>
        </p:txBody>
      </p:sp>
      <p:sp>
        <p:nvSpPr>
          <p:cNvPr id="331" name="Google Shape;331;p19"/>
          <p:cNvSpPr txBox="1"/>
          <p:nvPr>
            <p:ph idx="1" type="body"/>
          </p:nvPr>
        </p:nvSpPr>
        <p:spPr>
          <a:xfrm>
            <a:off x="1303800" y="1243025"/>
            <a:ext cx="7354500" cy="3288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275"/>
              <a:buNone/>
            </a:pPr>
            <a:r>
              <a:rPr b="1" lang="en" sz="1413"/>
              <a:t>Learning Rate :</a:t>
            </a:r>
            <a:endParaRPr b="1" sz="1413"/>
          </a:p>
          <a:p>
            <a:pPr indent="0" lvl="0" marL="0" rtl="0" algn="just">
              <a:lnSpc>
                <a:spcPct val="95000"/>
              </a:lnSpc>
              <a:spcBef>
                <a:spcPts val="1200"/>
              </a:spcBef>
              <a:spcAft>
                <a:spcPts val="0"/>
              </a:spcAft>
              <a:buSzPts val="275"/>
              <a:buNone/>
            </a:pPr>
            <a:r>
              <a:rPr lang="en" sz="1413"/>
              <a:t>It is one of the hyperparameters that most affects the training process. A learning rate too small gives rise to a very slow convergence, while a learning rate that is too high cause divergence.</a:t>
            </a:r>
            <a:endParaRPr sz="1413"/>
          </a:p>
          <a:p>
            <a:pPr indent="0" lvl="0" marL="0" rtl="0" algn="just">
              <a:lnSpc>
                <a:spcPct val="95000"/>
              </a:lnSpc>
              <a:spcBef>
                <a:spcPts val="1200"/>
              </a:spcBef>
              <a:spcAft>
                <a:spcPts val="0"/>
              </a:spcAft>
              <a:buSzPts val="275"/>
              <a:buNone/>
            </a:pPr>
            <a:r>
              <a:rPr lang="en" sz="1413"/>
              <a:t>It is important to start with a sufficiently high learning rate and reduce it as the model converges to global optimum.</a:t>
            </a:r>
            <a:endParaRPr sz="1413"/>
          </a:p>
          <a:p>
            <a:pPr indent="0" lvl="0" marL="0" rtl="0" algn="just">
              <a:lnSpc>
                <a:spcPct val="95000"/>
              </a:lnSpc>
              <a:spcBef>
                <a:spcPts val="1200"/>
              </a:spcBef>
              <a:spcAft>
                <a:spcPts val="0"/>
              </a:spcAft>
              <a:buSzPts val="275"/>
              <a:buNone/>
            </a:pPr>
            <a:r>
              <a:rPr b="1" lang="en" sz="1413"/>
              <a:t>Dropout </a:t>
            </a:r>
            <a:r>
              <a:rPr lang="en" sz="1413"/>
              <a:t>:</a:t>
            </a:r>
            <a:endParaRPr sz="1413"/>
          </a:p>
          <a:p>
            <a:pPr indent="0" lvl="0" marL="0" rtl="0" algn="just">
              <a:lnSpc>
                <a:spcPct val="95000"/>
              </a:lnSpc>
              <a:spcBef>
                <a:spcPts val="1200"/>
              </a:spcBef>
              <a:spcAft>
                <a:spcPts val="0"/>
              </a:spcAft>
              <a:buSzPts val="275"/>
              <a:buNone/>
            </a:pPr>
            <a:r>
              <a:rPr lang="en" sz="1413"/>
              <a:t>Let’s say we have a neural network that’s overfitting. With dropout, we go through each of the layers of the neural networks and set some probability of eliminating a node in a neural network.</a:t>
            </a:r>
            <a:endParaRPr sz="1413"/>
          </a:p>
          <a:p>
            <a:pPr indent="0" lvl="0" marL="0" rtl="0" algn="just">
              <a:lnSpc>
                <a:spcPct val="95000"/>
              </a:lnSpc>
              <a:spcBef>
                <a:spcPts val="1200"/>
              </a:spcBef>
              <a:spcAft>
                <a:spcPts val="0"/>
              </a:spcAft>
              <a:buSzPts val="275"/>
              <a:buNone/>
            </a:pPr>
            <a:r>
              <a:rPr lang="en" sz="1413"/>
              <a:t>Dropout forces a neural network to learn more robust features that are useful in conjunction with many different random subsets of the other neurons.</a:t>
            </a:r>
            <a:endParaRPr sz="1413"/>
          </a:p>
          <a:p>
            <a:pPr indent="0" lvl="0" marL="0" rtl="0" algn="l">
              <a:lnSpc>
                <a:spcPct val="95000"/>
              </a:lnSpc>
              <a:spcBef>
                <a:spcPts val="1200"/>
              </a:spcBef>
              <a:spcAft>
                <a:spcPts val="0"/>
              </a:spcAft>
              <a:buSzPts val="275"/>
              <a:buNone/>
            </a:pPr>
            <a:r>
              <a:t/>
            </a:r>
            <a:endParaRPr sz="525"/>
          </a:p>
          <a:p>
            <a:pPr indent="0" lvl="0" marL="0" rtl="0" algn="l">
              <a:lnSpc>
                <a:spcPct val="95000"/>
              </a:lnSpc>
              <a:spcBef>
                <a:spcPts val="1200"/>
              </a:spcBef>
              <a:spcAft>
                <a:spcPts val="0"/>
              </a:spcAft>
              <a:buSzPts val="275"/>
              <a:buNone/>
            </a:pPr>
            <a:r>
              <a:t/>
            </a:r>
            <a:endParaRPr sz="525"/>
          </a:p>
          <a:p>
            <a:pPr indent="0" lvl="0" marL="0" rtl="0" algn="l">
              <a:lnSpc>
                <a:spcPct val="95000"/>
              </a:lnSpc>
              <a:spcBef>
                <a:spcPts val="1200"/>
              </a:spcBef>
              <a:spcAft>
                <a:spcPts val="0"/>
              </a:spcAft>
              <a:buSzPts val="275"/>
              <a:buNone/>
            </a:pPr>
            <a:r>
              <a:t/>
            </a:r>
            <a:endParaRPr sz="525"/>
          </a:p>
          <a:p>
            <a:pPr indent="0" lvl="0" marL="0" rtl="0" algn="l">
              <a:lnSpc>
                <a:spcPct val="95000"/>
              </a:lnSpc>
              <a:spcBef>
                <a:spcPts val="1200"/>
              </a:spcBef>
              <a:spcAft>
                <a:spcPts val="1200"/>
              </a:spcAft>
              <a:buSzPts val="275"/>
              <a:buNone/>
            </a:pPr>
            <a:r>
              <a:t/>
            </a:r>
            <a:endParaRPr sz="5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0"/>
          <p:cNvPicPr preferRelativeResize="0"/>
          <p:nvPr/>
        </p:nvPicPr>
        <p:blipFill rotWithShape="1">
          <a:blip r:embed="rId3">
            <a:alphaModFix/>
          </a:blip>
          <a:srcRect b="0" l="2075" r="0" t="0"/>
          <a:stretch/>
        </p:blipFill>
        <p:spPr>
          <a:xfrm>
            <a:off x="1457325" y="792950"/>
            <a:ext cx="7225675" cy="3675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LIBRARIES USED:</a:t>
            </a:r>
            <a:endParaRPr/>
          </a:p>
        </p:txBody>
      </p:sp>
      <p:sp>
        <p:nvSpPr>
          <p:cNvPr id="342" name="Google Shape;34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b="1" lang="en" sz="1600"/>
              <a:t>Tensorflow</a:t>
            </a:r>
            <a:endParaRPr b="1" sz="1600"/>
          </a:p>
          <a:p>
            <a:pPr indent="-330200" lvl="0" marL="457200" rtl="0" algn="l">
              <a:spcBef>
                <a:spcPts val="1200"/>
              </a:spcBef>
              <a:spcAft>
                <a:spcPts val="0"/>
              </a:spcAft>
              <a:buSzPts val="1600"/>
              <a:buChar char="●"/>
            </a:pPr>
            <a:r>
              <a:rPr b="1" lang="en" sz="1600"/>
              <a:t>Keras</a:t>
            </a:r>
            <a:endParaRPr b="1" sz="1600"/>
          </a:p>
          <a:p>
            <a:pPr indent="-330200" lvl="0" marL="457200" rtl="0" algn="l">
              <a:spcBef>
                <a:spcPts val="1000"/>
              </a:spcBef>
              <a:spcAft>
                <a:spcPts val="0"/>
              </a:spcAft>
              <a:buSzPts val="1600"/>
              <a:buChar char="●"/>
            </a:pPr>
            <a:r>
              <a:rPr b="1" lang="en" sz="1600"/>
              <a:t>Matplotlib</a:t>
            </a:r>
            <a:endParaRPr b="1" sz="1600"/>
          </a:p>
          <a:p>
            <a:pPr indent="-330200" lvl="0" marL="457200" rtl="0" algn="l">
              <a:spcBef>
                <a:spcPts val="1000"/>
              </a:spcBef>
              <a:spcAft>
                <a:spcPts val="0"/>
              </a:spcAft>
              <a:buSzPts val="1600"/>
              <a:buChar char="●"/>
            </a:pPr>
            <a:r>
              <a:rPr b="1" lang="en" sz="1600"/>
              <a:t>Pandas</a:t>
            </a:r>
            <a:endParaRPr b="1" sz="1600"/>
          </a:p>
          <a:p>
            <a:pPr indent="-330200" lvl="0" marL="457200" rtl="0" algn="l">
              <a:spcBef>
                <a:spcPts val="1000"/>
              </a:spcBef>
              <a:spcAft>
                <a:spcPts val="1200"/>
              </a:spcAft>
              <a:buSzPts val="1600"/>
              <a:buChar char="●"/>
            </a:pPr>
            <a:r>
              <a:rPr b="1" lang="en" sz="1600"/>
              <a:t>Numpy</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