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16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solidFill>
              </a:rPr>
              <a:t>National Symbols of Bangladesh</a:t>
            </a:r>
            <a:br>
              <a:rPr lang="en-US" dirty="0" smtClean="0">
                <a:solidFill>
                  <a:schemeClr val="accent5"/>
                </a:solidFill>
              </a:rPr>
            </a:br>
            <a:endParaRPr lang="en-US" dirty="0">
              <a:solidFill>
                <a:schemeClr val="accent5"/>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065" y="1295400"/>
            <a:ext cx="8189298" cy="5128419"/>
          </a:xfrm>
        </p:spPr>
      </p:pic>
    </p:spTree>
    <p:extLst>
      <p:ext uri="{BB962C8B-B14F-4D97-AF65-F5344CB8AC3E}">
        <p14:creationId xmlns:p14="http://schemas.microsoft.com/office/powerpoint/2010/main" val="1423320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               National Flag</a:t>
            </a:r>
            <a:endParaRPr lang="en-US" dirty="0">
              <a:solidFill>
                <a:srgbClr val="00B050"/>
              </a:solidFill>
            </a:endParaRPr>
          </a:p>
        </p:txBody>
      </p:sp>
      <p:sp>
        <p:nvSpPr>
          <p:cNvPr id="3" name="Content Placeholder 2"/>
          <p:cNvSpPr>
            <a:spLocks noGrp="1"/>
          </p:cNvSpPr>
          <p:nvPr>
            <p:ph sz="half" idx="1"/>
          </p:nvPr>
        </p:nvSpPr>
        <p:spPr/>
        <p:txBody>
          <a:bodyPr/>
          <a:lstStyle/>
          <a:p>
            <a:endParaRPr lang="en-US" sz="1200" dirty="0" smtClean="0"/>
          </a:p>
          <a:p>
            <a:pPr marL="0" indent="0">
              <a:buNone/>
            </a:pPr>
            <a:r>
              <a:rPr lang="en-US" sz="1400" b="1" dirty="0" smtClean="0"/>
              <a:t>                      </a:t>
            </a:r>
            <a:r>
              <a:rPr lang="en-US" sz="1400" b="1" u="sng" dirty="0" smtClean="0">
                <a:solidFill>
                  <a:srgbClr val="92D050"/>
                </a:solidFill>
              </a:rPr>
              <a:t>Information</a:t>
            </a:r>
            <a:endParaRPr lang="en-US" sz="1400" b="1" u="sng" dirty="0">
              <a:solidFill>
                <a:srgbClr val="92D050"/>
              </a:solidFill>
            </a:endParaRPr>
          </a:p>
          <a:p>
            <a:pPr marL="0" indent="0">
              <a:buNone/>
            </a:pPr>
            <a:endParaRPr lang="en-US" sz="1200" dirty="0" smtClean="0"/>
          </a:p>
          <a:p>
            <a:r>
              <a:rPr lang="en-US" sz="1400" dirty="0" smtClean="0"/>
              <a:t>Here </a:t>
            </a:r>
            <a:r>
              <a:rPr lang="en-US" sz="1400" dirty="0"/>
              <a:t>is some information about the national flag of Bangladesh:</a:t>
            </a:r>
          </a:p>
          <a:p>
            <a:pPr fontAlgn="ctr"/>
            <a:r>
              <a:rPr lang="en-US" sz="1400" b="1" dirty="0"/>
              <a:t>Colors</a:t>
            </a:r>
            <a:r>
              <a:rPr lang="en-US" sz="1400" dirty="0"/>
              <a:t>: The flag is bottle green with a red disc in the middle. </a:t>
            </a:r>
          </a:p>
          <a:p>
            <a:pPr fontAlgn="ctr"/>
            <a:r>
              <a:rPr lang="en-US" sz="1400" b="1" dirty="0"/>
              <a:t>Shape</a:t>
            </a:r>
            <a:r>
              <a:rPr lang="en-US" sz="1400" dirty="0"/>
              <a:t>: The flag is rectangular with a length-to-width ratio of 5:3. </a:t>
            </a:r>
          </a:p>
          <a:p>
            <a:pPr fontAlgn="ctr"/>
            <a:r>
              <a:rPr lang="en-US" sz="1400" b="1" dirty="0"/>
              <a:t>Symbolism</a:t>
            </a:r>
            <a:r>
              <a:rPr lang="en-US" sz="1400" dirty="0"/>
              <a:t>: The green background represents the youthfulness and greenery of the country, while the red disc symbolizes the rising sun of independence and the blood of those who died for the country's independence. </a:t>
            </a:r>
          </a:p>
          <a:p>
            <a:pPr fontAlgn="ctr"/>
            <a:r>
              <a:rPr lang="en-US" sz="1400" b="1" dirty="0"/>
              <a:t>History</a:t>
            </a:r>
            <a:r>
              <a:rPr lang="en-US" sz="1400" dirty="0"/>
              <a:t>: The flag was officially adopted on January 17, 1972. It was based on a similar flag used during the Bangladesh Liberation War of 1971, but the map of the country inside the red disc was removed in 1972.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514600"/>
            <a:ext cx="4038600" cy="3200400"/>
          </a:xfrm>
        </p:spPr>
      </p:pic>
    </p:spTree>
    <p:extLst>
      <p:ext uri="{BB962C8B-B14F-4D97-AF65-F5344CB8AC3E}">
        <p14:creationId xmlns:p14="http://schemas.microsoft.com/office/powerpoint/2010/main" val="860700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National </a:t>
            </a:r>
            <a:r>
              <a:rPr lang="en-US" smtClean="0"/>
              <a:t>Fishs</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solidFill>
                  <a:schemeClr val="tx2"/>
                </a:solidFill>
              </a:rPr>
              <a:t>       Information</a:t>
            </a:r>
          </a:p>
          <a:p>
            <a:pPr marL="0" indent="0">
              <a:buNone/>
            </a:pPr>
            <a:r>
              <a:rPr lang="en-US" sz="2200" dirty="0"/>
              <a:t>The </a:t>
            </a:r>
            <a:r>
              <a:rPr lang="en-US" sz="2200" dirty="0" err="1" smtClean="0"/>
              <a:t>ilish</a:t>
            </a:r>
            <a:r>
              <a:rPr lang="en-US" sz="2200" dirty="0"/>
              <a:t> </a:t>
            </a:r>
            <a:r>
              <a:rPr lang="en-US" sz="2200" dirty="0" smtClean="0"/>
              <a:t>also </a:t>
            </a:r>
            <a:r>
              <a:rPr lang="en-US" sz="2200" dirty="0"/>
              <a:t>known as the </a:t>
            </a:r>
            <a:r>
              <a:rPr lang="en-US" sz="2200" dirty="0" err="1"/>
              <a:t>ilishi</a:t>
            </a:r>
            <a:r>
              <a:rPr lang="en-US" sz="2200" dirty="0"/>
              <a:t>, </a:t>
            </a:r>
            <a:r>
              <a:rPr lang="en-US" sz="2200" dirty="0" err="1"/>
              <a:t>hilsa</a:t>
            </a:r>
            <a:r>
              <a:rPr lang="en-US" sz="2200" dirty="0"/>
              <a:t>, </a:t>
            </a:r>
            <a:r>
              <a:rPr lang="en-US" sz="2200" dirty="0" err="1"/>
              <a:t>hilsa</a:t>
            </a:r>
            <a:r>
              <a:rPr lang="en-US" sz="2200" dirty="0"/>
              <a:t> herring or </a:t>
            </a:r>
            <a:r>
              <a:rPr lang="en-US" sz="2200" dirty="0" err="1"/>
              <a:t>hilsa</a:t>
            </a:r>
            <a:r>
              <a:rPr lang="en-US" sz="2200" dirty="0"/>
              <a:t> shad, is a species of fish related to the herring, in the family </a:t>
            </a:r>
            <a:r>
              <a:rPr lang="en-US" sz="2200" dirty="0" err="1"/>
              <a:t>Clupeidae</a:t>
            </a:r>
            <a:r>
              <a:rPr lang="en-US" sz="2200" dirty="0"/>
              <a:t>. It is a very popular and sought-after food in the Bengal region, and is the national fish of Bangladesh and state fish of the Indian state of West Bengal</a:t>
            </a:r>
            <a:endParaRPr lang="en-US" sz="2200" dirty="0">
              <a:solidFill>
                <a:schemeClr val="tx2"/>
              </a:solidFill>
            </a:endParaRP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00600" y="2133600"/>
            <a:ext cx="3927729" cy="3124200"/>
          </a:xfrm>
        </p:spPr>
      </p:pic>
    </p:spTree>
    <p:extLst>
      <p:ext uri="{BB962C8B-B14F-4D97-AF65-F5344CB8AC3E}">
        <p14:creationId xmlns:p14="http://schemas.microsoft.com/office/powerpoint/2010/main" val="153394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National animal</a:t>
            </a:r>
            <a:endParaRPr lang="en-US" dirty="0"/>
          </a:p>
        </p:txBody>
      </p:sp>
      <p:sp>
        <p:nvSpPr>
          <p:cNvPr id="3" name="Content Placeholder 2"/>
          <p:cNvSpPr>
            <a:spLocks noGrp="1"/>
          </p:cNvSpPr>
          <p:nvPr>
            <p:ph sz="half" idx="1"/>
          </p:nvPr>
        </p:nvSpPr>
        <p:spPr/>
        <p:txBody>
          <a:bodyPr>
            <a:normAutofit/>
          </a:bodyPr>
          <a:lstStyle/>
          <a:p>
            <a:pPr marL="0" indent="0">
              <a:buNone/>
            </a:pPr>
            <a:r>
              <a:rPr lang="en-US" sz="2000" dirty="0" smtClean="0">
                <a:solidFill>
                  <a:schemeClr val="tx2"/>
                </a:solidFill>
              </a:rPr>
              <a:t>              Information</a:t>
            </a:r>
          </a:p>
          <a:p>
            <a:pPr marL="0" indent="0">
              <a:buNone/>
            </a:pPr>
            <a:r>
              <a:rPr lang="en-US" sz="2000" dirty="0"/>
              <a:t>The tiger is a large cat and a member of the genus </a:t>
            </a:r>
            <a:r>
              <a:rPr lang="en-US" sz="2000" dirty="0" err="1"/>
              <a:t>Panthera</a:t>
            </a:r>
            <a:r>
              <a:rPr lang="en-US" sz="2000" dirty="0"/>
              <a:t> native to Asia. It has a powerful, muscular body with a large head and paws, a long tail and orange fur with black, mostly vertical </a:t>
            </a:r>
            <a:r>
              <a:rPr lang="en-US" sz="2000" dirty="0" smtClean="0"/>
              <a:t>stripes.</a:t>
            </a:r>
            <a:endParaRPr lang="en-US" sz="2000" dirty="0">
              <a:solidFill>
                <a:schemeClr val="tx2"/>
              </a:solidFill>
            </a:endParaRP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2209800"/>
            <a:ext cx="4038600" cy="3352006"/>
          </a:xfrm>
        </p:spPr>
      </p:pic>
    </p:spTree>
    <p:extLst>
      <p:ext uri="{BB962C8B-B14F-4D97-AF65-F5344CB8AC3E}">
        <p14:creationId xmlns:p14="http://schemas.microsoft.com/office/powerpoint/2010/main" val="69755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National bird</a:t>
            </a:r>
            <a:endParaRPr lang="en-US" dirty="0"/>
          </a:p>
        </p:txBody>
      </p:sp>
      <p:sp>
        <p:nvSpPr>
          <p:cNvPr id="3" name="Content Placeholder 2"/>
          <p:cNvSpPr>
            <a:spLocks noGrp="1"/>
          </p:cNvSpPr>
          <p:nvPr>
            <p:ph sz="half" idx="1"/>
          </p:nvPr>
        </p:nvSpPr>
        <p:spPr/>
        <p:txBody>
          <a:bodyPr>
            <a:normAutofit/>
          </a:bodyPr>
          <a:lstStyle/>
          <a:p>
            <a:pPr marL="0" indent="0" algn="ctr">
              <a:buNone/>
            </a:pPr>
            <a:r>
              <a:rPr lang="en-US" sz="2000" dirty="0" smtClean="0">
                <a:solidFill>
                  <a:schemeClr val="tx2"/>
                </a:solidFill>
              </a:rPr>
              <a:t>Information</a:t>
            </a:r>
          </a:p>
          <a:p>
            <a:pPr marL="0" indent="0" algn="ctr">
              <a:buNone/>
            </a:pPr>
            <a:endParaRPr lang="en-US" sz="2000" dirty="0">
              <a:solidFill>
                <a:schemeClr val="tx2"/>
              </a:solidFill>
            </a:endParaRPr>
          </a:p>
          <a:p>
            <a:pPr marL="0" indent="0" algn="ctr">
              <a:buNone/>
            </a:pPr>
            <a:r>
              <a:rPr lang="en-US" sz="2000" dirty="0"/>
              <a:t>he Oriental magpie-robin is a small passerine bird that was formerly classed as a member of the thrush family </a:t>
            </a:r>
            <a:r>
              <a:rPr lang="en-US" sz="2000" dirty="0" err="1" smtClean="0"/>
              <a:t>Turdidae</a:t>
            </a:r>
            <a:r>
              <a:rPr lang="en-US" sz="2000" dirty="0" smtClean="0"/>
              <a:t>, </a:t>
            </a:r>
            <a:r>
              <a:rPr lang="en-US" sz="2000" dirty="0"/>
              <a:t>but now considered an Old World flycatcher. They are distinctive black and white birds with a long tail that is held upright as they forage on the ground or perch conspicuously.</a:t>
            </a:r>
            <a:endParaRPr lang="en-US" sz="2000" dirty="0" smtClean="0">
              <a:solidFill>
                <a:schemeClr val="tx2"/>
              </a:solidFill>
            </a:endParaRPr>
          </a:p>
          <a:p>
            <a:pPr marL="0" indent="0" algn="ctr">
              <a:buNone/>
            </a:pPr>
            <a:endParaRPr lang="en-US" sz="2000" dirty="0">
              <a:solidFill>
                <a:schemeClr val="tx2"/>
              </a:solidFill>
            </a:endParaRPr>
          </a:p>
          <a:p>
            <a:pPr marL="0" indent="0" algn="ctr">
              <a:buNone/>
            </a:pPr>
            <a:endParaRPr lang="en-US" sz="2000" dirty="0" smtClean="0">
              <a:solidFill>
                <a:schemeClr val="tx2"/>
              </a:solidFill>
            </a:endParaRPr>
          </a:p>
          <a:p>
            <a:pPr marL="0" indent="0" algn="ctr">
              <a:buNone/>
            </a:pPr>
            <a:endParaRPr lang="en-US" sz="2000" dirty="0">
              <a:solidFill>
                <a:schemeClr val="tx2"/>
              </a:solidFill>
            </a:endParaRPr>
          </a:p>
          <a:p>
            <a:pPr marL="0" indent="0" algn="ctr">
              <a:buNone/>
            </a:pPr>
            <a:endParaRPr lang="en-US" sz="2000" dirty="0" smtClean="0">
              <a:solidFill>
                <a:schemeClr val="tx2"/>
              </a:solidFill>
            </a:endParaRPr>
          </a:p>
          <a:p>
            <a:pPr marL="0" indent="0" algn="ctr">
              <a:buNone/>
            </a:pPr>
            <a:endParaRPr lang="en-US" sz="2000" dirty="0">
              <a:solidFill>
                <a:schemeClr val="tx2"/>
              </a:solidFill>
            </a:endParaRPr>
          </a:p>
          <a:p>
            <a:pPr marL="0" indent="0" algn="ctr">
              <a:buNone/>
            </a:pPr>
            <a:endParaRPr lang="en-US" sz="2000" dirty="0" smtClean="0">
              <a:solidFill>
                <a:schemeClr val="tx2"/>
              </a:solidFill>
            </a:endParaRPr>
          </a:p>
          <a:p>
            <a:pPr marL="0" indent="0" algn="ctr">
              <a:buNone/>
            </a:pPr>
            <a:endParaRPr lang="en-US" sz="2000" dirty="0">
              <a:solidFill>
                <a:schemeClr val="tx2"/>
              </a:solidFill>
            </a:endParaRPr>
          </a:p>
          <a:p>
            <a:pPr marL="0" indent="0" algn="ctr">
              <a:buNone/>
            </a:pPr>
            <a:endParaRPr lang="en-US" sz="2000" dirty="0" smtClean="0">
              <a:solidFill>
                <a:schemeClr val="tx2"/>
              </a:solidFill>
            </a:endParaRPr>
          </a:p>
          <a:p>
            <a:pPr marL="0" indent="0" algn="ctr">
              <a:buNone/>
            </a:pPr>
            <a:endParaRPr lang="en-US" sz="2000" dirty="0" smtClean="0">
              <a:solidFill>
                <a:schemeClr val="tx2"/>
              </a:solidFill>
            </a:endParaRPr>
          </a:p>
          <a:p>
            <a:pPr marL="0" indent="0" algn="ctr">
              <a:buNone/>
            </a:pPr>
            <a:endParaRPr lang="en-US" sz="2000" dirty="0">
              <a:solidFill>
                <a:schemeClr val="tx2"/>
              </a:solidFill>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76800" y="2438400"/>
            <a:ext cx="3737444" cy="2743200"/>
          </a:xfrm>
        </p:spPr>
      </p:pic>
    </p:spTree>
    <p:extLst>
      <p:ext uri="{BB962C8B-B14F-4D97-AF65-F5344CB8AC3E}">
        <p14:creationId xmlns:p14="http://schemas.microsoft.com/office/powerpoint/2010/main" val="274361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National poet</a:t>
            </a:r>
            <a:endParaRPr lang="en-US" dirty="0"/>
          </a:p>
        </p:txBody>
      </p:sp>
      <p:sp>
        <p:nvSpPr>
          <p:cNvPr id="3" name="Content Placeholder 2"/>
          <p:cNvSpPr>
            <a:spLocks noGrp="1"/>
          </p:cNvSpPr>
          <p:nvPr>
            <p:ph sz="half" idx="1"/>
          </p:nvPr>
        </p:nvSpPr>
        <p:spPr/>
        <p:txBody>
          <a:bodyPr/>
          <a:lstStyle/>
          <a:p>
            <a:pPr marL="0" indent="0">
              <a:buNone/>
            </a:pPr>
            <a:r>
              <a:rPr lang="en-US" dirty="0" smtClean="0"/>
              <a:t>         </a:t>
            </a:r>
            <a:r>
              <a:rPr lang="en-US" sz="2000" dirty="0" smtClean="0">
                <a:solidFill>
                  <a:schemeClr val="tx2"/>
                </a:solidFill>
              </a:rPr>
              <a:t>information</a:t>
            </a:r>
          </a:p>
          <a:p>
            <a:pPr marL="0" indent="0">
              <a:buNone/>
            </a:pPr>
            <a:r>
              <a:rPr lang="en-US" sz="1800" b="1" dirty="0" err="1"/>
              <a:t>Kazi</a:t>
            </a:r>
            <a:r>
              <a:rPr lang="en-US" sz="1800" b="1" dirty="0"/>
              <a:t> </a:t>
            </a:r>
            <a:r>
              <a:rPr lang="en-US" sz="1800" b="1" dirty="0" err="1"/>
              <a:t>Nazrul</a:t>
            </a:r>
            <a:r>
              <a:rPr lang="en-US" sz="1800" b="1" dirty="0"/>
              <a:t> Islam</a:t>
            </a:r>
            <a:r>
              <a:rPr lang="en-US" sz="1800" dirty="0"/>
              <a:t> (25 May 1899–29 August 1976) was a Bengali poet, musician and revolutionary. His nickname was "Rebel Poet". He was the first to make poems talking about intense spiritual rebellion against </a:t>
            </a:r>
            <a:r>
              <a:rPr lang="en-US" sz="1800" dirty="0" smtClean="0"/>
              <a:t>fascism</a:t>
            </a:r>
            <a:r>
              <a:rPr lang="en-US" sz="1800" dirty="0"/>
              <a:t> </a:t>
            </a:r>
            <a:r>
              <a:rPr lang="en-US" sz="1800" dirty="0" smtClean="0"/>
              <a:t>and </a:t>
            </a:r>
            <a:r>
              <a:rPr lang="en-US" sz="1800" dirty="0"/>
              <a:t>oppression. </a:t>
            </a:r>
            <a:r>
              <a:rPr lang="en-US" sz="1800" dirty="0" err="1"/>
              <a:t>Nazrul</a:t>
            </a:r>
            <a:r>
              <a:rPr lang="en-US" sz="1800" dirty="0"/>
              <a:t> is the national </a:t>
            </a:r>
            <a:r>
              <a:rPr lang="en-US" sz="1800" dirty="0" err="1" smtClean="0"/>
              <a:t>poetof</a:t>
            </a:r>
            <a:r>
              <a:rPr lang="en-US" sz="1800" dirty="0"/>
              <a:t> </a:t>
            </a:r>
            <a:r>
              <a:rPr lang="en-US" sz="1800" dirty="0" smtClean="0"/>
              <a:t>Bangladesh</a:t>
            </a:r>
            <a:r>
              <a:rPr lang="en-US" sz="1800" dirty="0"/>
              <a:t>.</a:t>
            </a:r>
            <a:r>
              <a:rPr lang="en-US" sz="1800" dirty="0"/>
              <a:t> He is commemorated in </a:t>
            </a:r>
            <a:r>
              <a:rPr lang="en-US" sz="1800" dirty="0" smtClean="0"/>
              <a:t>India</a:t>
            </a:r>
            <a:r>
              <a:rPr lang="en-US" sz="1800" dirty="0"/>
              <a:t>.</a:t>
            </a:r>
            <a:endParaRPr lang="en-US" sz="1800" dirty="0">
              <a:solidFill>
                <a:schemeClr val="tx2"/>
              </a:solidFill>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10200" y="1752600"/>
            <a:ext cx="2743200" cy="3635375"/>
          </a:xfrm>
        </p:spPr>
      </p:pic>
    </p:spTree>
    <p:extLst>
      <p:ext uri="{BB962C8B-B14F-4D97-AF65-F5344CB8AC3E}">
        <p14:creationId xmlns:p14="http://schemas.microsoft.com/office/powerpoint/2010/main" val="121902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National museum</a:t>
            </a:r>
            <a:endParaRPr lang="en-US" dirty="0"/>
          </a:p>
        </p:txBody>
      </p:sp>
      <p:sp>
        <p:nvSpPr>
          <p:cNvPr id="3" name="Content Placeholder 2"/>
          <p:cNvSpPr>
            <a:spLocks noGrp="1"/>
          </p:cNvSpPr>
          <p:nvPr>
            <p:ph sz="half" idx="1"/>
          </p:nvPr>
        </p:nvSpPr>
        <p:spPr/>
        <p:txBody>
          <a:bodyPr>
            <a:normAutofit fontScale="92500" lnSpcReduction="20000"/>
          </a:bodyPr>
          <a:lstStyle/>
          <a:p>
            <a:pPr marL="0" indent="0">
              <a:buNone/>
            </a:pPr>
            <a:r>
              <a:rPr lang="en-US" sz="2000" dirty="0" smtClean="0">
                <a:solidFill>
                  <a:schemeClr val="tx2"/>
                </a:solidFill>
              </a:rPr>
              <a:t>       Information</a:t>
            </a:r>
          </a:p>
          <a:p>
            <a:pPr marL="0" indent="0">
              <a:buNone/>
            </a:pPr>
            <a:r>
              <a:rPr lang="en-US" sz="2000" dirty="0"/>
              <a:t>Bangladesh National Museum was originally established on 20 March 1913, albeit under another name (Dacca Museum), and formally inaugurated on 7 August 1913 by The </a:t>
            </a:r>
            <a:r>
              <a:rPr lang="en-US" sz="2000" dirty="0" smtClean="0"/>
              <a:t>Lord  Carmichael </a:t>
            </a:r>
            <a:r>
              <a:rPr lang="en-US" sz="2000" dirty="0"/>
              <a:t>the governor of Bengal. In July 1915 it was handed over to the </a:t>
            </a:r>
            <a:r>
              <a:rPr lang="en-US" sz="2000" dirty="0" err="1" smtClean="0"/>
              <a:t>Naibazim</a:t>
            </a:r>
            <a:r>
              <a:rPr lang="en-US" sz="2000" dirty="0" smtClean="0"/>
              <a:t> </a:t>
            </a:r>
            <a:r>
              <a:rPr lang="en-US" sz="2000" dirty="0"/>
              <a:t>of </a:t>
            </a:r>
            <a:r>
              <a:rPr lang="en-US" sz="2000" dirty="0" err="1" smtClean="0"/>
              <a:t>Dhaka</a:t>
            </a:r>
            <a:r>
              <a:rPr lang="en-US" sz="2000" dirty="0" err="1"/>
              <a:t>.</a:t>
            </a:r>
            <a:r>
              <a:rPr lang="en-US" sz="2000" dirty="0" err="1" smtClean="0"/>
              <a:t>Bangladesh</a:t>
            </a:r>
            <a:r>
              <a:rPr lang="en-US" sz="2000" dirty="0" smtClean="0"/>
              <a:t> </a:t>
            </a:r>
            <a:r>
              <a:rPr lang="en-US" sz="2000" dirty="0"/>
              <a:t>National Museum was formed through the incorporation of Dhaka museum and it was made the national museum of Bangladesh on 17 November 1983. It is located at </a:t>
            </a:r>
            <a:r>
              <a:rPr lang="en-US" sz="2000" dirty="0" err="1"/>
              <a:t>Shahbag</a:t>
            </a:r>
            <a:r>
              <a:rPr lang="en-US" sz="2000" dirty="0"/>
              <a:t>, Dhaka</a:t>
            </a:r>
            <a:r>
              <a:rPr lang="en-US" sz="2000" dirty="0" smtClean="0"/>
              <a:t>.</a:t>
            </a:r>
            <a:r>
              <a:rPr lang="en-US" sz="2000" dirty="0"/>
              <a:t> It has several publications from 1978, first was "Islamic Art in Bangladesh, Catalogue".</a:t>
            </a:r>
            <a:endParaRPr lang="en-US" sz="2000" dirty="0">
              <a:solidFill>
                <a:schemeClr val="tx2"/>
              </a:solidFill>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21401" y="2514600"/>
            <a:ext cx="3865775" cy="2895600"/>
          </a:xfrm>
        </p:spPr>
      </p:pic>
    </p:spTree>
    <p:extLst>
      <p:ext uri="{BB962C8B-B14F-4D97-AF65-F5344CB8AC3E}">
        <p14:creationId xmlns:p14="http://schemas.microsoft.com/office/powerpoint/2010/main" val="185307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National mosque</a:t>
            </a:r>
            <a:endParaRPr lang="en-US" dirty="0"/>
          </a:p>
        </p:txBody>
      </p:sp>
      <p:sp>
        <p:nvSpPr>
          <p:cNvPr id="3" name="Content Placeholder 2"/>
          <p:cNvSpPr>
            <a:spLocks noGrp="1"/>
          </p:cNvSpPr>
          <p:nvPr>
            <p:ph sz="half" idx="1"/>
          </p:nvPr>
        </p:nvSpPr>
        <p:spPr/>
        <p:txBody>
          <a:bodyPr>
            <a:normAutofit fontScale="85000" lnSpcReduction="20000"/>
          </a:bodyPr>
          <a:lstStyle/>
          <a:p>
            <a:pPr marL="0" indent="0" algn="ctr">
              <a:buNone/>
            </a:pPr>
            <a:r>
              <a:rPr lang="en-US" sz="2000" dirty="0" smtClean="0">
                <a:solidFill>
                  <a:schemeClr val="tx2"/>
                </a:solidFill>
              </a:rPr>
              <a:t>Information</a:t>
            </a:r>
          </a:p>
          <a:p>
            <a:pPr marL="0" indent="0" algn="ctr">
              <a:buNone/>
            </a:pPr>
            <a:r>
              <a:rPr lang="en-US" sz="2000" dirty="0"/>
              <a:t>The mosque complex was designed by architect, </a:t>
            </a:r>
            <a:r>
              <a:rPr lang="en-US" sz="2000" dirty="0" err="1"/>
              <a:t>Abdulhusein</a:t>
            </a:r>
            <a:r>
              <a:rPr lang="en-US" sz="2000" dirty="0"/>
              <a:t> M. </a:t>
            </a:r>
            <a:r>
              <a:rPr lang="en-US" sz="2000" dirty="0" err="1" smtClean="0"/>
              <a:t>Thariani</a:t>
            </a:r>
            <a:r>
              <a:rPr lang="en-US" sz="2000" dirty="0"/>
              <a:t> On 27 April 1959, Abdul </a:t>
            </a:r>
            <a:r>
              <a:rPr lang="en-US" sz="2000" dirty="0" err="1"/>
              <a:t>Latif</a:t>
            </a:r>
            <a:r>
              <a:rPr lang="en-US" sz="2000" dirty="0"/>
              <a:t> Ibrahim </a:t>
            </a:r>
            <a:r>
              <a:rPr lang="en-US" sz="2000" dirty="0" err="1"/>
              <a:t>Bawani</a:t>
            </a:r>
            <a:r>
              <a:rPr lang="en-US" sz="2000" dirty="0"/>
              <a:t>, owner of then </a:t>
            </a:r>
            <a:r>
              <a:rPr lang="en-US" sz="2000" dirty="0" err="1"/>
              <a:t>Bawani</a:t>
            </a:r>
            <a:r>
              <a:rPr lang="en-US" sz="2000" dirty="0"/>
              <a:t> Jute Mills, held a meeting at his house with GA </a:t>
            </a:r>
            <a:r>
              <a:rPr lang="en-US" sz="2000" dirty="0" err="1"/>
              <a:t>Madani</a:t>
            </a:r>
            <a:r>
              <a:rPr lang="en-US" sz="2000" dirty="0"/>
              <a:t>, Haji Abdul </a:t>
            </a:r>
            <a:r>
              <a:rPr lang="en-US" sz="2000" dirty="0" err="1"/>
              <a:t>Latif</a:t>
            </a:r>
            <a:r>
              <a:rPr lang="en-US" sz="2000" dirty="0"/>
              <a:t> </a:t>
            </a:r>
            <a:r>
              <a:rPr lang="en-US" sz="2000" dirty="0" err="1"/>
              <a:t>Bawani</a:t>
            </a:r>
            <a:r>
              <a:rPr lang="en-US" sz="2000" dirty="0"/>
              <a:t>, MH </a:t>
            </a:r>
            <a:r>
              <a:rPr lang="en-US" sz="2000" dirty="0" err="1"/>
              <a:t>Adamji</a:t>
            </a:r>
            <a:r>
              <a:rPr lang="en-US" sz="2000" dirty="0"/>
              <a:t>, S </a:t>
            </a:r>
            <a:r>
              <a:rPr lang="en-US" sz="2000" dirty="0" err="1"/>
              <a:t>Sattar</a:t>
            </a:r>
            <a:r>
              <a:rPr lang="en-US" sz="2000" dirty="0"/>
              <a:t>, Muhammad </a:t>
            </a:r>
            <a:r>
              <a:rPr lang="en-US" sz="2000" dirty="0" err="1"/>
              <a:t>Sadiq</a:t>
            </a:r>
            <a:r>
              <a:rPr lang="en-US" sz="2000" dirty="0"/>
              <a:t>, AZN </a:t>
            </a:r>
            <a:r>
              <a:rPr lang="en-US" sz="2000" dirty="0" err="1"/>
              <a:t>Rezai</a:t>
            </a:r>
            <a:r>
              <a:rPr lang="en-US" sz="2000" dirty="0"/>
              <a:t> </a:t>
            </a:r>
            <a:r>
              <a:rPr lang="en-US" sz="2000" dirty="0" err="1"/>
              <a:t>Karim</a:t>
            </a:r>
            <a:r>
              <a:rPr lang="en-US" sz="2000" dirty="0"/>
              <a:t> and Major General </a:t>
            </a:r>
            <a:r>
              <a:rPr lang="en-US" sz="2000" dirty="0" err="1"/>
              <a:t>Umrao</a:t>
            </a:r>
            <a:r>
              <a:rPr lang="en-US" sz="2000" dirty="0"/>
              <a:t> </a:t>
            </a:r>
            <a:r>
              <a:rPr lang="en-US" sz="2000" dirty="0" err="1" smtClean="0"/>
              <a:t>Khan.In</a:t>
            </a:r>
            <a:r>
              <a:rPr lang="en-US" sz="2000" dirty="0" smtClean="0"/>
              <a:t> </a:t>
            </a:r>
            <a:r>
              <a:rPr lang="en-US" sz="2000" dirty="0"/>
              <a:t>that meeting he proposed to Major General Khan, then military administrator of East Pakistan, that a grand mosque be built in Dhaka. </a:t>
            </a:r>
            <a:r>
              <a:rPr lang="en-US" sz="2000" dirty="0" err="1" smtClean="0"/>
              <a:t>Umra</a:t>
            </a:r>
            <a:r>
              <a:rPr lang="en-US" sz="2000" dirty="0" smtClean="0"/>
              <a:t> Khan </a:t>
            </a:r>
            <a:r>
              <a:rPr lang="en-US" sz="2000" dirty="0"/>
              <a:t>agreed to help build such a mosque. The same year, a </a:t>
            </a:r>
            <a:r>
              <a:rPr lang="en-US" sz="2000" dirty="0" err="1" smtClean="0"/>
              <a:t>Baitul</a:t>
            </a:r>
            <a:r>
              <a:rPr lang="en-US" sz="2000" dirty="0"/>
              <a:t> </a:t>
            </a:r>
            <a:r>
              <a:rPr lang="en-US" sz="2000" dirty="0" err="1" smtClean="0"/>
              <a:t>Mukarram</a:t>
            </a:r>
            <a:r>
              <a:rPr lang="en-US" sz="2000" dirty="0" smtClean="0"/>
              <a:t> </a:t>
            </a:r>
            <a:r>
              <a:rPr lang="en-US" sz="2000" dirty="0"/>
              <a:t>mosque committee was established and 8.30 acres of land between new Dhaka and Old Dhaka was chosen for the site. At that time, there was a large pond in the present mosque's location.</a:t>
            </a:r>
            <a:endParaRPr lang="en-US" sz="2000" dirty="0">
              <a:solidFill>
                <a:schemeClr val="tx2"/>
              </a:solidFill>
            </a:endParaRP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2012950"/>
            <a:ext cx="4038600" cy="4038600"/>
          </a:xfrm>
        </p:spPr>
      </p:pic>
    </p:spTree>
    <p:extLst>
      <p:ext uri="{BB962C8B-B14F-4D97-AF65-F5344CB8AC3E}">
        <p14:creationId xmlns:p14="http://schemas.microsoft.com/office/powerpoint/2010/main" val="190479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59</TotalTime>
  <Words>247</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National Symbols of Bangladesh </vt:lpstr>
      <vt:lpstr>               National Flag</vt:lpstr>
      <vt:lpstr>               National Fishs</vt:lpstr>
      <vt:lpstr>           National animal</vt:lpstr>
      <vt:lpstr>             National bird</vt:lpstr>
      <vt:lpstr>                  National poet</vt:lpstr>
      <vt:lpstr>            National museum</vt:lpstr>
      <vt:lpstr>           National mosque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Symbols of Bangladesh</dc:title>
  <dc:creator>RAiD iT</dc:creator>
  <cp:lastModifiedBy>RAiD iT</cp:lastModifiedBy>
  <cp:revision>11</cp:revision>
  <dcterms:created xsi:type="dcterms:W3CDTF">2006-08-16T00:00:00Z</dcterms:created>
  <dcterms:modified xsi:type="dcterms:W3CDTF">2024-12-05T03:01:55Z</dcterms:modified>
</cp:coreProperties>
</file>