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64"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CC"/>
    <a:srgbClr val="227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2982" autoAdjust="0"/>
  </p:normalViewPr>
  <p:slideViewPr>
    <p:cSldViewPr snapToGrid="0">
      <p:cViewPr varScale="1">
        <p:scale>
          <a:sx n="79" d="100"/>
          <a:sy n="79" d="100"/>
        </p:scale>
        <p:origin x="7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811FA0-5D68-43D0-8BC2-CA49BE7900DB}" type="datetimeFigureOut">
              <a:rPr lang="en-US" smtClean="0"/>
              <a:t>8/17/2023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DE696F-E6BD-4700-9914-F0F40B41503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32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11FA0-5D68-43D0-8BC2-CA49BE7900D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E696F-E6BD-4700-9914-F0F40B41503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150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11FA0-5D68-43D0-8BC2-CA49BE7900D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E696F-E6BD-4700-9914-F0F40B41503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988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11FA0-5D68-43D0-8BC2-CA49BE7900D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E696F-E6BD-4700-9914-F0F40B41503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44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811FA0-5D68-43D0-8BC2-CA49BE7900D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E696F-E6BD-4700-9914-F0F40B41503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24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11FA0-5D68-43D0-8BC2-CA49BE7900DB}"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E696F-E6BD-4700-9914-F0F40B41503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5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11FA0-5D68-43D0-8BC2-CA49BE7900DB}"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E696F-E6BD-4700-9914-F0F40B41503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09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11FA0-5D68-43D0-8BC2-CA49BE7900DB}"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E696F-E6BD-4700-9914-F0F40B41503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701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11FA0-5D68-43D0-8BC2-CA49BE7900DB}"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DE696F-E6BD-4700-9914-F0F40B415037}" type="slidenum">
              <a:rPr lang="en-US" smtClean="0"/>
              <a:t>‹#›</a:t>
            </a:fld>
            <a:endParaRPr lang="en-US"/>
          </a:p>
        </p:txBody>
      </p:sp>
    </p:spTree>
    <p:extLst>
      <p:ext uri="{BB962C8B-B14F-4D97-AF65-F5344CB8AC3E}">
        <p14:creationId xmlns:p14="http://schemas.microsoft.com/office/powerpoint/2010/main" val="60832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811FA0-5D68-43D0-8BC2-CA49BE7900DB}"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E696F-E6BD-4700-9914-F0F40B41503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73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811FA0-5D68-43D0-8BC2-CA49BE7900DB}" type="datetimeFigureOut">
              <a:rPr lang="en-US" smtClean="0"/>
              <a:t>8/17/2023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DE696F-E6BD-4700-9914-F0F40B41503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584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811FA0-5D68-43D0-8BC2-CA49BE7900DB}" type="datetimeFigureOut">
              <a:rPr lang="en-US" smtClean="0"/>
              <a:t>8/17/2023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DE696F-E6BD-4700-9914-F0F40B41503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932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77FCF4-AF54-44AE-9131-3FEFA4D3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 y="-6041"/>
            <a:ext cx="8450813" cy="6864040"/>
          </a:xfrm>
          <a:prstGeom prst="rect">
            <a:avLst/>
          </a:prstGeom>
        </p:spPr>
      </p:pic>
      <p:pic>
        <p:nvPicPr>
          <p:cNvPr id="5" name="Picture 4">
            <a:extLst>
              <a:ext uri="{FF2B5EF4-FFF2-40B4-BE49-F238E27FC236}">
                <a16:creationId xmlns:a16="http://schemas.microsoft.com/office/drawing/2014/main" id="{7277387A-EE09-45CF-941F-CD25B3E8B46A}"/>
              </a:ext>
            </a:extLst>
          </p:cNvPr>
          <p:cNvPicPr>
            <a:picLocks noChangeAspect="1"/>
          </p:cNvPicPr>
          <p:nvPr/>
        </p:nvPicPr>
        <p:blipFill rotWithShape="1">
          <a:blip r:embed="rId3">
            <a:extLst>
              <a:ext uri="{28A0092B-C50C-407E-A947-70E740481C1C}">
                <a14:useLocalDpi xmlns:a14="http://schemas.microsoft.com/office/drawing/2010/main" val="0"/>
              </a:ext>
            </a:extLst>
          </a:blip>
          <a:srcRect r="25084"/>
          <a:stretch/>
        </p:blipFill>
        <p:spPr>
          <a:xfrm>
            <a:off x="8464350" y="4059985"/>
            <a:ext cx="3727650" cy="2798014"/>
          </a:xfrm>
          <a:prstGeom prst="rect">
            <a:avLst/>
          </a:prstGeom>
        </p:spPr>
      </p:pic>
      <p:sp>
        <p:nvSpPr>
          <p:cNvPr id="2" name="Title 1">
            <a:extLst>
              <a:ext uri="{FF2B5EF4-FFF2-40B4-BE49-F238E27FC236}">
                <a16:creationId xmlns:a16="http://schemas.microsoft.com/office/drawing/2014/main" id="{5997E184-E68D-40E5-8003-2E8E94DB4111}"/>
              </a:ext>
            </a:extLst>
          </p:cNvPr>
          <p:cNvSpPr>
            <a:spLocks noGrp="1"/>
          </p:cNvSpPr>
          <p:nvPr>
            <p:ph type="ctrTitle"/>
          </p:nvPr>
        </p:nvSpPr>
        <p:spPr>
          <a:xfrm>
            <a:off x="-1838916" y="753511"/>
            <a:ext cx="11917131" cy="666750"/>
          </a:xfrm>
        </p:spPr>
        <p:txBody>
          <a:bodyPr>
            <a:normAutofit/>
          </a:bodyPr>
          <a:lstStyle/>
          <a:p>
            <a:pPr algn="ctr"/>
            <a:r>
              <a:rPr lang="en-US" sz="4000" b="1" dirty="0"/>
              <a:t>Idea presentation </a:t>
            </a:r>
          </a:p>
        </p:txBody>
      </p:sp>
      <p:sp>
        <p:nvSpPr>
          <p:cNvPr id="4" name="Title 1">
            <a:extLst>
              <a:ext uri="{FF2B5EF4-FFF2-40B4-BE49-F238E27FC236}">
                <a16:creationId xmlns:a16="http://schemas.microsoft.com/office/drawing/2014/main" id="{C6E078F6-31CA-4781-A552-813AB2590BEE}"/>
              </a:ext>
            </a:extLst>
          </p:cNvPr>
          <p:cNvSpPr txBox="1">
            <a:spLocks/>
          </p:cNvSpPr>
          <p:nvPr/>
        </p:nvSpPr>
        <p:spPr>
          <a:xfrm>
            <a:off x="246746" y="2213352"/>
            <a:ext cx="7745810" cy="44005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q"/>
            </a:pPr>
            <a:endParaRPr lang="en-US" sz="2400" dirty="0"/>
          </a:p>
        </p:txBody>
      </p:sp>
      <p:sp>
        <p:nvSpPr>
          <p:cNvPr id="12" name="Title 1">
            <a:extLst>
              <a:ext uri="{FF2B5EF4-FFF2-40B4-BE49-F238E27FC236}">
                <a16:creationId xmlns:a16="http://schemas.microsoft.com/office/drawing/2014/main" id="{195E9F6C-23A2-4EAF-8355-697ADE36BE00}"/>
              </a:ext>
            </a:extLst>
          </p:cNvPr>
          <p:cNvSpPr txBox="1">
            <a:spLocks/>
          </p:cNvSpPr>
          <p:nvPr/>
        </p:nvSpPr>
        <p:spPr>
          <a:xfrm>
            <a:off x="695678" y="1427596"/>
            <a:ext cx="6847941" cy="666750"/>
          </a:xfrm>
          <a:prstGeom prst="rect">
            <a:avLst/>
          </a:prstGeom>
        </p:spPr>
        <p:txBody>
          <a:bodyPr vert="horz" lIns="91440" tIns="45720" rIns="91440" bIns="0" rtlCol="0" anchor="b">
            <a:normAutofit fontScale="92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2800" b="1" dirty="0" err="1"/>
              <a:t>Cse</a:t>
            </a:r>
            <a:r>
              <a:rPr lang="en-US" sz="2800" b="1" dirty="0"/>
              <a:t> 499A- SENIOR design PROJECT1</a:t>
            </a:r>
          </a:p>
        </p:txBody>
      </p:sp>
      <p:sp>
        <p:nvSpPr>
          <p:cNvPr id="14" name="Content Placeholder 2">
            <a:extLst>
              <a:ext uri="{FF2B5EF4-FFF2-40B4-BE49-F238E27FC236}">
                <a16:creationId xmlns:a16="http://schemas.microsoft.com/office/drawing/2014/main" id="{CA52DF05-15BC-426C-8035-080A6A77764B}"/>
              </a:ext>
            </a:extLst>
          </p:cNvPr>
          <p:cNvSpPr txBox="1">
            <a:spLocks/>
          </p:cNvSpPr>
          <p:nvPr/>
        </p:nvSpPr>
        <p:spPr>
          <a:xfrm>
            <a:off x="396298" y="3894975"/>
            <a:ext cx="8068052" cy="351632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buNone/>
            </a:pPr>
            <a:r>
              <a:rPr lang="en-US" b="1" dirty="0">
                <a:latin typeface="Calisto MT" panose="02040603050505030304" pitchFamily="18" charset="0"/>
              </a:rPr>
              <a:t>Group Members:</a:t>
            </a:r>
          </a:p>
          <a:p>
            <a:pPr marL="0" indent="0">
              <a:lnSpc>
                <a:spcPct val="100000"/>
              </a:lnSpc>
              <a:buNone/>
            </a:pPr>
            <a:r>
              <a:rPr lang="en-US" dirty="0" err="1">
                <a:latin typeface="Calisto MT" panose="02040603050505030304" pitchFamily="18" charset="0"/>
              </a:rPr>
              <a:t>Shuvashish</a:t>
            </a:r>
            <a:r>
              <a:rPr lang="en-US" dirty="0">
                <a:latin typeface="Calisto MT" panose="02040603050505030304" pitchFamily="18" charset="0"/>
              </a:rPr>
              <a:t> Chakraborty - 2012875042</a:t>
            </a:r>
            <a:endParaRPr lang="fi-FI" dirty="0">
              <a:latin typeface="Calisto MT" panose="02040603050505030304" pitchFamily="18" charset="0"/>
            </a:endParaRPr>
          </a:p>
          <a:p>
            <a:pPr marL="0" indent="0">
              <a:lnSpc>
                <a:spcPct val="100000"/>
              </a:lnSpc>
              <a:buNone/>
            </a:pPr>
            <a:r>
              <a:rPr lang="fi-FI" dirty="0">
                <a:latin typeface="Calisto MT" panose="02040603050505030304" pitchFamily="18" charset="0"/>
              </a:rPr>
              <a:t>Tasnia Afsar Ifti - 2012605642</a:t>
            </a:r>
          </a:p>
          <a:p>
            <a:pPr marL="0" indent="0">
              <a:lnSpc>
                <a:spcPct val="100000"/>
              </a:lnSpc>
              <a:buNone/>
            </a:pPr>
            <a:r>
              <a:rPr lang="en-US" dirty="0"/>
              <a:t>Biswajit Chandra Das - </a:t>
            </a:r>
            <a:r>
              <a:rPr lang="fi-FI" dirty="0">
                <a:latin typeface="Calisto MT" panose="02040603050505030304" pitchFamily="18" charset="0"/>
              </a:rPr>
              <a:t>1921685642</a:t>
            </a:r>
            <a:endParaRPr lang="en-US" dirty="0">
              <a:latin typeface="Calisto MT" panose="02040603050505030304" pitchFamily="18" charset="0"/>
            </a:endParaRPr>
          </a:p>
        </p:txBody>
      </p:sp>
      <p:sp>
        <p:nvSpPr>
          <p:cNvPr id="9" name="Rectangle 8">
            <a:extLst>
              <a:ext uri="{FF2B5EF4-FFF2-40B4-BE49-F238E27FC236}">
                <a16:creationId xmlns:a16="http://schemas.microsoft.com/office/drawing/2014/main" id="{FEDA0DF6-2BB9-4E08-A95E-85CF0E09E56D}"/>
              </a:ext>
            </a:extLst>
          </p:cNvPr>
          <p:cNvSpPr/>
          <p:nvPr/>
        </p:nvSpPr>
        <p:spPr>
          <a:xfrm>
            <a:off x="197564" y="466366"/>
            <a:ext cx="7745810" cy="20597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BA66D5-522E-4610-9295-A8C3FB06AA2F}"/>
              </a:ext>
            </a:extLst>
          </p:cNvPr>
          <p:cNvSpPr/>
          <p:nvPr/>
        </p:nvSpPr>
        <p:spPr>
          <a:xfrm>
            <a:off x="197564" y="3768436"/>
            <a:ext cx="5690410" cy="20597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2EF7087-2D3D-414C-9410-AB9BA4B7C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350" y="-6041"/>
            <a:ext cx="3714113" cy="4066027"/>
          </a:xfrm>
          <a:prstGeom prst="rect">
            <a:avLst/>
          </a:prstGeom>
        </p:spPr>
      </p:pic>
    </p:spTree>
    <p:extLst>
      <p:ext uri="{BB962C8B-B14F-4D97-AF65-F5344CB8AC3E}">
        <p14:creationId xmlns:p14="http://schemas.microsoft.com/office/powerpoint/2010/main" val="246696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55707E-AC92-4728-BBB0-6B8E08C69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 y="-116746"/>
            <a:ext cx="12178463" cy="6864040"/>
          </a:xfrm>
          <a:prstGeom prst="rect">
            <a:avLst/>
          </a:prstGeom>
        </p:spPr>
      </p:pic>
      <p:sp>
        <p:nvSpPr>
          <p:cNvPr id="3" name="Subtitle 2">
            <a:extLst>
              <a:ext uri="{FF2B5EF4-FFF2-40B4-BE49-F238E27FC236}">
                <a16:creationId xmlns:a16="http://schemas.microsoft.com/office/drawing/2014/main" id="{097D5752-E514-40FD-AB88-8D812B154895}"/>
              </a:ext>
            </a:extLst>
          </p:cNvPr>
          <p:cNvSpPr>
            <a:spLocks noGrp="1"/>
          </p:cNvSpPr>
          <p:nvPr>
            <p:ph type="subTitle" idx="1"/>
          </p:nvPr>
        </p:nvSpPr>
        <p:spPr>
          <a:xfrm>
            <a:off x="1322044" y="110706"/>
            <a:ext cx="6954154" cy="845865"/>
          </a:xfrm>
        </p:spPr>
        <p:txBody>
          <a:bodyPr>
            <a:normAutofit lnSpcReduction="10000"/>
          </a:bodyPr>
          <a:lstStyle/>
          <a:p>
            <a:r>
              <a:rPr lang="en-US" sz="4000" b="1" dirty="0"/>
              <a:t>PROBLEM STATEMENT</a:t>
            </a:r>
          </a:p>
        </p:txBody>
      </p:sp>
      <p:sp>
        <p:nvSpPr>
          <p:cNvPr id="4" name="Title 1">
            <a:extLst>
              <a:ext uri="{FF2B5EF4-FFF2-40B4-BE49-F238E27FC236}">
                <a16:creationId xmlns:a16="http://schemas.microsoft.com/office/drawing/2014/main" id="{C6E078F6-31CA-4781-A552-813AB2590BEE}"/>
              </a:ext>
            </a:extLst>
          </p:cNvPr>
          <p:cNvSpPr txBox="1">
            <a:spLocks/>
          </p:cNvSpPr>
          <p:nvPr/>
        </p:nvSpPr>
        <p:spPr>
          <a:xfrm>
            <a:off x="260282" y="1954836"/>
            <a:ext cx="11286450" cy="40507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Wingdings" panose="05000000000000000000" pitchFamily="2" charset="2"/>
              <a:buChar char="q"/>
            </a:pPr>
            <a:r>
              <a:rPr lang="en-US" sz="2400" dirty="0"/>
              <a:t>Cardiovascular diseases (CVDs) are a major global health concern, causing significant illness and death annually.  </a:t>
            </a:r>
          </a:p>
          <a:p>
            <a:pPr marL="342900" indent="-342900" algn="just">
              <a:buFont typeface="Wingdings" panose="05000000000000000000" pitchFamily="2" charset="2"/>
              <a:buChar char="q"/>
            </a:pPr>
            <a:r>
              <a:rPr lang="en-US" sz="2400" dirty="0"/>
              <a:t>The current method of addressing CVDs employs generalized treatments that overlook the distinct genetic, lifestyle, and environmental aspects of each person. This generic approach frequently results in inadequate results, negative side effects, and inefficient resource utilization.</a:t>
            </a:r>
          </a:p>
          <a:p>
            <a:pPr marL="342900" indent="-342900" algn="just">
              <a:buFont typeface="Wingdings" panose="05000000000000000000" pitchFamily="2" charset="2"/>
              <a:buChar char="q"/>
            </a:pPr>
            <a:r>
              <a:rPr lang="en-US" sz="2400" dirty="0"/>
              <a:t>Precision medicine offers a transformative solution to the challenges in cardiovascular health management. It combines genetic, molecular, clinical, and lifestyle data to create customized approaches for preventing, diagnosing, and treating heart conditions. </a:t>
            </a:r>
          </a:p>
        </p:txBody>
      </p:sp>
      <p:pic>
        <p:nvPicPr>
          <p:cNvPr id="12" name="Picture 11">
            <a:extLst>
              <a:ext uri="{FF2B5EF4-FFF2-40B4-BE49-F238E27FC236}">
                <a16:creationId xmlns:a16="http://schemas.microsoft.com/office/drawing/2014/main" id="{C6CEA8A5-4AF5-4797-98D5-53524106A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20" y="56236"/>
            <a:ext cx="1140424" cy="1156928"/>
          </a:xfrm>
          <a:prstGeom prst="rect">
            <a:avLst/>
          </a:prstGeom>
        </p:spPr>
      </p:pic>
      <p:pic>
        <p:nvPicPr>
          <p:cNvPr id="13" name="Picture 12">
            <a:extLst>
              <a:ext uri="{FF2B5EF4-FFF2-40B4-BE49-F238E27FC236}">
                <a16:creationId xmlns:a16="http://schemas.microsoft.com/office/drawing/2014/main" id="{447739AD-051D-41E6-A4F0-C26BCA59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380" y="-116747"/>
            <a:ext cx="3243157" cy="2506095"/>
          </a:xfrm>
          <a:prstGeom prst="rect">
            <a:avLst/>
          </a:prstGeom>
        </p:spPr>
      </p:pic>
      <p:sp>
        <p:nvSpPr>
          <p:cNvPr id="14" name="Rectangle 13">
            <a:extLst>
              <a:ext uri="{FF2B5EF4-FFF2-40B4-BE49-F238E27FC236}">
                <a16:creationId xmlns:a16="http://schemas.microsoft.com/office/drawing/2014/main" id="{6B66A5EA-A010-4CAF-9434-1F2FEABCE492}"/>
              </a:ext>
            </a:extLst>
          </p:cNvPr>
          <p:cNvSpPr/>
          <p:nvPr/>
        </p:nvSpPr>
        <p:spPr>
          <a:xfrm>
            <a:off x="1308507" y="852378"/>
            <a:ext cx="7599552" cy="15369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7E184-E68D-40E5-8003-2E8E94DB4111}"/>
              </a:ext>
            </a:extLst>
          </p:cNvPr>
          <p:cNvSpPr>
            <a:spLocks noGrp="1"/>
          </p:cNvSpPr>
          <p:nvPr>
            <p:ph type="ctrTitle"/>
          </p:nvPr>
        </p:nvSpPr>
        <p:spPr>
          <a:xfrm>
            <a:off x="1322044" y="956571"/>
            <a:ext cx="7599552" cy="1328585"/>
          </a:xfrm>
        </p:spPr>
        <p:txBody>
          <a:bodyPr>
            <a:noAutofit/>
          </a:bodyPr>
          <a:lstStyle/>
          <a:p>
            <a:r>
              <a:rPr lang="en-US" sz="2400" b="1" dirty="0">
                <a:solidFill>
                  <a:srgbClr val="0070C0"/>
                </a:solidFill>
              </a:rPr>
              <a:t>Traditional cardiovascular health approaches lack individualized precision, resulting in suboptimal outcomes and treatment inefficiencies.</a:t>
            </a:r>
          </a:p>
        </p:txBody>
      </p:sp>
    </p:spTree>
    <p:extLst>
      <p:ext uri="{BB962C8B-B14F-4D97-AF65-F5344CB8AC3E}">
        <p14:creationId xmlns:p14="http://schemas.microsoft.com/office/powerpoint/2010/main" val="141584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0691A29-1D8E-48F0-866A-2D2A774A9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5" y="0"/>
            <a:ext cx="14635442" cy="8517052"/>
          </a:xfrm>
          <a:prstGeom prst="rect">
            <a:avLst/>
          </a:prstGeom>
          <a:effectLst>
            <a:outerShdw blurRad="50800" dist="50800" dir="5400000" algn="ctr" rotWithShape="0">
              <a:srgbClr val="000000">
                <a:alpha val="81000"/>
              </a:srgbClr>
            </a:outerShdw>
          </a:effectLst>
        </p:spPr>
      </p:pic>
      <p:sp>
        <p:nvSpPr>
          <p:cNvPr id="2" name="Title 1">
            <a:extLst>
              <a:ext uri="{FF2B5EF4-FFF2-40B4-BE49-F238E27FC236}">
                <a16:creationId xmlns:a16="http://schemas.microsoft.com/office/drawing/2014/main" id="{82993E54-3D44-4E02-A14B-E69986401F7C}"/>
              </a:ext>
            </a:extLst>
          </p:cNvPr>
          <p:cNvSpPr>
            <a:spLocks noGrp="1"/>
          </p:cNvSpPr>
          <p:nvPr>
            <p:ph type="title"/>
          </p:nvPr>
        </p:nvSpPr>
        <p:spPr>
          <a:xfrm>
            <a:off x="1454464" y="423413"/>
            <a:ext cx="3550632" cy="509931"/>
          </a:xfrm>
        </p:spPr>
        <p:txBody>
          <a:bodyPr>
            <a:normAutofit fontScale="90000"/>
          </a:bodyPr>
          <a:lstStyle/>
          <a:p>
            <a:r>
              <a:rPr lang="en-US" b="1" dirty="0"/>
              <a:t>Related works</a:t>
            </a:r>
          </a:p>
        </p:txBody>
      </p:sp>
      <p:sp>
        <p:nvSpPr>
          <p:cNvPr id="7" name="Content Placeholder 2">
            <a:extLst>
              <a:ext uri="{FF2B5EF4-FFF2-40B4-BE49-F238E27FC236}">
                <a16:creationId xmlns:a16="http://schemas.microsoft.com/office/drawing/2014/main" id="{808864B5-3677-48E9-90B0-1B1F0E159D1A}"/>
              </a:ext>
            </a:extLst>
          </p:cNvPr>
          <p:cNvSpPr txBox="1">
            <a:spLocks/>
          </p:cNvSpPr>
          <p:nvPr/>
        </p:nvSpPr>
        <p:spPr>
          <a:xfrm>
            <a:off x="575185" y="3216066"/>
            <a:ext cx="6142486" cy="198558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buFont typeface="Wingdings" panose="05000000000000000000" pitchFamily="2" charset="2"/>
              <a:buChar char="q"/>
            </a:pPr>
            <a:endParaRPr lang="en-US" dirty="0"/>
          </a:p>
        </p:txBody>
      </p:sp>
      <p:graphicFrame>
        <p:nvGraphicFramePr>
          <p:cNvPr id="6" name="Table 5">
            <a:extLst>
              <a:ext uri="{FF2B5EF4-FFF2-40B4-BE49-F238E27FC236}">
                <a16:creationId xmlns:a16="http://schemas.microsoft.com/office/drawing/2014/main" id="{5E44B113-5C5F-44FF-BF93-A150C505BE41}"/>
              </a:ext>
            </a:extLst>
          </p:cNvPr>
          <p:cNvGraphicFramePr>
            <a:graphicFrameLocks noGrp="1"/>
          </p:cNvGraphicFramePr>
          <p:nvPr>
            <p:extLst>
              <p:ext uri="{D42A27DB-BD31-4B8C-83A1-F6EECF244321}">
                <p14:modId xmlns:p14="http://schemas.microsoft.com/office/powerpoint/2010/main" val="2844581128"/>
              </p:ext>
            </p:extLst>
          </p:nvPr>
        </p:nvGraphicFramePr>
        <p:xfrm>
          <a:off x="681328" y="1201453"/>
          <a:ext cx="7285625" cy="4136446"/>
        </p:xfrm>
        <a:graphic>
          <a:graphicData uri="http://schemas.openxmlformats.org/drawingml/2006/table">
            <a:tbl>
              <a:tblPr firstRow="1" bandRow="1">
                <a:tableStyleId>{5C22544A-7EE6-4342-B048-85BDC9FD1C3A}</a:tableStyleId>
              </a:tblPr>
              <a:tblGrid>
                <a:gridCol w="703531">
                  <a:extLst>
                    <a:ext uri="{9D8B030D-6E8A-4147-A177-3AD203B41FA5}">
                      <a16:colId xmlns:a16="http://schemas.microsoft.com/office/drawing/2014/main" val="2691766854"/>
                    </a:ext>
                  </a:extLst>
                </a:gridCol>
                <a:gridCol w="1771210">
                  <a:extLst>
                    <a:ext uri="{9D8B030D-6E8A-4147-A177-3AD203B41FA5}">
                      <a16:colId xmlns:a16="http://schemas.microsoft.com/office/drawing/2014/main" val="2648084891"/>
                    </a:ext>
                  </a:extLst>
                </a:gridCol>
                <a:gridCol w="4810884">
                  <a:extLst>
                    <a:ext uri="{9D8B030D-6E8A-4147-A177-3AD203B41FA5}">
                      <a16:colId xmlns:a16="http://schemas.microsoft.com/office/drawing/2014/main" val="3259446463"/>
                    </a:ext>
                  </a:extLst>
                </a:gridCol>
              </a:tblGrid>
              <a:tr h="695443">
                <a:tc>
                  <a:txBody>
                    <a:bodyPr/>
                    <a:lstStyle/>
                    <a:p>
                      <a:endParaRPr lang="en-US" dirty="0"/>
                    </a:p>
                  </a:txBody>
                  <a:tcPr/>
                </a:tc>
                <a:tc>
                  <a:txBody>
                    <a:bodyPr/>
                    <a:lstStyle/>
                    <a:p>
                      <a:r>
                        <a:rPr lang="en-US" b="1" dirty="0"/>
                        <a:t>Related works</a:t>
                      </a:r>
                      <a:endParaRPr lang="en-US" dirty="0"/>
                    </a:p>
                  </a:txBody>
                  <a:tcPr/>
                </a:tc>
                <a:tc>
                  <a:txBody>
                    <a:bodyPr/>
                    <a:lstStyle/>
                    <a:p>
                      <a:pPr algn="ctr"/>
                      <a:r>
                        <a:rPr lang="en-US" dirty="0"/>
                        <a:t>URL</a:t>
                      </a:r>
                    </a:p>
                  </a:txBody>
                  <a:tcPr/>
                </a:tc>
                <a:extLst>
                  <a:ext uri="{0D108BD9-81ED-4DB2-BD59-A6C34878D82A}">
                    <a16:rowId xmlns:a16="http://schemas.microsoft.com/office/drawing/2014/main" val="3755314639"/>
                  </a:ext>
                </a:extLst>
              </a:tr>
              <a:tr h="540919">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MyHeart</a:t>
                      </a:r>
                      <a:endParaRPr lang="en-US" b="1" dirty="0"/>
                    </a:p>
                  </a:txBody>
                  <a:tcPr/>
                </a:tc>
                <a:tc>
                  <a:txBody>
                    <a:bodyPr/>
                    <a:lstStyle/>
                    <a:p>
                      <a:r>
                        <a:rPr lang="en-US" dirty="0">
                          <a:solidFill>
                            <a:schemeClr val="tx1"/>
                          </a:solidFill>
                        </a:rPr>
                        <a:t>https://myheart.net/</a:t>
                      </a:r>
                    </a:p>
                    <a:p>
                      <a:endParaRPr lang="en-US" dirty="0">
                        <a:solidFill>
                          <a:schemeClr val="tx1"/>
                        </a:solidFill>
                      </a:endParaRPr>
                    </a:p>
                  </a:txBody>
                  <a:tcPr/>
                </a:tc>
                <a:extLst>
                  <a:ext uri="{0D108BD9-81ED-4DB2-BD59-A6C34878D82A}">
                    <a16:rowId xmlns:a16="http://schemas.microsoft.com/office/drawing/2014/main" val="399405518"/>
                  </a:ext>
                </a:extLst>
              </a:tr>
              <a:tr h="933641">
                <a:tc>
                  <a:txBody>
                    <a:bodyPr/>
                    <a:lstStyle/>
                    <a:p>
                      <a:r>
                        <a:rPr lang="en-US" dirty="0"/>
                        <a:t>2</a:t>
                      </a:r>
                    </a:p>
                  </a:txBody>
                  <a:tcPr/>
                </a:tc>
                <a:tc>
                  <a:txBody>
                    <a:bodyPr/>
                    <a:lstStyle/>
                    <a:p>
                      <a:pPr>
                        <a:lnSpc>
                          <a:spcPct val="100000"/>
                        </a:lnSpc>
                        <a:buFont typeface="Wingdings" panose="05000000000000000000" pitchFamily="2" charset="2"/>
                        <a:buNone/>
                      </a:pPr>
                      <a:r>
                        <a:rPr lang="en-US" b="1" dirty="0" err="1"/>
                        <a:t>HeartWise</a:t>
                      </a:r>
                      <a:endParaRPr lang="en-US" b="1" dirty="0"/>
                    </a:p>
                  </a:txBody>
                  <a:tcPr/>
                </a:tc>
                <a:tc>
                  <a:txBody>
                    <a:bodyPr/>
                    <a:lstStyle/>
                    <a:p>
                      <a:r>
                        <a:rPr lang="en-US" u="sng" dirty="0">
                          <a:solidFill>
                            <a:schemeClr val="tx1"/>
                          </a:solidFill>
                        </a:rPr>
                        <a:t>https://www.heartwise.com/</a:t>
                      </a:r>
                    </a:p>
                  </a:txBody>
                  <a:tcPr/>
                </a:tc>
                <a:extLst>
                  <a:ext uri="{0D108BD9-81ED-4DB2-BD59-A6C34878D82A}">
                    <a16:rowId xmlns:a16="http://schemas.microsoft.com/office/drawing/2014/main" val="2399026131"/>
                  </a:ext>
                </a:extLst>
              </a:tr>
              <a:tr h="933641">
                <a:tc>
                  <a:txBody>
                    <a:bodyPr/>
                    <a:lstStyle/>
                    <a:p>
                      <a:r>
                        <a:rPr lang="en-US" dirty="0"/>
                        <a:t>3</a:t>
                      </a:r>
                    </a:p>
                  </a:txBody>
                  <a:tcPr/>
                </a:tc>
                <a:tc>
                  <a:txBody>
                    <a:bodyPr/>
                    <a:lstStyle/>
                    <a:p>
                      <a:pPr>
                        <a:lnSpc>
                          <a:spcPct val="100000"/>
                        </a:lnSpc>
                        <a:buFont typeface="Wingdings" panose="05000000000000000000" pitchFamily="2" charset="2"/>
                        <a:buNone/>
                      </a:pPr>
                      <a:r>
                        <a:rPr lang="en-US" b="1" u="sng" dirty="0" err="1">
                          <a:solidFill>
                            <a:schemeClr val="tx1"/>
                          </a:solidFill>
                        </a:rPr>
                        <a:t>geno</a:t>
                      </a:r>
                      <a:r>
                        <a:rPr lang="en-US" b="1" u="sng" dirty="0">
                          <a:solidFill>
                            <a:schemeClr val="tx1"/>
                          </a:solidFill>
                        </a:rPr>
                        <a:t>-cardio</a:t>
                      </a:r>
                      <a:endParaRPr lang="en-US" b="1" dirty="0"/>
                    </a:p>
                  </a:txBody>
                  <a:tcPr/>
                </a:tc>
                <a:tc>
                  <a:txBody>
                    <a:bodyPr/>
                    <a:lstStyle/>
                    <a:p>
                      <a:r>
                        <a:rPr lang="en-US" u="sng" dirty="0">
                          <a:solidFill>
                            <a:schemeClr val="tx1"/>
                          </a:solidFill>
                        </a:rPr>
                        <a:t>http://geno-cardio.com/</a:t>
                      </a:r>
                    </a:p>
                  </a:txBody>
                  <a:tcPr/>
                </a:tc>
                <a:extLst>
                  <a:ext uri="{0D108BD9-81ED-4DB2-BD59-A6C34878D82A}">
                    <a16:rowId xmlns:a16="http://schemas.microsoft.com/office/drawing/2014/main" val="545999144"/>
                  </a:ext>
                </a:extLst>
              </a:tr>
              <a:tr h="933641">
                <a:tc>
                  <a:txBody>
                    <a:bodyPr/>
                    <a:lstStyle/>
                    <a:p>
                      <a:r>
                        <a:rPr lang="en-US" dirty="0"/>
                        <a:t>4</a:t>
                      </a:r>
                    </a:p>
                  </a:txBody>
                  <a:tcPr/>
                </a:tc>
                <a:tc>
                  <a:txBody>
                    <a:bodyPr/>
                    <a:lstStyle/>
                    <a:p>
                      <a:pPr>
                        <a:lnSpc>
                          <a:spcPct val="100000"/>
                        </a:lnSpc>
                        <a:buFont typeface="Wingdings" panose="05000000000000000000" pitchFamily="2" charset="2"/>
                        <a:buNone/>
                      </a:pPr>
                      <a:r>
                        <a:rPr lang="en-US" sz="1800" b="1" i="0" kern="1200" dirty="0" err="1">
                          <a:solidFill>
                            <a:schemeClr val="dk1"/>
                          </a:solidFill>
                          <a:effectLst/>
                          <a:latin typeface="+mn-lt"/>
                          <a:ea typeface="+mn-ea"/>
                          <a:cs typeface="+mn-cs"/>
                        </a:rPr>
                        <a:t>PrecisionHeart</a:t>
                      </a:r>
                      <a:endParaRPr lang="en-US" dirty="0"/>
                    </a:p>
                  </a:txBody>
                  <a:tcPr/>
                </a:tc>
                <a:tc>
                  <a:txBody>
                    <a:bodyPr/>
                    <a:lstStyle/>
                    <a:p>
                      <a:r>
                        <a:rPr lang="en-US" u="sng" dirty="0">
                          <a:solidFill>
                            <a:schemeClr val="tx1"/>
                          </a:solidFill>
                        </a:rPr>
                        <a:t>https://precision.heart.org/</a:t>
                      </a:r>
                    </a:p>
                  </a:txBody>
                  <a:tcPr/>
                </a:tc>
                <a:extLst>
                  <a:ext uri="{0D108BD9-81ED-4DB2-BD59-A6C34878D82A}">
                    <a16:rowId xmlns:a16="http://schemas.microsoft.com/office/drawing/2014/main" val="510077347"/>
                  </a:ext>
                </a:extLst>
              </a:tr>
            </a:tbl>
          </a:graphicData>
        </a:graphic>
      </p:graphicFrame>
      <p:sp>
        <p:nvSpPr>
          <p:cNvPr id="11" name="Title 1">
            <a:extLst>
              <a:ext uri="{FF2B5EF4-FFF2-40B4-BE49-F238E27FC236}">
                <a16:creationId xmlns:a16="http://schemas.microsoft.com/office/drawing/2014/main" id="{8B38CE1D-F70D-47D4-B224-47EC9D72B6CA}"/>
              </a:ext>
            </a:extLst>
          </p:cNvPr>
          <p:cNvSpPr txBox="1">
            <a:spLocks/>
          </p:cNvSpPr>
          <p:nvPr/>
        </p:nvSpPr>
        <p:spPr>
          <a:xfrm>
            <a:off x="3478045" y="4423613"/>
            <a:ext cx="3665139" cy="509931"/>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b="1" dirty="0"/>
          </a:p>
        </p:txBody>
      </p:sp>
      <p:sp>
        <p:nvSpPr>
          <p:cNvPr id="17" name="Title 1">
            <a:extLst>
              <a:ext uri="{FF2B5EF4-FFF2-40B4-BE49-F238E27FC236}">
                <a16:creationId xmlns:a16="http://schemas.microsoft.com/office/drawing/2014/main" id="{716060E4-6617-41CB-AF13-B8CEC32C5491}"/>
              </a:ext>
            </a:extLst>
          </p:cNvPr>
          <p:cNvSpPr txBox="1">
            <a:spLocks/>
          </p:cNvSpPr>
          <p:nvPr/>
        </p:nvSpPr>
        <p:spPr>
          <a:xfrm>
            <a:off x="3970115" y="4781653"/>
            <a:ext cx="7111899" cy="41467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q"/>
            </a:pPr>
            <a:endParaRPr lang="en-US" sz="2400" dirty="0"/>
          </a:p>
        </p:txBody>
      </p:sp>
      <p:pic>
        <p:nvPicPr>
          <p:cNvPr id="10" name="Picture 9">
            <a:extLst>
              <a:ext uri="{FF2B5EF4-FFF2-40B4-BE49-F238E27FC236}">
                <a16:creationId xmlns:a16="http://schemas.microsoft.com/office/drawing/2014/main" id="{CF67BA2D-6465-449A-BCF1-F1CB5EAD9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55" y="83061"/>
            <a:ext cx="1082709" cy="1098378"/>
          </a:xfrm>
          <a:prstGeom prst="rect">
            <a:avLst/>
          </a:prstGeom>
        </p:spPr>
      </p:pic>
    </p:spTree>
    <p:extLst>
      <p:ext uri="{BB962C8B-B14F-4D97-AF65-F5344CB8AC3E}">
        <p14:creationId xmlns:p14="http://schemas.microsoft.com/office/powerpoint/2010/main" val="398287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7" name="Picture 126">
            <a:extLst>
              <a:ext uri="{FF2B5EF4-FFF2-40B4-BE49-F238E27FC236}">
                <a16:creationId xmlns:a16="http://schemas.microsoft.com/office/drawing/2014/main" id="{053721E2-B6CE-45AC-B743-8C074C163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8" y="-33966"/>
            <a:ext cx="12178463" cy="6864040"/>
          </a:xfrm>
          <a:prstGeom prst="rect">
            <a:avLst/>
          </a:prstGeom>
        </p:spPr>
      </p:pic>
      <p:pic>
        <p:nvPicPr>
          <p:cNvPr id="4" name="Picture 3">
            <a:extLst>
              <a:ext uri="{FF2B5EF4-FFF2-40B4-BE49-F238E27FC236}">
                <a16:creationId xmlns:a16="http://schemas.microsoft.com/office/drawing/2014/main" id="{277BD103-587D-42A9-AEB9-7EE0EDCFA0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3603" y="0"/>
            <a:ext cx="3072140" cy="6858000"/>
          </a:xfrm>
          <a:prstGeom prst="rect">
            <a:avLst/>
          </a:prstGeom>
        </p:spPr>
      </p:pic>
      <p:sp>
        <p:nvSpPr>
          <p:cNvPr id="2" name="Title 1">
            <a:extLst>
              <a:ext uri="{FF2B5EF4-FFF2-40B4-BE49-F238E27FC236}">
                <a16:creationId xmlns:a16="http://schemas.microsoft.com/office/drawing/2014/main" id="{82993E54-3D44-4E02-A14B-E69986401F7C}"/>
              </a:ext>
            </a:extLst>
          </p:cNvPr>
          <p:cNvSpPr>
            <a:spLocks noGrp="1"/>
          </p:cNvSpPr>
          <p:nvPr>
            <p:ph type="title"/>
          </p:nvPr>
        </p:nvSpPr>
        <p:spPr>
          <a:xfrm>
            <a:off x="1404873" y="649230"/>
            <a:ext cx="9603275" cy="509931"/>
          </a:xfrm>
        </p:spPr>
        <p:txBody>
          <a:bodyPr>
            <a:normAutofit fontScale="90000"/>
          </a:bodyPr>
          <a:lstStyle/>
          <a:p>
            <a:r>
              <a:rPr lang="en-US" b="1" dirty="0"/>
              <a:t>working plan</a:t>
            </a:r>
          </a:p>
        </p:txBody>
      </p:sp>
      <p:sp>
        <p:nvSpPr>
          <p:cNvPr id="3" name="Rectangle 2">
            <a:extLst>
              <a:ext uri="{FF2B5EF4-FFF2-40B4-BE49-F238E27FC236}">
                <a16:creationId xmlns:a16="http://schemas.microsoft.com/office/drawing/2014/main" id="{FCA83F7A-01CD-4618-871E-D091C4706672}"/>
              </a:ext>
            </a:extLst>
          </p:cNvPr>
          <p:cNvSpPr/>
          <p:nvPr/>
        </p:nvSpPr>
        <p:spPr>
          <a:xfrm>
            <a:off x="490723" y="3217391"/>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F0B3581-E7B7-45A2-8972-21AF45CDB376}"/>
              </a:ext>
            </a:extLst>
          </p:cNvPr>
          <p:cNvSpPr/>
          <p:nvPr/>
        </p:nvSpPr>
        <p:spPr>
          <a:xfrm>
            <a:off x="553558" y="3205462"/>
            <a:ext cx="932506" cy="369332"/>
          </a:xfrm>
          <a:prstGeom prst="rect">
            <a:avLst/>
          </a:prstGeom>
        </p:spPr>
        <p:txBody>
          <a:bodyPr wrap="square">
            <a:spAutoFit/>
          </a:bodyPr>
          <a:lstStyle/>
          <a:p>
            <a:r>
              <a:rPr lang="en-US" dirty="0">
                <a:latin typeface="Arial Narrow" panose="020B0606020202030204" pitchFamily="34" charset="0"/>
              </a:rPr>
              <a:t>Week 1</a:t>
            </a:r>
          </a:p>
        </p:txBody>
      </p:sp>
      <p:sp>
        <p:nvSpPr>
          <p:cNvPr id="29" name="Rectangle 28">
            <a:extLst>
              <a:ext uri="{FF2B5EF4-FFF2-40B4-BE49-F238E27FC236}">
                <a16:creationId xmlns:a16="http://schemas.microsoft.com/office/drawing/2014/main" id="{9BF6A03D-0791-4859-B6D6-87A1B11CB7F9}"/>
              </a:ext>
            </a:extLst>
          </p:cNvPr>
          <p:cNvSpPr/>
          <p:nvPr/>
        </p:nvSpPr>
        <p:spPr>
          <a:xfrm>
            <a:off x="2180919" y="3211327"/>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B3DC3F-7042-46DB-82DA-AC276E26A873}"/>
              </a:ext>
            </a:extLst>
          </p:cNvPr>
          <p:cNvSpPr/>
          <p:nvPr/>
        </p:nvSpPr>
        <p:spPr>
          <a:xfrm>
            <a:off x="2234592" y="3244334"/>
            <a:ext cx="932506" cy="369332"/>
          </a:xfrm>
          <a:prstGeom prst="rect">
            <a:avLst/>
          </a:prstGeom>
        </p:spPr>
        <p:txBody>
          <a:bodyPr wrap="square">
            <a:spAutoFit/>
          </a:bodyPr>
          <a:lstStyle/>
          <a:p>
            <a:r>
              <a:rPr lang="en-US" dirty="0">
                <a:latin typeface="Arial Narrow" panose="020B0606020202030204" pitchFamily="34" charset="0"/>
              </a:rPr>
              <a:t>Week 2</a:t>
            </a:r>
          </a:p>
        </p:txBody>
      </p:sp>
      <p:sp>
        <p:nvSpPr>
          <p:cNvPr id="32" name="Rectangle 31">
            <a:extLst>
              <a:ext uri="{FF2B5EF4-FFF2-40B4-BE49-F238E27FC236}">
                <a16:creationId xmlns:a16="http://schemas.microsoft.com/office/drawing/2014/main" id="{48CA69D3-BDF0-4E1A-B8B8-F9243F0E83CF}"/>
              </a:ext>
            </a:extLst>
          </p:cNvPr>
          <p:cNvSpPr/>
          <p:nvPr/>
        </p:nvSpPr>
        <p:spPr>
          <a:xfrm>
            <a:off x="1986201" y="1741232"/>
            <a:ext cx="1365628" cy="14817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6528333-F9A5-42B7-AE3A-12ECC9354E58}"/>
              </a:ext>
            </a:extLst>
          </p:cNvPr>
          <p:cNvSpPr txBox="1"/>
          <p:nvPr/>
        </p:nvSpPr>
        <p:spPr>
          <a:xfrm>
            <a:off x="3167098" y="955299"/>
            <a:ext cx="184731" cy="369332"/>
          </a:xfrm>
          <a:prstGeom prst="rect">
            <a:avLst/>
          </a:prstGeom>
          <a:noFill/>
        </p:spPr>
        <p:txBody>
          <a:bodyPr wrap="none" rtlCol="0">
            <a:spAutoFit/>
          </a:bodyPr>
          <a:lstStyle/>
          <a:p>
            <a:endParaRPr lang="en-US" dirty="0"/>
          </a:p>
        </p:txBody>
      </p:sp>
      <p:sp>
        <p:nvSpPr>
          <p:cNvPr id="35" name="TextBox 34">
            <a:extLst>
              <a:ext uri="{FF2B5EF4-FFF2-40B4-BE49-F238E27FC236}">
                <a16:creationId xmlns:a16="http://schemas.microsoft.com/office/drawing/2014/main" id="{5626F977-2650-4F04-8569-1E23964D2360}"/>
              </a:ext>
            </a:extLst>
          </p:cNvPr>
          <p:cNvSpPr txBox="1"/>
          <p:nvPr/>
        </p:nvSpPr>
        <p:spPr>
          <a:xfrm>
            <a:off x="1878969" y="1804334"/>
            <a:ext cx="1607489" cy="1477328"/>
          </a:xfrm>
          <a:prstGeom prst="rect">
            <a:avLst/>
          </a:prstGeom>
          <a:noFill/>
        </p:spPr>
        <p:txBody>
          <a:bodyPr wrap="square" rtlCol="0">
            <a:spAutoFit/>
          </a:bodyPr>
          <a:lstStyle/>
          <a:p>
            <a:pPr algn="ctr"/>
            <a:r>
              <a:rPr lang="en-US" dirty="0"/>
              <a:t>Read related research papers that </a:t>
            </a:r>
          </a:p>
          <a:p>
            <a:pPr algn="ctr"/>
            <a:r>
              <a:rPr lang="en-US" dirty="0"/>
              <a:t>are already done </a:t>
            </a:r>
          </a:p>
        </p:txBody>
      </p:sp>
      <p:sp>
        <p:nvSpPr>
          <p:cNvPr id="36" name="TextBox 35">
            <a:extLst>
              <a:ext uri="{FF2B5EF4-FFF2-40B4-BE49-F238E27FC236}">
                <a16:creationId xmlns:a16="http://schemas.microsoft.com/office/drawing/2014/main" id="{1642400B-3F7F-4A85-9531-B6873A21CF6D}"/>
              </a:ext>
            </a:extLst>
          </p:cNvPr>
          <p:cNvSpPr txBox="1"/>
          <p:nvPr/>
        </p:nvSpPr>
        <p:spPr>
          <a:xfrm>
            <a:off x="5441439" y="1875384"/>
            <a:ext cx="1811641" cy="646331"/>
          </a:xfrm>
          <a:prstGeom prst="rect">
            <a:avLst/>
          </a:prstGeom>
          <a:noFill/>
        </p:spPr>
        <p:txBody>
          <a:bodyPr wrap="square" rtlCol="0">
            <a:spAutoFit/>
          </a:bodyPr>
          <a:lstStyle/>
          <a:p>
            <a:pPr algn="ctr"/>
            <a:r>
              <a:rPr lang="en-US" dirty="0"/>
              <a:t> Data Collection and Analysis </a:t>
            </a:r>
          </a:p>
        </p:txBody>
      </p:sp>
      <p:sp>
        <p:nvSpPr>
          <p:cNvPr id="37" name="Rectangle 36">
            <a:extLst>
              <a:ext uri="{FF2B5EF4-FFF2-40B4-BE49-F238E27FC236}">
                <a16:creationId xmlns:a16="http://schemas.microsoft.com/office/drawing/2014/main" id="{95FD395D-66D3-4DDB-B3CC-DB1A0E3C5C53}"/>
              </a:ext>
            </a:extLst>
          </p:cNvPr>
          <p:cNvSpPr/>
          <p:nvPr/>
        </p:nvSpPr>
        <p:spPr>
          <a:xfrm>
            <a:off x="4015253" y="3236451"/>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F6BB2AC-E352-4FF7-A5DF-2FC283D4DFEF}"/>
              </a:ext>
            </a:extLst>
          </p:cNvPr>
          <p:cNvSpPr/>
          <p:nvPr/>
        </p:nvSpPr>
        <p:spPr>
          <a:xfrm>
            <a:off x="4088333" y="3215450"/>
            <a:ext cx="932506" cy="369332"/>
          </a:xfrm>
          <a:prstGeom prst="rect">
            <a:avLst/>
          </a:prstGeom>
        </p:spPr>
        <p:txBody>
          <a:bodyPr wrap="square">
            <a:spAutoFit/>
          </a:bodyPr>
          <a:lstStyle/>
          <a:p>
            <a:r>
              <a:rPr lang="en-US" dirty="0">
                <a:latin typeface="Arial Narrow" panose="020B0606020202030204" pitchFamily="34" charset="0"/>
              </a:rPr>
              <a:t>Week 3</a:t>
            </a:r>
          </a:p>
        </p:txBody>
      </p:sp>
      <p:sp>
        <p:nvSpPr>
          <p:cNvPr id="40" name="Rectangle 39">
            <a:extLst>
              <a:ext uri="{FF2B5EF4-FFF2-40B4-BE49-F238E27FC236}">
                <a16:creationId xmlns:a16="http://schemas.microsoft.com/office/drawing/2014/main" id="{B37529A2-CF33-4516-9C0E-6F10F5EFA436}"/>
              </a:ext>
            </a:extLst>
          </p:cNvPr>
          <p:cNvSpPr/>
          <p:nvPr/>
        </p:nvSpPr>
        <p:spPr>
          <a:xfrm>
            <a:off x="3563456" y="1732010"/>
            <a:ext cx="1841865" cy="14909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1214549-CDBB-46D6-AC8A-665ACFAF9FDD}"/>
              </a:ext>
            </a:extLst>
          </p:cNvPr>
          <p:cNvSpPr txBox="1"/>
          <p:nvPr/>
        </p:nvSpPr>
        <p:spPr>
          <a:xfrm>
            <a:off x="4748532" y="94336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9244A8FE-B90B-43D6-9C4A-A3A9B40429E8}"/>
              </a:ext>
            </a:extLst>
          </p:cNvPr>
          <p:cNvSpPr txBox="1"/>
          <p:nvPr/>
        </p:nvSpPr>
        <p:spPr>
          <a:xfrm>
            <a:off x="8053151" y="1556951"/>
            <a:ext cx="184731" cy="369332"/>
          </a:xfrm>
          <a:prstGeom prst="rect">
            <a:avLst/>
          </a:prstGeom>
          <a:noFill/>
        </p:spPr>
        <p:txBody>
          <a:bodyPr wrap="none" rtlCol="0">
            <a:spAutoFit/>
          </a:bodyPr>
          <a:lstStyle/>
          <a:p>
            <a:endParaRPr lang="en-US" dirty="0"/>
          </a:p>
        </p:txBody>
      </p:sp>
      <p:sp>
        <p:nvSpPr>
          <p:cNvPr id="54" name="Rectangle 53">
            <a:extLst>
              <a:ext uri="{FF2B5EF4-FFF2-40B4-BE49-F238E27FC236}">
                <a16:creationId xmlns:a16="http://schemas.microsoft.com/office/drawing/2014/main" id="{BF57A0BC-B9EA-4474-8FE4-28AF0A396E9A}"/>
              </a:ext>
            </a:extLst>
          </p:cNvPr>
          <p:cNvSpPr/>
          <p:nvPr/>
        </p:nvSpPr>
        <p:spPr>
          <a:xfrm>
            <a:off x="7628522" y="3185130"/>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071D257-D17A-4432-AB04-58EE069DAA5C}"/>
              </a:ext>
            </a:extLst>
          </p:cNvPr>
          <p:cNvSpPr/>
          <p:nvPr/>
        </p:nvSpPr>
        <p:spPr>
          <a:xfrm>
            <a:off x="7657261" y="3190243"/>
            <a:ext cx="932506" cy="369332"/>
          </a:xfrm>
          <a:prstGeom prst="rect">
            <a:avLst/>
          </a:prstGeom>
        </p:spPr>
        <p:txBody>
          <a:bodyPr wrap="square">
            <a:spAutoFit/>
          </a:bodyPr>
          <a:lstStyle/>
          <a:p>
            <a:r>
              <a:rPr lang="en-US" dirty="0">
                <a:latin typeface="Arial Narrow" panose="020B0606020202030204" pitchFamily="34" charset="0"/>
              </a:rPr>
              <a:t>Week 5</a:t>
            </a:r>
          </a:p>
        </p:txBody>
      </p:sp>
      <p:sp>
        <p:nvSpPr>
          <p:cNvPr id="57" name="Rectangle 56">
            <a:extLst>
              <a:ext uri="{FF2B5EF4-FFF2-40B4-BE49-F238E27FC236}">
                <a16:creationId xmlns:a16="http://schemas.microsoft.com/office/drawing/2014/main" id="{741E6822-5E36-4340-B601-FFDFCC3C2253}"/>
              </a:ext>
            </a:extLst>
          </p:cNvPr>
          <p:cNvSpPr/>
          <p:nvPr/>
        </p:nvSpPr>
        <p:spPr>
          <a:xfrm>
            <a:off x="7363843" y="1732010"/>
            <a:ext cx="1444821" cy="145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B5ABD1A-C974-4D82-A19F-24954492EA1C}"/>
              </a:ext>
            </a:extLst>
          </p:cNvPr>
          <p:cNvSpPr txBox="1"/>
          <p:nvPr/>
        </p:nvSpPr>
        <p:spPr>
          <a:xfrm>
            <a:off x="7263966" y="1926283"/>
            <a:ext cx="1615259" cy="923330"/>
          </a:xfrm>
          <a:prstGeom prst="rect">
            <a:avLst/>
          </a:prstGeom>
          <a:noFill/>
        </p:spPr>
        <p:txBody>
          <a:bodyPr wrap="square" rtlCol="0">
            <a:spAutoFit/>
          </a:bodyPr>
          <a:lstStyle/>
          <a:p>
            <a:pPr algn="ctr"/>
            <a:r>
              <a:rPr lang="en-US" dirty="0"/>
              <a:t> Data Collection and Analysis </a:t>
            </a:r>
          </a:p>
        </p:txBody>
      </p:sp>
      <p:sp>
        <p:nvSpPr>
          <p:cNvPr id="61" name="Rectangle 60">
            <a:extLst>
              <a:ext uri="{FF2B5EF4-FFF2-40B4-BE49-F238E27FC236}">
                <a16:creationId xmlns:a16="http://schemas.microsoft.com/office/drawing/2014/main" id="{016EE2C7-8838-4E21-84AE-E77E1B1E56A9}"/>
              </a:ext>
            </a:extLst>
          </p:cNvPr>
          <p:cNvSpPr/>
          <p:nvPr/>
        </p:nvSpPr>
        <p:spPr>
          <a:xfrm>
            <a:off x="5857009" y="3225192"/>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F23FCE0-0390-44EC-BC55-C6BF9B742A74}"/>
              </a:ext>
            </a:extLst>
          </p:cNvPr>
          <p:cNvSpPr/>
          <p:nvPr/>
        </p:nvSpPr>
        <p:spPr>
          <a:xfrm>
            <a:off x="5938158" y="3198319"/>
            <a:ext cx="932506" cy="369332"/>
          </a:xfrm>
          <a:prstGeom prst="rect">
            <a:avLst/>
          </a:prstGeom>
        </p:spPr>
        <p:txBody>
          <a:bodyPr wrap="square">
            <a:spAutoFit/>
          </a:bodyPr>
          <a:lstStyle/>
          <a:p>
            <a:r>
              <a:rPr lang="en-US" dirty="0">
                <a:latin typeface="Arial Narrow" panose="020B0606020202030204" pitchFamily="34" charset="0"/>
              </a:rPr>
              <a:t>Week 4</a:t>
            </a:r>
          </a:p>
        </p:txBody>
      </p:sp>
      <p:sp>
        <p:nvSpPr>
          <p:cNvPr id="64" name="Rectangle 63">
            <a:extLst>
              <a:ext uri="{FF2B5EF4-FFF2-40B4-BE49-F238E27FC236}">
                <a16:creationId xmlns:a16="http://schemas.microsoft.com/office/drawing/2014/main" id="{F5DC041B-452D-4196-9007-917C9A244777}"/>
              </a:ext>
            </a:extLst>
          </p:cNvPr>
          <p:cNvSpPr/>
          <p:nvPr/>
        </p:nvSpPr>
        <p:spPr>
          <a:xfrm>
            <a:off x="5577246" y="1716045"/>
            <a:ext cx="1583952" cy="14909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3AD65A2-6A1C-4FA5-ABA8-1E02465D8C02}"/>
              </a:ext>
            </a:extLst>
          </p:cNvPr>
          <p:cNvSpPr txBox="1"/>
          <p:nvPr/>
        </p:nvSpPr>
        <p:spPr>
          <a:xfrm>
            <a:off x="6762723" y="923103"/>
            <a:ext cx="184731" cy="369332"/>
          </a:xfrm>
          <a:prstGeom prst="rect">
            <a:avLst/>
          </a:prstGeom>
          <a:noFill/>
        </p:spPr>
        <p:txBody>
          <a:bodyPr wrap="none" rtlCol="0">
            <a:spAutoFit/>
          </a:bodyPr>
          <a:lstStyle/>
          <a:p>
            <a:endParaRPr lang="en-US" dirty="0"/>
          </a:p>
        </p:txBody>
      </p:sp>
      <p:sp>
        <p:nvSpPr>
          <p:cNvPr id="68" name="Rectangle 67">
            <a:extLst>
              <a:ext uri="{FF2B5EF4-FFF2-40B4-BE49-F238E27FC236}">
                <a16:creationId xmlns:a16="http://schemas.microsoft.com/office/drawing/2014/main" id="{300AC1B3-73A9-4ADA-B8FE-218D34B5E1C8}"/>
              </a:ext>
            </a:extLst>
          </p:cNvPr>
          <p:cNvSpPr/>
          <p:nvPr/>
        </p:nvSpPr>
        <p:spPr>
          <a:xfrm>
            <a:off x="277497" y="1749830"/>
            <a:ext cx="1408674" cy="1443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3E05FEE6-8C2E-4A70-B11D-8D1B30C8142E}"/>
              </a:ext>
            </a:extLst>
          </p:cNvPr>
          <p:cNvSpPr txBox="1"/>
          <p:nvPr/>
        </p:nvSpPr>
        <p:spPr>
          <a:xfrm>
            <a:off x="208930" y="1686702"/>
            <a:ext cx="1512467" cy="1477328"/>
          </a:xfrm>
          <a:prstGeom prst="rect">
            <a:avLst/>
          </a:prstGeom>
          <a:noFill/>
        </p:spPr>
        <p:txBody>
          <a:bodyPr wrap="square" rtlCol="0">
            <a:spAutoFit/>
          </a:bodyPr>
          <a:lstStyle/>
          <a:p>
            <a:pPr algn="ctr"/>
            <a:r>
              <a:rPr lang="en-US" dirty="0"/>
              <a:t>Analyze the problem statement and plan for the solution </a:t>
            </a:r>
          </a:p>
        </p:txBody>
      </p:sp>
      <p:sp>
        <p:nvSpPr>
          <p:cNvPr id="70" name="Rectangle 69">
            <a:extLst>
              <a:ext uri="{FF2B5EF4-FFF2-40B4-BE49-F238E27FC236}">
                <a16:creationId xmlns:a16="http://schemas.microsoft.com/office/drawing/2014/main" id="{45378C2F-0903-40E0-A91F-08E26C53F1E0}"/>
              </a:ext>
            </a:extLst>
          </p:cNvPr>
          <p:cNvSpPr/>
          <p:nvPr/>
        </p:nvSpPr>
        <p:spPr>
          <a:xfrm>
            <a:off x="7400874" y="4448017"/>
            <a:ext cx="1408674" cy="1443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F028E83-2D62-4FAF-9A5F-86B2AC33746B}"/>
              </a:ext>
            </a:extLst>
          </p:cNvPr>
          <p:cNvSpPr txBox="1"/>
          <p:nvPr/>
        </p:nvSpPr>
        <p:spPr>
          <a:xfrm>
            <a:off x="5565449" y="4492157"/>
            <a:ext cx="1512467" cy="923330"/>
          </a:xfrm>
          <a:prstGeom prst="rect">
            <a:avLst/>
          </a:prstGeom>
          <a:noFill/>
        </p:spPr>
        <p:txBody>
          <a:bodyPr wrap="square" rtlCol="0">
            <a:spAutoFit/>
          </a:bodyPr>
          <a:lstStyle/>
          <a:p>
            <a:pPr algn="ctr"/>
            <a:r>
              <a:rPr lang="en-US" dirty="0"/>
              <a:t>Application Development</a:t>
            </a:r>
          </a:p>
          <a:p>
            <a:pPr algn="ctr"/>
            <a:r>
              <a:rPr lang="en-US" dirty="0"/>
              <a:t>(Interface)</a:t>
            </a:r>
          </a:p>
        </p:txBody>
      </p:sp>
      <p:sp>
        <p:nvSpPr>
          <p:cNvPr id="72" name="Rectangle 71">
            <a:extLst>
              <a:ext uri="{FF2B5EF4-FFF2-40B4-BE49-F238E27FC236}">
                <a16:creationId xmlns:a16="http://schemas.microsoft.com/office/drawing/2014/main" id="{0BCDB75D-1683-429F-A042-5D55CA183207}"/>
              </a:ext>
            </a:extLst>
          </p:cNvPr>
          <p:cNvSpPr/>
          <p:nvPr/>
        </p:nvSpPr>
        <p:spPr>
          <a:xfrm>
            <a:off x="7564096" y="4065625"/>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0D62594-299C-49E8-97AC-725475ECCA20}"/>
              </a:ext>
            </a:extLst>
          </p:cNvPr>
          <p:cNvSpPr/>
          <p:nvPr/>
        </p:nvSpPr>
        <p:spPr>
          <a:xfrm>
            <a:off x="7645245" y="4038752"/>
            <a:ext cx="932506" cy="369332"/>
          </a:xfrm>
          <a:prstGeom prst="rect">
            <a:avLst/>
          </a:prstGeom>
        </p:spPr>
        <p:txBody>
          <a:bodyPr wrap="square">
            <a:spAutoFit/>
          </a:bodyPr>
          <a:lstStyle/>
          <a:p>
            <a:r>
              <a:rPr lang="en-US" dirty="0">
                <a:latin typeface="Arial Narrow" panose="020B0606020202030204" pitchFamily="34" charset="0"/>
              </a:rPr>
              <a:t>Week 6</a:t>
            </a:r>
          </a:p>
        </p:txBody>
      </p:sp>
      <p:sp>
        <p:nvSpPr>
          <p:cNvPr id="75" name="Rectangle 74">
            <a:extLst>
              <a:ext uri="{FF2B5EF4-FFF2-40B4-BE49-F238E27FC236}">
                <a16:creationId xmlns:a16="http://schemas.microsoft.com/office/drawing/2014/main" id="{2C4D2EAD-DBA0-4708-8DD9-C0B728BF6761}"/>
              </a:ext>
            </a:extLst>
          </p:cNvPr>
          <p:cNvSpPr/>
          <p:nvPr/>
        </p:nvSpPr>
        <p:spPr>
          <a:xfrm>
            <a:off x="5653410" y="4436055"/>
            <a:ext cx="1408674" cy="1443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AFC32D2-5D9B-417C-AD2C-146C72B389CF}"/>
              </a:ext>
            </a:extLst>
          </p:cNvPr>
          <p:cNvSpPr/>
          <p:nvPr/>
        </p:nvSpPr>
        <p:spPr>
          <a:xfrm>
            <a:off x="5855430" y="4052116"/>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52953A8-95EC-46AE-B42A-274D8A942B16}"/>
              </a:ext>
            </a:extLst>
          </p:cNvPr>
          <p:cNvSpPr/>
          <p:nvPr/>
        </p:nvSpPr>
        <p:spPr>
          <a:xfrm>
            <a:off x="5936579" y="4025243"/>
            <a:ext cx="932506" cy="369332"/>
          </a:xfrm>
          <a:prstGeom prst="rect">
            <a:avLst/>
          </a:prstGeom>
        </p:spPr>
        <p:txBody>
          <a:bodyPr wrap="square">
            <a:spAutoFit/>
          </a:bodyPr>
          <a:lstStyle/>
          <a:p>
            <a:r>
              <a:rPr lang="en-US" dirty="0">
                <a:latin typeface="Arial Narrow" panose="020B0606020202030204" pitchFamily="34" charset="0"/>
              </a:rPr>
              <a:t>Week 7</a:t>
            </a:r>
          </a:p>
        </p:txBody>
      </p:sp>
      <p:sp>
        <p:nvSpPr>
          <p:cNvPr id="89" name="Rectangle 88">
            <a:extLst>
              <a:ext uri="{FF2B5EF4-FFF2-40B4-BE49-F238E27FC236}">
                <a16:creationId xmlns:a16="http://schemas.microsoft.com/office/drawing/2014/main" id="{15BB8725-DBEC-4625-BDA3-C3C2F65F21A9}"/>
              </a:ext>
            </a:extLst>
          </p:cNvPr>
          <p:cNvSpPr/>
          <p:nvPr/>
        </p:nvSpPr>
        <p:spPr>
          <a:xfrm>
            <a:off x="4009357" y="4057726"/>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360F9CE-06C8-4E52-8A29-277291FF0668}"/>
              </a:ext>
            </a:extLst>
          </p:cNvPr>
          <p:cNvSpPr/>
          <p:nvPr/>
        </p:nvSpPr>
        <p:spPr>
          <a:xfrm>
            <a:off x="4100261" y="4039932"/>
            <a:ext cx="932506" cy="369332"/>
          </a:xfrm>
          <a:prstGeom prst="rect">
            <a:avLst/>
          </a:prstGeom>
        </p:spPr>
        <p:txBody>
          <a:bodyPr wrap="square">
            <a:spAutoFit/>
          </a:bodyPr>
          <a:lstStyle/>
          <a:p>
            <a:r>
              <a:rPr lang="en-US" dirty="0">
                <a:latin typeface="Arial Narrow" panose="020B0606020202030204" pitchFamily="34" charset="0"/>
              </a:rPr>
              <a:t>Week 8</a:t>
            </a:r>
          </a:p>
        </p:txBody>
      </p:sp>
      <p:sp>
        <p:nvSpPr>
          <p:cNvPr id="92" name="TextBox 91">
            <a:extLst>
              <a:ext uri="{FF2B5EF4-FFF2-40B4-BE49-F238E27FC236}">
                <a16:creationId xmlns:a16="http://schemas.microsoft.com/office/drawing/2014/main" id="{169E95ED-1EDC-4978-8F5C-826CD17F583E}"/>
              </a:ext>
            </a:extLst>
          </p:cNvPr>
          <p:cNvSpPr txBox="1"/>
          <p:nvPr/>
        </p:nvSpPr>
        <p:spPr>
          <a:xfrm>
            <a:off x="1934305" y="4803953"/>
            <a:ext cx="1512467" cy="646331"/>
          </a:xfrm>
          <a:prstGeom prst="rect">
            <a:avLst/>
          </a:prstGeom>
          <a:noFill/>
        </p:spPr>
        <p:txBody>
          <a:bodyPr wrap="square" rtlCol="0">
            <a:spAutoFit/>
          </a:bodyPr>
          <a:lstStyle/>
          <a:p>
            <a:pPr algn="ctr"/>
            <a:r>
              <a:rPr lang="en-US" dirty="0"/>
              <a:t>Testing &amp; Debugging </a:t>
            </a:r>
          </a:p>
        </p:txBody>
      </p:sp>
      <p:sp>
        <p:nvSpPr>
          <p:cNvPr id="93" name="Rectangle 92">
            <a:extLst>
              <a:ext uri="{FF2B5EF4-FFF2-40B4-BE49-F238E27FC236}">
                <a16:creationId xmlns:a16="http://schemas.microsoft.com/office/drawing/2014/main" id="{C918B36C-891E-41A4-AE01-4BC803BDBFEA}"/>
              </a:ext>
            </a:extLst>
          </p:cNvPr>
          <p:cNvSpPr/>
          <p:nvPr/>
        </p:nvSpPr>
        <p:spPr>
          <a:xfrm>
            <a:off x="1948191" y="4438036"/>
            <a:ext cx="1408674" cy="1443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7C382E5-6C98-45D3-9A88-1E0845FDF5E3}"/>
              </a:ext>
            </a:extLst>
          </p:cNvPr>
          <p:cNvSpPr/>
          <p:nvPr/>
        </p:nvSpPr>
        <p:spPr>
          <a:xfrm>
            <a:off x="2174380" y="4046924"/>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BCF350B-27CF-4D52-8885-AEBE39EA18A7}"/>
              </a:ext>
            </a:extLst>
          </p:cNvPr>
          <p:cNvSpPr/>
          <p:nvPr/>
        </p:nvSpPr>
        <p:spPr>
          <a:xfrm>
            <a:off x="2255529" y="4020051"/>
            <a:ext cx="932506" cy="369332"/>
          </a:xfrm>
          <a:prstGeom prst="rect">
            <a:avLst/>
          </a:prstGeom>
        </p:spPr>
        <p:txBody>
          <a:bodyPr wrap="square">
            <a:spAutoFit/>
          </a:bodyPr>
          <a:lstStyle/>
          <a:p>
            <a:r>
              <a:rPr lang="en-US" dirty="0">
                <a:latin typeface="Arial Narrow" panose="020B0606020202030204" pitchFamily="34" charset="0"/>
              </a:rPr>
              <a:t>Week 9</a:t>
            </a:r>
          </a:p>
        </p:txBody>
      </p:sp>
      <p:sp>
        <p:nvSpPr>
          <p:cNvPr id="97" name="TextBox 96">
            <a:extLst>
              <a:ext uri="{FF2B5EF4-FFF2-40B4-BE49-F238E27FC236}">
                <a16:creationId xmlns:a16="http://schemas.microsoft.com/office/drawing/2014/main" id="{0FB7C71C-D2E5-433B-8E1B-B78FAA58A9D9}"/>
              </a:ext>
            </a:extLst>
          </p:cNvPr>
          <p:cNvSpPr txBox="1"/>
          <p:nvPr/>
        </p:nvSpPr>
        <p:spPr>
          <a:xfrm>
            <a:off x="212768" y="4760229"/>
            <a:ext cx="1512467" cy="646331"/>
          </a:xfrm>
          <a:prstGeom prst="rect">
            <a:avLst/>
          </a:prstGeom>
          <a:noFill/>
        </p:spPr>
        <p:txBody>
          <a:bodyPr wrap="square" rtlCol="0">
            <a:spAutoFit/>
          </a:bodyPr>
          <a:lstStyle/>
          <a:p>
            <a:pPr algn="ctr"/>
            <a:r>
              <a:rPr lang="en-US" dirty="0"/>
              <a:t>Submission of Project </a:t>
            </a:r>
          </a:p>
        </p:txBody>
      </p:sp>
      <p:sp>
        <p:nvSpPr>
          <p:cNvPr id="98" name="Rectangle 97">
            <a:extLst>
              <a:ext uri="{FF2B5EF4-FFF2-40B4-BE49-F238E27FC236}">
                <a16:creationId xmlns:a16="http://schemas.microsoft.com/office/drawing/2014/main" id="{ECDE5D3A-3BF2-4853-8043-6F08472AAC17}"/>
              </a:ext>
            </a:extLst>
          </p:cNvPr>
          <p:cNvSpPr/>
          <p:nvPr/>
        </p:nvSpPr>
        <p:spPr>
          <a:xfrm>
            <a:off x="264569" y="4436272"/>
            <a:ext cx="1408674" cy="1443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D59976C-3EBA-46EB-B96D-C5A46C7049A4}"/>
              </a:ext>
            </a:extLst>
          </p:cNvPr>
          <p:cNvSpPr/>
          <p:nvPr/>
        </p:nvSpPr>
        <p:spPr>
          <a:xfrm>
            <a:off x="490758" y="4045160"/>
            <a:ext cx="932506" cy="373455"/>
          </a:xfrm>
          <a:prstGeom prst="rect">
            <a:avLst/>
          </a:prstGeom>
          <a:solidFill>
            <a:srgbClr val="2272B4"/>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F87D6A7-9208-4619-9FA5-A90D70750CB7}"/>
              </a:ext>
            </a:extLst>
          </p:cNvPr>
          <p:cNvSpPr/>
          <p:nvPr/>
        </p:nvSpPr>
        <p:spPr>
          <a:xfrm>
            <a:off x="571907" y="4018287"/>
            <a:ext cx="932506" cy="369332"/>
          </a:xfrm>
          <a:prstGeom prst="rect">
            <a:avLst/>
          </a:prstGeom>
        </p:spPr>
        <p:txBody>
          <a:bodyPr wrap="square">
            <a:spAutoFit/>
          </a:bodyPr>
          <a:lstStyle/>
          <a:p>
            <a:r>
              <a:rPr lang="en-US" dirty="0">
                <a:latin typeface="Arial Narrow" panose="020B0606020202030204" pitchFamily="34" charset="0"/>
              </a:rPr>
              <a:t>Week 10</a:t>
            </a:r>
          </a:p>
        </p:txBody>
      </p:sp>
      <p:sp>
        <p:nvSpPr>
          <p:cNvPr id="102" name="Rectangle 101">
            <a:extLst>
              <a:ext uri="{FF2B5EF4-FFF2-40B4-BE49-F238E27FC236}">
                <a16:creationId xmlns:a16="http://schemas.microsoft.com/office/drawing/2014/main" id="{C620AD45-A8E2-4DA2-8940-E9718F31463A}"/>
              </a:ext>
            </a:extLst>
          </p:cNvPr>
          <p:cNvSpPr/>
          <p:nvPr/>
        </p:nvSpPr>
        <p:spPr>
          <a:xfrm>
            <a:off x="3607232" y="4434552"/>
            <a:ext cx="1798383" cy="1449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rrow: Right 111">
            <a:extLst>
              <a:ext uri="{FF2B5EF4-FFF2-40B4-BE49-F238E27FC236}">
                <a16:creationId xmlns:a16="http://schemas.microsoft.com/office/drawing/2014/main" id="{E5DCFF56-F889-4650-B103-CD01E0B1CB69}"/>
              </a:ext>
            </a:extLst>
          </p:cNvPr>
          <p:cNvSpPr/>
          <p:nvPr/>
        </p:nvSpPr>
        <p:spPr>
          <a:xfrm>
            <a:off x="1432426" y="3384064"/>
            <a:ext cx="748493" cy="100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Arrow: Right 113">
            <a:extLst>
              <a:ext uri="{FF2B5EF4-FFF2-40B4-BE49-F238E27FC236}">
                <a16:creationId xmlns:a16="http://schemas.microsoft.com/office/drawing/2014/main" id="{12947032-1FA5-4BBB-BC3B-A02FBED2BEF8}"/>
              </a:ext>
            </a:extLst>
          </p:cNvPr>
          <p:cNvSpPr/>
          <p:nvPr/>
        </p:nvSpPr>
        <p:spPr>
          <a:xfrm>
            <a:off x="1432426" y="3412702"/>
            <a:ext cx="73017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Arrow: Right 116">
            <a:extLst>
              <a:ext uri="{FF2B5EF4-FFF2-40B4-BE49-F238E27FC236}">
                <a16:creationId xmlns:a16="http://schemas.microsoft.com/office/drawing/2014/main" id="{7C9912E6-240F-4B12-A559-2B7D20B74F01}"/>
              </a:ext>
            </a:extLst>
          </p:cNvPr>
          <p:cNvSpPr/>
          <p:nvPr/>
        </p:nvSpPr>
        <p:spPr>
          <a:xfrm>
            <a:off x="3133002" y="3381806"/>
            <a:ext cx="862674" cy="10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8" name="Arrow: Right 117">
            <a:extLst>
              <a:ext uri="{FF2B5EF4-FFF2-40B4-BE49-F238E27FC236}">
                <a16:creationId xmlns:a16="http://schemas.microsoft.com/office/drawing/2014/main" id="{7F3BBBD0-BF4C-44E2-A6B6-3B834503E51A}"/>
              </a:ext>
            </a:extLst>
          </p:cNvPr>
          <p:cNvSpPr/>
          <p:nvPr/>
        </p:nvSpPr>
        <p:spPr>
          <a:xfrm>
            <a:off x="4979810" y="3400424"/>
            <a:ext cx="862674" cy="10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9" name="Arrow: Right 118">
            <a:extLst>
              <a:ext uri="{FF2B5EF4-FFF2-40B4-BE49-F238E27FC236}">
                <a16:creationId xmlns:a16="http://schemas.microsoft.com/office/drawing/2014/main" id="{63FE0D33-EF2E-4963-B893-28E54FA17ABC}"/>
              </a:ext>
            </a:extLst>
          </p:cNvPr>
          <p:cNvSpPr/>
          <p:nvPr/>
        </p:nvSpPr>
        <p:spPr>
          <a:xfrm>
            <a:off x="6800239" y="3372192"/>
            <a:ext cx="862674" cy="10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Arrow: Right 119">
            <a:extLst>
              <a:ext uri="{FF2B5EF4-FFF2-40B4-BE49-F238E27FC236}">
                <a16:creationId xmlns:a16="http://schemas.microsoft.com/office/drawing/2014/main" id="{1767525E-2520-4F3E-92E4-074BE9D3A61C}"/>
              </a:ext>
            </a:extLst>
          </p:cNvPr>
          <p:cNvSpPr/>
          <p:nvPr/>
        </p:nvSpPr>
        <p:spPr>
          <a:xfrm rot="10800000">
            <a:off x="4941863" y="4184976"/>
            <a:ext cx="891427" cy="10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Arrow: Right 120">
            <a:extLst>
              <a:ext uri="{FF2B5EF4-FFF2-40B4-BE49-F238E27FC236}">
                <a16:creationId xmlns:a16="http://schemas.microsoft.com/office/drawing/2014/main" id="{B942B33B-9F99-4A5F-A325-84C8EA6E592B}"/>
              </a:ext>
            </a:extLst>
          </p:cNvPr>
          <p:cNvSpPr/>
          <p:nvPr/>
        </p:nvSpPr>
        <p:spPr>
          <a:xfrm rot="10800000">
            <a:off x="3106640" y="4166419"/>
            <a:ext cx="896028" cy="120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2" name="Arrow: Right 121">
            <a:extLst>
              <a:ext uri="{FF2B5EF4-FFF2-40B4-BE49-F238E27FC236}">
                <a16:creationId xmlns:a16="http://schemas.microsoft.com/office/drawing/2014/main" id="{1FDC21F1-DD16-488E-8DFC-921844ABA842}"/>
              </a:ext>
            </a:extLst>
          </p:cNvPr>
          <p:cNvSpPr/>
          <p:nvPr/>
        </p:nvSpPr>
        <p:spPr>
          <a:xfrm rot="10800000">
            <a:off x="1401463" y="4128251"/>
            <a:ext cx="779456" cy="129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3" name="Arrow: Right 122">
            <a:extLst>
              <a:ext uri="{FF2B5EF4-FFF2-40B4-BE49-F238E27FC236}">
                <a16:creationId xmlns:a16="http://schemas.microsoft.com/office/drawing/2014/main" id="{0235D246-E3B6-4EEE-9218-A54982805109}"/>
              </a:ext>
            </a:extLst>
          </p:cNvPr>
          <p:cNvSpPr/>
          <p:nvPr/>
        </p:nvSpPr>
        <p:spPr>
          <a:xfrm rot="10800000">
            <a:off x="6782571" y="4165549"/>
            <a:ext cx="781525" cy="10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6" name="Arrow: Right 125">
            <a:extLst>
              <a:ext uri="{FF2B5EF4-FFF2-40B4-BE49-F238E27FC236}">
                <a16:creationId xmlns:a16="http://schemas.microsoft.com/office/drawing/2014/main" id="{A6E1B2C4-EEB9-422F-BD30-750A6837128C}"/>
              </a:ext>
            </a:extLst>
          </p:cNvPr>
          <p:cNvSpPr/>
          <p:nvPr/>
        </p:nvSpPr>
        <p:spPr>
          <a:xfrm rot="5400000">
            <a:off x="7863191" y="3766930"/>
            <a:ext cx="482270" cy="105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a:extLst>
              <a:ext uri="{FF2B5EF4-FFF2-40B4-BE49-F238E27FC236}">
                <a16:creationId xmlns:a16="http://schemas.microsoft.com/office/drawing/2014/main" id="{1CE8181F-18FB-40B1-A3AB-2B7B65AD90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0171" y="220416"/>
            <a:ext cx="1285319" cy="13039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3EEF14-88DC-4633-8CCB-0127255E11A7}"/>
              </a:ext>
            </a:extLst>
          </p:cNvPr>
          <p:cNvSpPr/>
          <p:nvPr/>
        </p:nvSpPr>
        <p:spPr>
          <a:xfrm>
            <a:off x="3425988" y="1859765"/>
            <a:ext cx="2033167" cy="1200329"/>
          </a:xfrm>
          <a:prstGeom prst="rect">
            <a:avLst/>
          </a:prstGeom>
        </p:spPr>
        <p:txBody>
          <a:bodyPr wrap="square">
            <a:spAutoFit/>
          </a:bodyPr>
          <a:lstStyle/>
          <a:p>
            <a:pPr algn="ctr"/>
            <a:r>
              <a:rPr lang="en-US" dirty="0"/>
              <a:t>Read related research papers that </a:t>
            </a:r>
          </a:p>
          <a:p>
            <a:pPr algn="ctr"/>
            <a:r>
              <a:rPr lang="en-US" dirty="0"/>
              <a:t>are already done </a:t>
            </a:r>
          </a:p>
        </p:txBody>
      </p:sp>
      <p:sp>
        <p:nvSpPr>
          <p:cNvPr id="63" name="TextBox 62">
            <a:extLst>
              <a:ext uri="{FF2B5EF4-FFF2-40B4-BE49-F238E27FC236}">
                <a16:creationId xmlns:a16="http://schemas.microsoft.com/office/drawing/2014/main" id="{37DECFE3-BDFC-4D5E-991E-8653DA78824A}"/>
              </a:ext>
            </a:extLst>
          </p:cNvPr>
          <p:cNvSpPr txBox="1"/>
          <p:nvPr/>
        </p:nvSpPr>
        <p:spPr>
          <a:xfrm>
            <a:off x="3734597" y="4502414"/>
            <a:ext cx="1512467" cy="1200329"/>
          </a:xfrm>
          <a:prstGeom prst="rect">
            <a:avLst/>
          </a:prstGeom>
          <a:noFill/>
        </p:spPr>
        <p:txBody>
          <a:bodyPr wrap="square" rtlCol="0">
            <a:spAutoFit/>
          </a:bodyPr>
          <a:lstStyle/>
          <a:p>
            <a:pPr algn="ctr"/>
            <a:r>
              <a:rPr lang="en-US" dirty="0"/>
              <a:t>Application Development</a:t>
            </a:r>
          </a:p>
          <a:p>
            <a:pPr algn="ctr"/>
            <a:r>
              <a:rPr lang="en-US" dirty="0"/>
              <a:t>(Functional Design)</a:t>
            </a:r>
          </a:p>
        </p:txBody>
      </p:sp>
      <p:sp>
        <p:nvSpPr>
          <p:cNvPr id="66" name="TextBox 65">
            <a:extLst>
              <a:ext uri="{FF2B5EF4-FFF2-40B4-BE49-F238E27FC236}">
                <a16:creationId xmlns:a16="http://schemas.microsoft.com/office/drawing/2014/main" id="{1CF47C7B-1DCC-4892-80AE-C27CB6E1599A}"/>
              </a:ext>
            </a:extLst>
          </p:cNvPr>
          <p:cNvSpPr txBox="1"/>
          <p:nvPr/>
        </p:nvSpPr>
        <p:spPr>
          <a:xfrm>
            <a:off x="7328358" y="4502786"/>
            <a:ext cx="1512467" cy="1200329"/>
          </a:xfrm>
          <a:prstGeom prst="rect">
            <a:avLst/>
          </a:prstGeom>
          <a:noFill/>
        </p:spPr>
        <p:txBody>
          <a:bodyPr wrap="square" rtlCol="0">
            <a:spAutoFit/>
          </a:bodyPr>
          <a:lstStyle/>
          <a:p>
            <a:pPr algn="ctr"/>
            <a:r>
              <a:rPr lang="en-US" dirty="0"/>
              <a:t>Complete all class diagram, and related paper works</a:t>
            </a:r>
          </a:p>
        </p:txBody>
      </p:sp>
    </p:spTree>
    <p:extLst>
      <p:ext uri="{BB962C8B-B14F-4D97-AF65-F5344CB8AC3E}">
        <p14:creationId xmlns:p14="http://schemas.microsoft.com/office/powerpoint/2010/main" val="155643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BBA130-0805-4987-96E2-BF74D57A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28000"/>
          </a:xfrm>
          <a:prstGeom prst="rect">
            <a:avLst/>
          </a:prstGeom>
        </p:spPr>
      </p:pic>
      <p:pic>
        <p:nvPicPr>
          <p:cNvPr id="7" name="Picture 6">
            <a:extLst>
              <a:ext uri="{FF2B5EF4-FFF2-40B4-BE49-F238E27FC236}">
                <a16:creationId xmlns:a16="http://schemas.microsoft.com/office/drawing/2014/main" id="{03D786C3-1BD0-4527-9047-F872CABD6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821" y="2634414"/>
            <a:ext cx="4495508" cy="2239143"/>
          </a:xfrm>
          <a:prstGeom prst="rect">
            <a:avLst/>
          </a:prstGeom>
        </p:spPr>
      </p:pic>
      <p:sp>
        <p:nvSpPr>
          <p:cNvPr id="2" name="Title 1">
            <a:extLst>
              <a:ext uri="{FF2B5EF4-FFF2-40B4-BE49-F238E27FC236}">
                <a16:creationId xmlns:a16="http://schemas.microsoft.com/office/drawing/2014/main" id="{82993E54-3D44-4E02-A14B-E69986401F7C}"/>
              </a:ext>
            </a:extLst>
          </p:cNvPr>
          <p:cNvSpPr>
            <a:spLocks noGrp="1"/>
          </p:cNvSpPr>
          <p:nvPr>
            <p:ph type="title"/>
          </p:nvPr>
        </p:nvSpPr>
        <p:spPr>
          <a:xfrm>
            <a:off x="-716177" y="2874526"/>
            <a:ext cx="10445254" cy="2729256"/>
          </a:xfrm>
        </p:spPr>
        <p:txBody>
          <a:bodyPr>
            <a:normAutofit/>
          </a:bodyPr>
          <a:lstStyle/>
          <a:p>
            <a:pPr algn="ctr"/>
            <a:r>
              <a:rPr lang="en-US" sz="4400" dirty="0">
                <a:latin typeface="Algerian" panose="04020705040A02060702" pitchFamily="82" charset="0"/>
              </a:rPr>
              <a:t>The End!!   </a:t>
            </a:r>
            <a:br>
              <a:rPr lang="en-US" sz="4400" dirty="0">
                <a:latin typeface="Algerian" panose="04020705040A02060702" pitchFamily="82" charset="0"/>
              </a:rPr>
            </a:br>
            <a:r>
              <a:rPr lang="en-US" sz="4400" dirty="0">
                <a:solidFill>
                  <a:srgbClr val="0070C0"/>
                </a:solidFill>
                <a:latin typeface="Algerian" panose="04020705040A02060702" pitchFamily="82" charset="0"/>
              </a:rPr>
              <a:t>Or </a:t>
            </a:r>
            <a:br>
              <a:rPr lang="en-US" sz="4400" dirty="0">
                <a:latin typeface="Algerian" panose="04020705040A02060702" pitchFamily="82" charset="0"/>
              </a:rPr>
            </a:br>
            <a:r>
              <a:rPr lang="en-US" sz="4400" dirty="0">
                <a:latin typeface="Algerian" panose="04020705040A02060702" pitchFamily="82" charset="0"/>
              </a:rPr>
              <a:t>the beginning!!</a:t>
            </a:r>
          </a:p>
        </p:txBody>
      </p:sp>
      <p:sp>
        <p:nvSpPr>
          <p:cNvPr id="6" name="Rectangle 5">
            <a:extLst>
              <a:ext uri="{FF2B5EF4-FFF2-40B4-BE49-F238E27FC236}">
                <a16:creationId xmlns:a16="http://schemas.microsoft.com/office/drawing/2014/main" id="{5B344388-8D33-4533-BD3F-584A13CD14B6}"/>
              </a:ext>
            </a:extLst>
          </p:cNvPr>
          <p:cNvSpPr/>
          <p:nvPr/>
        </p:nvSpPr>
        <p:spPr>
          <a:xfrm>
            <a:off x="2155173" y="2634414"/>
            <a:ext cx="4521156" cy="223914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631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578</TotalTime>
  <Words>275</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Arial Narrow</vt:lpstr>
      <vt:lpstr>Calisto MT</vt:lpstr>
      <vt:lpstr>Gill Sans MT</vt:lpstr>
      <vt:lpstr>Wingdings</vt:lpstr>
      <vt:lpstr>Gallery</vt:lpstr>
      <vt:lpstr>Idea presentation </vt:lpstr>
      <vt:lpstr>Traditional cardiovascular health approaches lack individualized precision, resulting in suboptimal outcomes and treatment inefficiencies.</vt:lpstr>
      <vt:lpstr>Related works</vt:lpstr>
      <vt:lpstr>working plan</vt:lpstr>
      <vt:lpstr>The End!!    Or  the beginning!!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 Errors! Prescribing faults and illegible handwriting and other prescription errors on prescriptions</dc:title>
  <dc:creator>Shishir</dc:creator>
  <cp:lastModifiedBy>Shishir Chakraborty</cp:lastModifiedBy>
  <cp:revision>55</cp:revision>
  <dcterms:created xsi:type="dcterms:W3CDTF">2022-10-23T16:54:47Z</dcterms:created>
  <dcterms:modified xsi:type="dcterms:W3CDTF">2023-08-17T17:30:10Z</dcterms:modified>
</cp:coreProperties>
</file>