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dJal1A89RAv1N7IFmwXIfji6A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ff4fac55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ff4fac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aff4fac55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" type="body"/>
          </p:nvPr>
        </p:nvSpPr>
        <p:spPr>
          <a:xfrm rot="5400000">
            <a:off x="2385218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/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logo" id="22" name="Google Shape;2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0400" y="251460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38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8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41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4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2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4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CCE4">
            <a:alpha val="32941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33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 cap="flat" cmpd="sng" w="9525">
            <a:solidFill>
              <a:srgbClr val="9389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Simulation and Modeling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CSE4131_CSE4132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When Simulation … Appropriate Tool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1" marL="7635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… with </a:t>
            </a:r>
            <a:r>
              <a:rPr b="1" lang="en-US" sz="2400"/>
              <a:t>new design and policies</a:t>
            </a:r>
            <a:r>
              <a:rPr lang="en-US" sz="2400"/>
              <a:t> before  implementation</a:t>
            </a:r>
            <a:endParaRPr/>
          </a:p>
          <a:p>
            <a:pPr indent="-419100" lvl="1" marL="763588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… </a:t>
            </a:r>
            <a:r>
              <a:rPr b="1" lang="en-US" sz="2400"/>
              <a:t>different capabilities</a:t>
            </a:r>
            <a:r>
              <a:rPr lang="en-US" sz="2400"/>
              <a:t> for a machine can help determine the requirement.</a:t>
            </a:r>
            <a:endParaRPr/>
          </a:p>
          <a:p>
            <a:pPr indent="-419100" lvl="1" marL="763588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… for </a:t>
            </a:r>
            <a:r>
              <a:rPr b="1" lang="en-US" sz="2400"/>
              <a:t>training</a:t>
            </a:r>
            <a:r>
              <a:rPr lang="en-US" sz="2400"/>
              <a:t> …without the </a:t>
            </a:r>
            <a:r>
              <a:rPr b="1" lang="en-US" sz="2400"/>
              <a:t>cost</a:t>
            </a:r>
            <a:r>
              <a:rPr lang="en-US" sz="2400"/>
              <a:t> disruption.</a:t>
            </a:r>
            <a:endParaRPr/>
          </a:p>
          <a:p>
            <a:pPr indent="-419100" lvl="1" marL="763588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A </a:t>
            </a:r>
            <a:r>
              <a:rPr b="1" lang="en-US" sz="2400"/>
              <a:t>plan can be visualized</a:t>
            </a:r>
            <a:r>
              <a:rPr lang="en-US" sz="2400"/>
              <a:t> with animated simulation</a:t>
            </a:r>
            <a:endParaRPr/>
          </a:p>
          <a:p>
            <a:pPr indent="-419100" lvl="1" marL="7635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The </a:t>
            </a:r>
            <a:r>
              <a:rPr b="1" lang="en-US" sz="2400"/>
              <a:t>modern system</a:t>
            </a:r>
            <a:r>
              <a:rPr lang="en-US" sz="2400"/>
              <a:t> (factory, wafer fabrication plant, service organization) is </a:t>
            </a:r>
            <a:r>
              <a:rPr b="1" lang="en-US" sz="2400"/>
              <a:t>too complex</a:t>
            </a:r>
            <a:r>
              <a:rPr lang="en-US" sz="2400"/>
              <a:t> that its </a:t>
            </a:r>
            <a:r>
              <a:rPr b="1" lang="en-US" sz="2400"/>
              <a:t>internal interaction</a:t>
            </a:r>
            <a:r>
              <a:rPr lang="en-US" sz="2400"/>
              <a:t> can be treated only by simulation</a:t>
            </a:r>
            <a:endParaRPr/>
          </a:p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When Simulation Is </a:t>
            </a:r>
            <a:r>
              <a:rPr b="1" lang="en-US" sz="3959"/>
              <a:t>Not Appropriate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When the problem can be solved by </a:t>
            </a:r>
            <a:r>
              <a:rPr b="1" lang="en-US" sz="2400"/>
              <a:t>common  sense</a:t>
            </a:r>
            <a:r>
              <a:rPr lang="en-US" sz="2400"/>
              <a:t>.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When the problem can be solved </a:t>
            </a:r>
            <a:r>
              <a:rPr b="1" lang="en-US" sz="2400"/>
              <a:t>analytically (logically</a:t>
            </a:r>
            <a:r>
              <a:rPr lang="en-US" sz="2400"/>
              <a:t>).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it is </a:t>
            </a:r>
            <a:r>
              <a:rPr b="1" lang="en-US" sz="2400"/>
              <a:t>easier</a:t>
            </a:r>
            <a:r>
              <a:rPr lang="en-US" sz="2400"/>
              <a:t> to perform </a:t>
            </a:r>
            <a:r>
              <a:rPr b="1" lang="en-US" sz="2400"/>
              <a:t>direct experiments</a:t>
            </a:r>
            <a:r>
              <a:rPr lang="en-US" sz="2400"/>
              <a:t>.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</a:t>
            </a:r>
            <a:r>
              <a:rPr b="1" lang="en-US" sz="2400"/>
              <a:t>cost</a:t>
            </a:r>
            <a:r>
              <a:rPr lang="en-US" sz="2400"/>
              <a:t> exceed savings.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</a:t>
            </a:r>
            <a:r>
              <a:rPr b="1" lang="en-US" sz="2400"/>
              <a:t>resource or time</a:t>
            </a:r>
            <a:r>
              <a:rPr lang="en-US" sz="2400"/>
              <a:t> are not available.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system behavior is too </a:t>
            </a:r>
            <a:r>
              <a:rPr b="1" lang="en-US" sz="2400"/>
              <a:t>complex</a:t>
            </a:r>
            <a:r>
              <a:rPr lang="en-US" sz="2400"/>
              <a:t>.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human behavior</a:t>
            </a:r>
            <a:endParaRPr/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457200" y="1439863"/>
            <a:ext cx="8229600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/>
              <a:t>New policies, operating procedures, decision rules, information flows,  organizational procedures, and so on </a:t>
            </a:r>
            <a:r>
              <a:rPr b="1" lang="en-US" sz="2400" u="sng"/>
              <a:t>can be explored without disrupting</a:t>
            </a:r>
            <a:r>
              <a:rPr lang="en-US" sz="2400"/>
              <a:t> ongoing operations of the real system.</a:t>
            </a:r>
            <a:endParaRPr/>
          </a:p>
          <a:p>
            <a:pPr indent="-457200" lvl="0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/>
              <a:t>New hardware designs, physical layouts, transportation systems, and so on, </a:t>
            </a:r>
            <a:r>
              <a:rPr b="1" lang="en-US" sz="2400" u="sng"/>
              <a:t>can be tested without committing</a:t>
            </a:r>
            <a:r>
              <a:rPr lang="en-US" sz="2400"/>
              <a:t> resources for their acquisition.</a:t>
            </a:r>
            <a:endParaRPr/>
          </a:p>
          <a:p>
            <a:pPr indent="-457200" lvl="0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/>
              <a:t> </a:t>
            </a:r>
            <a:r>
              <a:rPr b="1" lang="en-US" sz="2400" u="sng"/>
              <a:t>Hypotheses</a:t>
            </a:r>
            <a:r>
              <a:rPr lang="en-US" sz="2400"/>
              <a:t> about how or why certain phenomena occur </a:t>
            </a:r>
            <a:r>
              <a:rPr b="1" lang="en-US" sz="2400" u="sng"/>
              <a:t>can be tested for feasibility</a:t>
            </a:r>
            <a:r>
              <a:rPr b="1" lang="en-US" sz="2400"/>
              <a:t>.</a:t>
            </a:r>
            <a:endParaRPr/>
          </a:p>
          <a:p>
            <a:pPr indent="-457200" lvl="0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/>
              <a:t> </a:t>
            </a:r>
            <a:r>
              <a:rPr b="1" lang="en-US" sz="2400" u="sng"/>
              <a:t>Time</a:t>
            </a:r>
            <a:r>
              <a:rPr lang="en-US" sz="2400"/>
              <a:t> can be </a:t>
            </a:r>
            <a:r>
              <a:rPr b="1" lang="en-US" sz="2400" u="sng"/>
              <a:t>compressed or expanded</a:t>
            </a:r>
            <a:r>
              <a:rPr lang="en-US" sz="2400"/>
              <a:t> allowing for a speedup or slowdown of the phenomena under investigation.</a:t>
            </a:r>
            <a:endParaRPr/>
          </a:p>
        </p:txBody>
      </p:sp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457200" y="1371601"/>
            <a:ext cx="8229600" cy="4754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1" marL="76358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 startAt="5"/>
            </a:pPr>
            <a:r>
              <a:rPr lang="en-US" sz="2400"/>
              <a:t> </a:t>
            </a:r>
            <a:r>
              <a:rPr b="1" lang="en-US" sz="2400" u="sng"/>
              <a:t>Insight</a:t>
            </a:r>
            <a:r>
              <a:rPr lang="en-US" sz="2400"/>
              <a:t> can be obtained about the </a:t>
            </a:r>
            <a:r>
              <a:rPr b="1" lang="en-US" sz="2400"/>
              <a:t>interaction of variables</a:t>
            </a:r>
            <a:r>
              <a:rPr lang="en-US" sz="2400"/>
              <a:t>.</a:t>
            </a:r>
            <a:endParaRPr/>
          </a:p>
          <a:p>
            <a:pPr indent="-419100" lvl="1" marL="7635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 startAt="5"/>
            </a:pPr>
            <a:r>
              <a:rPr lang="en-US" sz="2400"/>
              <a:t> </a:t>
            </a:r>
            <a:r>
              <a:rPr b="1" lang="en-US" sz="2400" u="sng"/>
              <a:t>Insight</a:t>
            </a:r>
            <a:r>
              <a:rPr lang="en-US" sz="2400"/>
              <a:t> can be obtained about the </a:t>
            </a:r>
            <a:r>
              <a:rPr b="1" lang="en-US" sz="2400"/>
              <a:t>importance of variables</a:t>
            </a:r>
            <a:r>
              <a:rPr lang="en-US" sz="2400"/>
              <a:t> to the </a:t>
            </a:r>
            <a:r>
              <a:rPr b="1" lang="en-US" sz="2400" u="sng"/>
              <a:t>performance of</a:t>
            </a:r>
            <a:r>
              <a:rPr lang="en-US" sz="2400"/>
              <a:t> the system.</a:t>
            </a:r>
            <a:endParaRPr/>
          </a:p>
          <a:p>
            <a:pPr indent="-419100" lvl="1" marL="7635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 startAt="5"/>
            </a:pPr>
            <a:r>
              <a:rPr lang="en-US" sz="2400"/>
              <a:t> </a:t>
            </a:r>
            <a:r>
              <a:rPr b="1" lang="en-US" sz="2400"/>
              <a:t>Bottleneck analysis (?)</a:t>
            </a:r>
            <a:r>
              <a:rPr lang="en-US" sz="2400"/>
              <a:t> can be performed indicating where work-in-process, information, materials, and so on are being excessively delayed.</a:t>
            </a:r>
            <a:endParaRPr/>
          </a:p>
          <a:p>
            <a:pPr indent="-419100" lvl="1" marL="7635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 startAt="5"/>
            </a:pPr>
            <a:r>
              <a:rPr lang="en-US" sz="2400"/>
              <a:t> A simulation</a:t>
            </a:r>
            <a:r>
              <a:rPr b="1" lang="en-US" sz="2400"/>
              <a:t> </a:t>
            </a:r>
            <a:r>
              <a:rPr lang="en-US" sz="2400"/>
              <a:t>study can help in </a:t>
            </a:r>
            <a:r>
              <a:rPr b="1" lang="en-US" sz="2400" u="sng"/>
              <a:t>understanding</a:t>
            </a:r>
            <a:r>
              <a:rPr lang="en-US" sz="2400"/>
              <a:t> how the system operates rather than how </a:t>
            </a:r>
            <a:r>
              <a:rPr b="1" lang="en-US" sz="2400" u="sng"/>
              <a:t>individuals think </a:t>
            </a:r>
            <a:r>
              <a:rPr lang="en-US" sz="2400"/>
              <a:t>the system operates.</a:t>
            </a:r>
            <a:endParaRPr/>
          </a:p>
          <a:p>
            <a:pPr indent="-419100" lvl="1" marL="7635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 startAt="5"/>
            </a:pPr>
            <a:r>
              <a:rPr lang="en-US" sz="2400"/>
              <a:t> </a:t>
            </a:r>
            <a:r>
              <a:rPr b="1" lang="en-US" sz="2400" u="sng"/>
              <a:t>What-if</a:t>
            </a:r>
            <a:r>
              <a:rPr lang="en-US" sz="2400"/>
              <a:t> questions</a:t>
            </a:r>
            <a:r>
              <a:rPr b="1" lang="en-US" sz="2400"/>
              <a:t> </a:t>
            </a:r>
            <a:r>
              <a:rPr lang="en-US" sz="2400"/>
              <a:t>can be answered. This is particularly useful in the design of new systems.</a:t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1" marL="8397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/>
              <a:t>Model building requires </a:t>
            </a:r>
            <a:r>
              <a:rPr b="1" lang="en-US" sz="2400"/>
              <a:t>special training</a:t>
            </a:r>
            <a:r>
              <a:rPr lang="en-US" sz="2400"/>
              <a:t>.</a:t>
            </a:r>
            <a:endParaRPr/>
          </a:p>
          <a:p>
            <a:pPr indent="-495300" lvl="1" marL="839788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/>
              <a:t>Simulation results can be </a:t>
            </a:r>
            <a:r>
              <a:rPr b="1" lang="en-US" sz="2400"/>
              <a:t>difficult to interpret</a:t>
            </a:r>
            <a:r>
              <a:rPr lang="en-US" sz="2400"/>
              <a:t>.</a:t>
            </a:r>
            <a:endParaRPr/>
          </a:p>
          <a:p>
            <a:pPr indent="-495300" lvl="1" marL="839788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/>
              <a:t>Simulation modeling and analysis </a:t>
            </a:r>
            <a:r>
              <a:rPr b="1" lang="en-US" sz="2400"/>
              <a:t>can be time consuming</a:t>
            </a:r>
            <a:r>
              <a:rPr lang="en-US" sz="2400"/>
              <a:t> and </a:t>
            </a:r>
            <a:r>
              <a:rPr b="1" lang="en-US" sz="2400"/>
              <a:t>expensive</a:t>
            </a:r>
            <a:r>
              <a:rPr lang="en-US" sz="2400"/>
              <a:t>.</a:t>
            </a:r>
            <a:endParaRPr/>
          </a:p>
          <a:p>
            <a:pPr indent="-495300" lvl="1" marL="839788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/>
              <a:t>Simulation is used in sometime when an </a:t>
            </a:r>
            <a:r>
              <a:rPr b="1" lang="en-US" sz="2400"/>
              <a:t>analytical solution</a:t>
            </a:r>
            <a:r>
              <a:rPr lang="en-US" sz="2400"/>
              <a:t> is possible or even preferable.</a:t>
            </a:r>
            <a:endParaRPr/>
          </a:p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Overcome the Limitations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Vendors of simulation software have been actively developing </a:t>
            </a:r>
            <a:r>
              <a:rPr b="1" lang="en-US" sz="2400"/>
              <a:t>packages</a:t>
            </a:r>
            <a:r>
              <a:rPr lang="en-US" sz="2400"/>
              <a:t> that contain models that need only </a:t>
            </a:r>
            <a:r>
              <a:rPr b="1" lang="en-US" sz="2400"/>
              <a:t>input data for their operation</a:t>
            </a:r>
            <a:r>
              <a:rPr lang="en-US" sz="2400"/>
              <a:t>. 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Many simulation software vendors have </a:t>
            </a:r>
            <a:r>
              <a:rPr b="1" lang="en-US" sz="2400"/>
              <a:t>developed output analysis capabilities</a:t>
            </a:r>
            <a:r>
              <a:rPr lang="en-US" sz="2400"/>
              <a:t> within their packages for performing very thorough analysis.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Simulation can be performed </a:t>
            </a:r>
            <a:r>
              <a:rPr b="1" lang="en-US" sz="2400"/>
              <a:t>faster today than yesterday,</a:t>
            </a:r>
            <a:r>
              <a:rPr lang="en-US" sz="2400"/>
              <a:t> and even faster tomorrow. 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Closed-form models are not able to analyze most of the complex systems that are encountered in practice.</a:t>
            </a:r>
            <a:endParaRPr sz="2400"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Area of application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b="1" lang="en-US" sz="2500"/>
              <a:t>Manufacturing Systems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Aircraft, Automobile…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Semiconductor Manufacturing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b="1" lang="en-US" sz="2500"/>
              <a:t>Public systems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Health care –prediction of pharmaceutical costs and outcome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Military – army officer professional development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Natural resource – solid waste management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b="1" lang="en-US" sz="2500"/>
              <a:t>Transportation System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i.e. cargo transport system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Area of application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b="1" lang="en-US" sz="2500"/>
              <a:t>Construction systems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i.e. cable-stayed bridge…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b="1" lang="en-US" sz="2500"/>
              <a:t>Restaurant and entertainment  system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Quick service restaurant traffic analysis  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b="1" lang="en-US" sz="2500"/>
              <a:t>Business process reengineering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Business process modeling and analysis tools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b="1" lang="en-US" sz="2500"/>
              <a:t>Food processing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Fishing boat operations in fish processing industries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b="1" lang="en-US" sz="2500"/>
              <a:t>Computer system performance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Client-server system architecture….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of System</a:t>
            </a:r>
            <a:endParaRPr baseline="30000"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A system is defined as a group of objects that are joined together in some regular interaction or interdependence toward the accomplishment of some purpose.</a:t>
            </a:r>
            <a:endParaRPr/>
          </a:p>
          <a:p>
            <a:pPr indent="-203200" lvl="0" marL="342900" rtl="0" algn="just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1" sz="2200"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system is often affected by changes occurring outside the system. 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Such changes are said to occur in the </a:t>
            </a:r>
            <a:r>
              <a:rPr b="1" lang="en-US" sz="2000"/>
              <a:t>system environment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 … </a:t>
            </a:r>
            <a:r>
              <a:rPr lang="en-US" sz="2000"/>
              <a:t>it is necessary to decide on the </a:t>
            </a:r>
            <a:r>
              <a:rPr b="1" lang="en-US" sz="2000"/>
              <a:t>boundary</a:t>
            </a:r>
            <a:r>
              <a:rPr lang="en-US" sz="2000"/>
              <a:t> between the system and its environment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Components of a System</a:t>
            </a:r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Entity-</a:t>
            </a:r>
            <a:r>
              <a:rPr lang="en-US" sz="2400"/>
              <a:t>  </a:t>
            </a:r>
            <a:br>
              <a:rPr lang="en-US" sz="2400"/>
            </a:br>
            <a:r>
              <a:rPr lang="en-US" sz="2400"/>
              <a:t>An object of interest in the  system : </a:t>
            </a:r>
            <a:r>
              <a:rPr i="1" lang="en-US" sz="2400"/>
              <a:t>Machines in factory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Attribute-</a:t>
            </a:r>
            <a:r>
              <a:rPr lang="en-US" sz="2400"/>
              <a:t>  </a:t>
            </a:r>
            <a:br>
              <a:rPr lang="en-US" sz="2400"/>
            </a:br>
            <a:r>
              <a:rPr lang="en-US" sz="2400"/>
              <a:t>The property of an entity : </a:t>
            </a:r>
            <a:r>
              <a:rPr i="1" lang="en-US" sz="2400"/>
              <a:t>speed, capacity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Activity-</a:t>
            </a:r>
            <a:r>
              <a:rPr lang="en-US" sz="2400"/>
              <a:t>  </a:t>
            </a:r>
            <a:br>
              <a:rPr lang="en-US" sz="2400"/>
            </a:br>
            <a:r>
              <a:rPr lang="en-US" sz="2400"/>
              <a:t>A time period of specified length </a:t>
            </a:r>
            <a:r>
              <a:rPr i="1" lang="en-US" sz="2400"/>
              <a:t>:welding, stamping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State-</a:t>
            </a:r>
            <a:r>
              <a:rPr lang="en-US" sz="2400"/>
              <a:t>  </a:t>
            </a:r>
            <a:br>
              <a:rPr lang="en-US" sz="2400"/>
            </a:br>
            <a:r>
              <a:rPr lang="en-US" sz="2400"/>
              <a:t>A collection of variables that describe the system in any time : </a:t>
            </a:r>
            <a:r>
              <a:rPr i="1" lang="en-US" sz="2400"/>
              <a:t>status of machine (busy, idle, down,…)</a:t>
            </a:r>
            <a:endParaRPr/>
          </a:p>
        </p:txBody>
      </p: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Recommended Books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724400" y="3886200"/>
            <a:ext cx="441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SYSTEM SIMULATION WITH DIGITAL COMPUTER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</a:t>
            </a:r>
            <a:r>
              <a:rPr lang="en-US" sz="2000"/>
              <a:t>By </a:t>
            </a:r>
            <a:r>
              <a:rPr b="1" lang="en-US" sz="2000"/>
              <a:t>Narsingh Deo</a:t>
            </a:r>
            <a:endParaRPr b="1" sz="2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2" y="1371600"/>
            <a:ext cx="1674813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2" y="1600200"/>
            <a:ext cx="1954213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304800" y="4191000"/>
            <a:ext cx="350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GRAPHICS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Donald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M. Pauline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Baker</a:t>
            </a:r>
            <a:endParaRPr/>
          </a:p>
          <a:p>
            <a:pPr indent="-23622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Components of a System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Event-</a:t>
            </a:r>
            <a:r>
              <a:rPr lang="en-US" sz="2400"/>
              <a:t> </a:t>
            </a:r>
            <a:br>
              <a:rPr lang="en-US" sz="2400"/>
            </a:br>
            <a:r>
              <a:rPr lang="en-US" sz="2400"/>
              <a:t>A instantaneous occurrence that might change the state of the system: </a:t>
            </a:r>
            <a:r>
              <a:rPr i="1" lang="en-US" sz="2400"/>
              <a:t>breakdown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Endogenous- </a:t>
            </a:r>
            <a:r>
              <a:rPr lang="en-US" sz="2400"/>
              <a:t> </a:t>
            </a:r>
            <a:br>
              <a:rPr lang="en-US" sz="2400"/>
            </a:br>
            <a:r>
              <a:rPr lang="en-US" sz="2400"/>
              <a:t>Activities and events occurring with the system.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Exogenous-</a:t>
            </a:r>
            <a:r>
              <a:rPr lang="en-US" sz="2400"/>
              <a:t> Activities and events occurring with the environment.</a:t>
            </a:r>
            <a:endParaRPr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f4fac555_0_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aff4fac555_0_0"/>
          <p:cNvSpPr txBox="1"/>
          <p:nvPr>
            <p:ph idx="1" type="body"/>
          </p:nvPr>
        </p:nvSpPr>
        <p:spPr>
          <a:xfrm>
            <a:off x="457200" y="1752601"/>
            <a:ext cx="82296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aff4fac555_0_0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Example of System and its components…</a:t>
            </a:r>
            <a:endParaRPr/>
          </a:p>
        </p:txBody>
      </p:sp>
      <p:pic>
        <p:nvPicPr>
          <p:cNvPr id="240" name="Google Shape;24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2224088"/>
            <a:ext cx="8359775" cy="33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</a:t>
            </a:r>
            <a:endParaRPr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 can be categorized into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Discrete System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Continuous System</a:t>
            </a:r>
            <a:endParaRPr/>
          </a:p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Discrete and Continues Systems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457200" y="1752601"/>
            <a:ext cx="29718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  discrete system </a:t>
            </a:r>
            <a:r>
              <a:rPr lang="en-US" sz="2400"/>
              <a:t>is one in which the </a:t>
            </a:r>
            <a:r>
              <a:rPr i="1" lang="en-US" sz="2400"/>
              <a:t>state variables change only at a discrete set of points in time </a:t>
            </a:r>
            <a:r>
              <a:rPr lang="en-US" sz="2400"/>
              <a:t>: Bank example</a:t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133600"/>
            <a:ext cx="5152381" cy="3438095"/>
          </a:xfrm>
          <a:prstGeom prst="rect">
            <a:avLst/>
          </a:prstGeom>
          <a:noFill/>
          <a:ln cap="flat" cmpd="dbl" w="9525">
            <a:solidFill>
              <a:srgbClr val="97B4E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Discrete and Continues Systems (cont.)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457200" y="1752601"/>
            <a:ext cx="3429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</a:t>
            </a:r>
            <a:r>
              <a:rPr b="1" lang="en-US" sz="2400"/>
              <a:t>continues system </a:t>
            </a:r>
            <a:r>
              <a:rPr lang="en-US" sz="2400"/>
              <a:t>is one in which the </a:t>
            </a:r>
            <a:r>
              <a:rPr lang="en-US" sz="2400" u="sng"/>
              <a:t>state variables  change continuously</a:t>
            </a:r>
            <a:r>
              <a:rPr lang="en-US" sz="2400"/>
              <a:t> over time: Head of water behind the dam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1981200"/>
            <a:ext cx="4867275" cy="34194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of  a System</a:t>
            </a:r>
            <a:endParaRPr/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study the system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it is sometimes possible to experiment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This is not always possible (bank, factory,…)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 new system may not yet exist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Model: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construct a conceptual framework that describes a system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It is necessary to consider those accepts of systems that affect the problem under investigation (unnecessary details must remove)</a:t>
            </a:r>
            <a:endParaRPr/>
          </a:p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Types of Models &amp;</a:t>
            </a:r>
            <a:br>
              <a:rPr lang="en-US" sz="3959"/>
            </a:br>
            <a:r>
              <a:rPr lang="en-US" sz="3959"/>
              <a:t>System Models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457200" y="1524000"/>
            <a:ext cx="8229600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Models can be classified </a:t>
            </a:r>
            <a:r>
              <a:rPr lang="en-US" sz="1800"/>
              <a:t>🡪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	</a:t>
            </a:r>
            <a:r>
              <a:rPr b="1" lang="en-US" sz="2400"/>
              <a:t>mathematical</a:t>
            </a:r>
            <a:r>
              <a:rPr lang="en-US" sz="2400"/>
              <a:t>,</a:t>
            </a:r>
            <a:r>
              <a:rPr b="1" lang="en-US" sz="2400"/>
              <a:t> physical </a:t>
            </a:r>
            <a:r>
              <a:rPr lang="en-US" sz="2400"/>
              <a:t>&amp;</a:t>
            </a:r>
            <a:r>
              <a:rPr b="1" lang="en-US" sz="2400"/>
              <a:t> process.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mathematical model uses </a:t>
            </a:r>
            <a:r>
              <a:rPr b="1" lang="en-US" sz="2400">
                <a:solidFill>
                  <a:srgbClr val="FF0000"/>
                </a:solidFill>
              </a:rPr>
              <a:t>symbolic notation and mathematical equations</a:t>
            </a:r>
            <a:r>
              <a:rPr b="1" lang="en-US" sz="2400"/>
              <a:t> </a:t>
            </a:r>
            <a:r>
              <a:rPr lang="en-US" sz="2400"/>
              <a:t>to represent a system.</a:t>
            </a:r>
            <a:endParaRPr/>
          </a:p>
          <a:p>
            <a:pPr indent="-228600" lvl="2" marL="1143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simulation model is a particular type of mathematical model of a system.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System Models may be further classified as: </a:t>
            </a:r>
            <a:endParaRPr/>
          </a:p>
          <a:p>
            <a:pPr indent="-228600" lvl="2" marL="1143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STATIC OR DYNAMIC, </a:t>
            </a:r>
            <a:endParaRPr/>
          </a:p>
          <a:p>
            <a:pPr indent="-228600" lvl="2" marL="1143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DETERMINISTIC OR STOCHASTIC, </a:t>
            </a:r>
            <a:endParaRPr/>
          </a:p>
          <a:p>
            <a:pPr indent="-228600" lvl="2" marL="1143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DISCRETE OR CONTINUOUS</a:t>
            </a:r>
            <a:endParaRPr/>
          </a:p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&amp; DYNAMIC Models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A STATIC SIMULATION MODEL : </a:t>
            </a:r>
            <a:br>
              <a:rPr lang="en-US" sz="2500"/>
            </a:br>
            <a:r>
              <a:rPr lang="en-US" sz="2500"/>
              <a:t>represents a system at a particular point in time.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sometimes called a Monte Carlo simulation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DYNAMIC SIMULATION MODELS: </a:t>
            </a:r>
            <a:br>
              <a:rPr lang="en-US" sz="2500"/>
            </a:br>
            <a:r>
              <a:rPr lang="en-US" sz="2500"/>
              <a:t>represent systems as they change over time. </a:t>
            </a:r>
            <a:endParaRPr/>
          </a:p>
          <a:p>
            <a:pPr indent="-285750" lvl="1" marL="742950" rtl="0" algn="just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The simulation of a bank from 9:00 A.M. to 4:00 P.M. is an example of a dynamic simulation</a:t>
            </a:r>
            <a:endParaRPr/>
          </a:p>
        </p:txBody>
      </p:sp>
      <p:sp>
        <p:nvSpPr>
          <p:cNvPr id="285" name="Google Shape;285;p2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DETERMINISTIC &amp; STOCHASTIC</a:t>
            </a:r>
            <a:endParaRPr sz="6600"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Simulation models that </a:t>
            </a:r>
            <a:r>
              <a:rPr b="1" lang="en-US" sz="2500">
                <a:solidFill>
                  <a:srgbClr val="FF0000"/>
                </a:solidFill>
              </a:rPr>
              <a:t>contain no random </a:t>
            </a:r>
            <a:r>
              <a:rPr lang="en-US" sz="2500"/>
              <a:t>variables are classified as </a:t>
            </a:r>
            <a:r>
              <a:rPr b="1" lang="en-US" sz="2500"/>
              <a:t>deterministic</a:t>
            </a:r>
            <a:r>
              <a:rPr lang="en-US" sz="2500"/>
              <a:t> . 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Deterministic models have a known set of inputs which will result in a unique set of outputs.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A </a:t>
            </a:r>
            <a:r>
              <a:rPr b="1" lang="en-US" sz="2500"/>
              <a:t>stochastic </a:t>
            </a:r>
            <a:r>
              <a:rPr i="1" lang="en-US" sz="2500"/>
              <a:t>(sto·chas·tic)</a:t>
            </a:r>
            <a:r>
              <a:rPr lang="en-US" sz="2500"/>
              <a:t> simulation model has </a:t>
            </a:r>
            <a:r>
              <a:rPr b="1" lang="en-US" sz="2500">
                <a:solidFill>
                  <a:srgbClr val="FF0000"/>
                </a:solidFill>
              </a:rPr>
              <a:t>one or more random variables</a:t>
            </a:r>
            <a:r>
              <a:rPr lang="en-US" sz="2500"/>
              <a:t> as inputs. 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Random inputs lead to random outputs.</a:t>
            </a:r>
            <a:endParaRPr/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Recommended Books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2619231" y="2716861"/>
            <a:ext cx="6096002" cy="2159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DISCRETE-EVENT SYSTEM SIMULATION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Jerry Banks, John S. Carson, Barry L. Nelson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Publisher: Prentice- Hall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2081213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System Models</a:t>
            </a:r>
            <a:endParaRPr/>
          </a:p>
        </p:txBody>
      </p:sp>
      <p:pic>
        <p:nvPicPr>
          <p:cNvPr id="299" name="Google Shape;29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911350"/>
            <a:ext cx="8116888" cy="3805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3617912" cy="623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57234"/>
            <a:ext cx="7345348" cy="3891166"/>
          </a:xfrm>
          <a:prstGeom prst="rect">
            <a:avLst/>
          </a:prstGeom>
          <a:noFill/>
          <a:ln cap="flat" cmpd="dbl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8" name="Google Shape;308;p30"/>
          <p:cNvGrpSpPr/>
          <p:nvPr/>
        </p:nvGrpSpPr>
        <p:grpSpPr>
          <a:xfrm>
            <a:off x="3581400" y="381000"/>
            <a:ext cx="1447800" cy="1981200"/>
            <a:chOff x="3581400" y="381000"/>
            <a:chExt cx="1447800" cy="1981200"/>
          </a:xfrm>
        </p:grpSpPr>
        <p:sp>
          <p:nvSpPr>
            <p:cNvPr id="309" name="Google Shape;309;p30"/>
            <p:cNvSpPr/>
            <p:nvPr/>
          </p:nvSpPr>
          <p:spPr>
            <a:xfrm>
              <a:off x="3581400" y="381000"/>
              <a:ext cx="914400" cy="1524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0" name="Google Shape;310;p30"/>
            <p:cNvCxnSpPr>
              <a:stCxn id="309" idx="1"/>
            </p:cNvCxnSpPr>
            <p:nvPr/>
          </p:nvCxnSpPr>
          <p:spPr>
            <a:xfrm>
              <a:off x="4495800" y="1143000"/>
              <a:ext cx="533400" cy="1219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11" name="Google Shape;311;p30"/>
          <p:cNvSpPr txBox="1"/>
          <p:nvPr/>
        </p:nvSpPr>
        <p:spPr>
          <a:xfrm>
            <a:off x="4953000" y="533400"/>
            <a:ext cx="3905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IN SIMULATION STUDY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6" y="-94090"/>
            <a:ext cx="3617912" cy="623728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8" name="Google Shape;318;p31"/>
          <p:cNvGrpSpPr/>
          <p:nvPr/>
        </p:nvGrpSpPr>
        <p:grpSpPr>
          <a:xfrm>
            <a:off x="3048000" y="1143000"/>
            <a:ext cx="1447800" cy="2057400"/>
            <a:chOff x="3581400" y="381000"/>
            <a:chExt cx="1447800" cy="1981200"/>
          </a:xfrm>
        </p:grpSpPr>
        <p:sp>
          <p:nvSpPr>
            <p:cNvPr id="319" name="Google Shape;319;p31"/>
            <p:cNvSpPr/>
            <p:nvPr/>
          </p:nvSpPr>
          <p:spPr>
            <a:xfrm>
              <a:off x="3581400" y="381000"/>
              <a:ext cx="914400" cy="1524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0" name="Google Shape;320;p31"/>
            <p:cNvCxnSpPr>
              <a:stCxn id="319" idx="1"/>
            </p:cNvCxnSpPr>
            <p:nvPr/>
          </p:nvCxnSpPr>
          <p:spPr>
            <a:xfrm>
              <a:off x="4495800" y="1143000"/>
              <a:ext cx="533400" cy="1219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id="321" name="Google Shape;3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16" y="1780016"/>
            <a:ext cx="8037513" cy="4600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19" y="115135"/>
            <a:ext cx="3617912" cy="62372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27" name="Google Shape;327;p3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8" name="Google Shape;328;p32"/>
          <p:cNvGrpSpPr/>
          <p:nvPr/>
        </p:nvGrpSpPr>
        <p:grpSpPr>
          <a:xfrm>
            <a:off x="2590800" y="2981227"/>
            <a:ext cx="2209800" cy="2590800"/>
            <a:chOff x="3581400" y="381000"/>
            <a:chExt cx="1447800" cy="1981200"/>
          </a:xfrm>
        </p:grpSpPr>
        <p:sp>
          <p:nvSpPr>
            <p:cNvPr id="329" name="Google Shape;329;p32"/>
            <p:cNvSpPr/>
            <p:nvPr/>
          </p:nvSpPr>
          <p:spPr>
            <a:xfrm>
              <a:off x="3581400" y="381000"/>
              <a:ext cx="914400" cy="1524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32"/>
            <p:cNvCxnSpPr>
              <a:stCxn id="329" idx="1"/>
            </p:cNvCxnSpPr>
            <p:nvPr/>
          </p:nvCxnSpPr>
          <p:spPr>
            <a:xfrm>
              <a:off x="4495800" y="1143000"/>
              <a:ext cx="533400" cy="1219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id="331" name="Google Shape;3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5100" y="923173"/>
            <a:ext cx="4191000" cy="54292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Practical 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C/C++ (Code Block IDE)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SimScript or ModelSim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Video Introduction of SaM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1752600"/>
            <a:ext cx="7775575" cy="437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is simulation? </a:t>
            </a:r>
            <a:r>
              <a:rPr lang="en-US" sz="2000"/>
              <a:t>(Formal Definition)</a:t>
            </a:r>
            <a:r>
              <a:rPr lang="en-US" sz="2800"/>
              <a:t>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Simulation 🡪 অনুকরন করা </a:t>
            </a:r>
            <a:endParaRPr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A simulation is the imitation (নকল করা)  of the operation of a </a:t>
            </a:r>
            <a:r>
              <a:rPr b="1" i="1" lang="en-US" sz="2400"/>
              <a:t>real world process or system over time</a:t>
            </a:r>
            <a:r>
              <a:rPr i="1" lang="en-US" sz="2400"/>
              <a:t>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Can be done: </a:t>
            </a:r>
            <a:endParaRPr sz="2400"/>
          </a:p>
          <a:p>
            <a:pPr indent="-228600" lvl="2" marL="11430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 hand </a:t>
            </a:r>
            <a:r>
              <a:rPr b="1" lang="en-US"/>
              <a:t>or</a:t>
            </a:r>
            <a:r>
              <a:rPr lang="en-US"/>
              <a:t> on a computer</a:t>
            </a:r>
            <a:endParaRPr/>
          </a:p>
          <a:p>
            <a:pPr indent="-1143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of System</a:t>
            </a:r>
            <a:endParaRPr baseline="30000"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A system is defined as a group of objects that are joined together in some regular interaction or interdependence toward the accomplishment of some purpose.</a:t>
            </a:r>
            <a:endParaRPr/>
          </a:p>
          <a:p>
            <a:pPr indent="-203200" lvl="0" marL="342900" rtl="0" algn="just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1" sz="2200"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system is often affected by changes occurring outside the system. 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Such changes are said to occur in the </a:t>
            </a:r>
            <a:r>
              <a:rPr b="1" lang="en-US" sz="2000"/>
              <a:t>system environment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 … </a:t>
            </a:r>
            <a:r>
              <a:rPr lang="en-US" sz="2000"/>
              <a:t>it is necessary to decide on the </a:t>
            </a:r>
            <a:r>
              <a:rPr b="1" lang="en-US" sz="2000"/>
              <a:t>boundary</a:t>
            </a:r>
            <a:r>
              <a:rPr lang="en-US" sz="2000"/>
              <a:t> between the system and its environment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Simulation</a:t>
            </a:r>
            <a:endParaRPr b="1"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Simulation involves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Generation</a:t>
            </a:r>
            <a:r>
              <a:rPr lang="en-US"/>
              <a:t> of an artificial history of a system   </a:t>
            </a:r>
            <a:r>
              <a:rPr b="1" lang="en-US" sz="3200"/>
              <a:t>+ </a:t>
            </a:r>
            <a:br>
              <a:rPr b="1" lang="en-US" sz="3200"/>
            </a:br>
            <a:r>
              <a:rPr b="1" lang="en-US"/>
              <a:t>Observation</a:t>
            </a:r>
            <a:r>
              <a:rPr lang="en-US"/>
              <a:t> of that artificial history 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=⮚Conclusion …operating characteristics of the real system. </a:t>
            </a:r>
            <a:endParaRPr sz="2000"/>
          </a:p>
          <a:p>
            <a:pPr indent="-1397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Simulation … Appropriate Tool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SIMULATION … FOLLOWING PURPOSES:</a:t>
            </a:r>
            <a:endParaRPr/>
          </a:p>
          <a:p>
            <a:pPr indent="-495300" lvl="1" marL="8397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… study of </a:t>
            </a:r>
            <a:r>
              <a:rPr b="1" lang="en-US" sz="2400"/>
              <a:t>internal interaction</a:t>
            </a:r>
            <a:r>
              <a:rPr lang="en-US" sz="2400"/>
              <a:t> of a subsystem … </a:t>
            </a:r>
            <a:r>
              <a:rPr b="1" lang="en-US" sz="2400"/>
              <a:t>complex system</a:t>
            </a:r>
            <a:endParaRPr sz="2400"/>
          </a:p>
          <a:p>
            <a:pPr indent="-285750" lvl="1" marL="6873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Informational (say false fire alarm) + </a:t>
            </a:r>
            <a:br>
              <a:rPr lang="en-US" sz="2400"/>
            </a:br>
            <a:r>
              <a:rPr lang="en-US" sz="2400"/>
              <a:t>organizational (say removing supervisor)+ </a:t>
            </a:r>
            <a:br>
              <a:rPr lang="en-US" sz="2400"/>
            </a:br>
            <a:r>
              <a:rPr lang="en-US" sz="2400"/>
              <a:t>environmental changes(say introducing lunch)  </a:t>
            </a:r>
            <a:br>
              <a:rPr lang="en-US" sz="2400"/>
            </a:br>
            <a:r>
              <a:rPr lang="en-US" sz="2400"/>
              <a:t>		</a:t>
            </a:r>
            <a:r>
              <a:rPr b="1" lang="en-US" sz="1800"/>
              <a:t>→</a:t>
            </a:r>
            <a:r>
              <a:rPr lang="en-US" sz="2400"/>
              <a:t>… </a:t>
            </a:r>
            <a:r>
              <a:rPr b="1" lang="en-US" sz="2400"/>
              <a:t>find their effects</a:t>
            </a:r>
            <a:endParaRPr/>
          </a:p>
          <a:p>
            <a:pPr indent="-342900" lvl="1" marL="6873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… to </a:t>
            </a:r>
            <a:r>
              <a:rPr b="1" lang="en-US" sz="2400"/>
              <a:t>gain knowledge</a:t>
            </a:r>
            <a:r>
              <a:rPr lang="en-US" sz="2400"/>
              <a:t> about </a:t>
            </a:r>
            <a:r>
              <a:rPr b="1" lang="en-US" sz="2400"/>
              <a:t>improvement</a:t>
            </a:r>
            <a:r>
              <a:rPr lang="en-US" sz="2400"/>
              <a:t> of  system</a:t>
            </a:r>
            <a:endParaRPr sz="2400"/>
          </a:p>
          <a:p>
            <a:pPr indent="-342900" lvl="1" marL="6873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Finding important </a:t>
            </a:r>
            <a:r>
              <a:rPr b="1" lang="en-US" sz="2400"/>
              <a:t>input parameters</a:t>
            </a:r>
            <a:r>
              <a:rPr lang="en-US" sz="2400"/>
              <a:t> with changing simulation inputs</a:t>
            </a:r>
            <a:endParaRPr sz="2400"/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2012-09-06T17:38:48Z</dcterms:created>
  <dc:creator>ASIF ZAMAN</dc:creator>
</cp:coreProperties>
</file>