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304" r:id="rId4"/>
    <p:sldId id="288" r:id="rId5"/>
    <p:sldId id="289" r:id="rId6"/>
    <p:sldId id="290" r:id="rId7"/>
    <p:sldId id="291" r:id="rId8"/>
    <p:sldId id="306" r:id="rId9"/>
    <p:sldId id="292" r:id="rId10"/>
    <p:sldId id="293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7ECE-BEEA-43C5-BD5D-AC4419B95893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009-9A02-4EF6-BD02-44B9DBFCCAE0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FBF-C0B4-4D1A-B418-314544B11E15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C37-9275-4E19-9749-1F7B144AA502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7921-8615-42F8-91CF-3ED74FEC9D2E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A618-2A81-44AD-A4A8-FB7F46235A38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A990-942A-4FC2-BE7B-E08A712B1122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949-08DF-4A54-9FE0-4FB0C67C2349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1B1-A905-4619-86A2-24D9A17147A4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E11C-1CD3-438A-93D8-A32F3E4BFE5B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CD89-FC45-443A-AAB0-CF087EEE20D8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AA7A-D881-410F-81AC-E30397DDA491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of a Chemical Reactor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Suppose we want to do the simulation for a period </a:t>
            </a:r>
            <a:r>
              <a:rPr lang="en-US" sz="2400" b="1" smtClean="0"/>
              <a:t>T</a:t>
            </a:r>
            <a:endParaRPr lang="en-US" sz="2400" smtClean="0"/>
          </a:p>
          <a:p>
            <a:pPr lvl="1"/>
            <a:r>
              <a:rPr lang="en-US" sz="2000" smtClean="0"/>
              <a:t>We will divide T in to a large number N of  small periods </a:t>
            </a:r>
            <a:r>
              <a:rPr lang="en-US" sz="2000" smtClean="0">
                <a:latin typeface="Agency FB" pitchFamily="34" charset="0"/>
              </a:rPr>
              <a:t>∆t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/>
              <a:t>That is, 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r>
              <a:rPr lang="en-US" sz="2400" smtClean="0"/>
              <a:t>At the time zero, we know a(0), b(0) and c(0)</a:t>
            </a:r>
            <a:endParaRPr lang="en-US" sz="2000" smtClean="0"/>
          </a:p>
          <a:p>
            <a:r>
              <a:rPr lang="en-US" sz="2400" smtClean="0"/>
              <a:t>We also know k</a:t>
            </a:r>
            <a:r>
              <a:rPr lang="en-US" sz="2400" baseline="-25000" smtClean="0"/>
              <a:t>1</a:t>
            </a:r>
            <a:r>
              <a:rPr lang="en-US" sz="2400" smtClean="0"/>
              <a:t> &amp; k</a:t>
            </a:r>
            <a:r>
              <a:rPr lang="en-US" sz="2400" baseline="-25000" smtClean="0"/>
              <a:t>2</a:t>
            </a:r>
            <a:endParaRPr lang="en-US" sz="2800" baseline="-2500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4948" y="3031225"/>
            <a:ext cx="1638371" cy="4368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37693"/>
            <a:ext cx="8229600" cy="1143000"/>
          </a:xfrm>
        </p:spPr>
        <p:txBody>
          <a:bodyPr/>
          <a:lstStyle/>
          <a:p>
            <a:r>
              <a:rPr lang="en-US" dirty="0" smtClean="0"/>
              <a:t>Simulation of a Chemical Reactor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8975" y="3001963"/>
            <a:ext cx="7608888" cy="901700"/>
          </a:xfrm>
        </p:spPr>
        <p:txBody>
          <a:bodyPr/>
          <a:lstStyle/>
          <a:p>
            <a:r>
              <a:rPr lang="en-US" sz="2400" smtClean="0"/>
              <a:t>From these values we compute the amount of chemical at the time ∆t :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016" y="4192706"/>
            <a:ext cx="5473605" cy="11754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116138" y="4108450"/>
            <a:ext cx="5321300" cy="46355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0474" y="1266282"/>
            <a:ext cx="5295475" cy="5917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9648" y="2144051"/>
            <a:ext cx="3637128" cy="7198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560888" y="2185988"/>
            <a:ext cx="735012" cy="625475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05606" y="5791200"/>
            <a:ext cx="8332788" cy="928688"/>
          </a:xfrm>
        </p:spPr>
        <p:txBody>
          <a:bodyPr>
            <a:normAutofit fontScale="92500"/>
          </a:bodyPr>
          <a:lstStyle/>
          <a:p>
            <a:r>
              <a:rPr lang="en-US" smtClean="0"/>
              <a:t>Using the steps we calculate 3∆t, 4∆t … N∆t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mtClean="0">
                <a:sym typeface="Wingdings" pitchFamily="2" charset="2"/>
              </a:rPr>
              <a:t> T</a:t>
            </a:r>
            <a:endParaRPr 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73" y="3872562"/>
            <a:ext cx="8368621" cy="16060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5473605" cy="11754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263525"/>
            <a:ext cx="5311775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3025" y="1341438"/>
            <a:ext cx="35814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output</a:t>
            </a: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3850" y="1555750"/>
            <a:ext cx="4402138" cy="44116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Few examples…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Reference Book:</a:t>
            </a:r>
          </a:p>
          <a:p>
            <a:pPr lvl="1"/>
            <a:r>
              <a:rPr lang="en-US" sz="2000" smtClean="0"/>
              <a:t>System Simulation with Digital Computer</a:t>
            </a:r>
          </a:p>
          <a:p>
            <a:pPr lvl="1"/>
            <a:r>
              <a:rPr lang="en-US" sz="2000" smtClean="0"/>
              <a:t>By- N. Deo</a:t>
            </a:r>
          </a:p>
          <a:p>
            <a:r>
              <a:rPr lang="en-US" sz="2400" smtClean="0"/>
              <a:t>Chapter No.: 1 (Introduction)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5925" y="1481138"/>
            <a:ext cx="26003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269215" cy="38772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other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of a Chemical Reactor</a:t>
            </a:r>
          </a:p>
          <a:p>
            <a:pPr lvl="1"/>
            <a:r>
              <a:rPr lang="en-US" dirty="0" smtClean="0"/>
              <a:t>Its  an example of a </a:t>
            </a:r>
            <a:r>
              <a:rPr lang="en-US" b="1" dirty="0" smtClean="0"/>
              <a:t>continuous system</a:t>
            </a:r>
          </a:p>
          <a:p>
            <a:pPr lvl="1"/>
            <a:r>
              <a:rPr lang="en-US" dirty="0" smtClean="0"/>
              <a:t>Its an example of </a:t>
            </a:r>
            <a:r>
              <a:rPr lang="en-US" b="1" dirty="0" smtClean="0"/>
              <a:t>dynamic system</a:t>
            </a:r>
          </a:p>
          <a:p>
            <a:pPr lvl="1"/>
            <a:r>
              <a:rPr lang="en-US" dirty="0" smtClean="0"/>
              <a:t>Question may come:</a:t>
            </a:r>
          </a:p>
          <a:p>
            <a:pPr lvl="1"/>
            <a:endParaRPr lang="en-US" dirty="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79913"/>
            <a:ext cx="9229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a chemical  reactor:</a:t>
            </a:r>
          </a:p>
          <a:p>
            <a:pPr lvl="1"/>
            <a:r>
              <a:rPr lang="en-US" sz="2400" dirty="0" smtClean="0"/>
              <a:t>There are two </a:t>
            </a:r>
            <a:r>
              <a:rPr lang="en-US" sz="2400" dirty="0" smtClean="0"/>
              <a:t>substances: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smtClean="0"/>
              <a:t>A </a:t>
            </a:r>
            <a:r>
              <a:rPr lang="en-US" sz="2400" dirty="0" smtClean="0"/>
              <a:t>&amp; B</a:t>
            </a:r>
          </a:p>
          <a:p>
            <a:pPr lvl="1"/>
            <a:r>
              <a:rPr lang="en-US" sz="2400" dirty="0" smtClean="0"/>
              <a:t>A + B </a:t>
            </a:r>
            <a:r>
              <a:rPr lang="en-US" sz="2400" dirty="0" smtClean="0"/>
              <a:t>= </a:t>
            </a:r>
            <a:r>
              <a:rPr lang="en-US" sz="2400" dirty="0" smtClean="0"/>
              <a:t>third chemical substance C</a:t>
            </a:r>
          </a:p>
          <a:p>
            <a:pPr lvl="1"/>
            <a:r>
              <a:rPr lang="en-US" sz="2400" dirty="0" smtClean="0"/>
              <a:t>Its known: </a:t>
            </a:r>
          </a:p>
          <a:p>
            <a:pPr lvl="2"/>
            <a:r>
              <a:rPr lang="en-US" sz="2100" b="1" dirty="0" smtClean="0"/>
              <a:t>1  gram of A  +  1 gram of B </a:t>
            </a:r>
            <a:r>
              <a:rPr lang="en-US" sz="2100" b="1" dirty="0" smtClean="0">
                <a:sym typeface="Wingdings" pitchFamily="2" charset="2"/>
              </a:rPr>
              <a:t> produces</a:t>
            </a:r>
            <a:r>
              <a:rPr lang="en-US" sz="2100" b="1" dirty="0" smtClean="0"/>
              <a:t> 2 grams of C</a:t>
            </a:r>
          </a:p>
          <a:p>
            <a:pPr lvl="1"/>
            <a:r>
              <a:rPr lang="en-US" sz="2400" dirty="0" smtClean="0"/>
              <a:t>The rate of formation of C </a:t>
            </a:r>
            <a:r>
              <a:rPr lang="en-US" sz="2400" dirty="0" smtClean="0"/>
              <a:t>is:</a:t>
            </a:r>
            <a:endParaRPr lang="en-US" sz="2400" dirty="0" smtClean="0"/>
          </a:p>
          <a:p>
            <a:pPr lvl="2"/>
            <a:r>
              <a:rPr lang="en-US" sz="2100" dirty="0" smtClean="0"/>
              <a:t>proportional  to presence of A &amp; B</a:t>
            </a:r>
          </a:p>
          <a:p>
            <a:pPr lvl="1"/>
            <a:r>
              <a:rPr lang="en-US" sz="2400" dirty="0" smtClean="0"/>
              <a:t>Backward reaction - </a:t>
            </a:r>
            <a:r>
              <a:rPr lang="en-US" sz="2400" dirty="0" smtClean="0"/>
              <a:t>decomposition </a:t>
            </a:r>
            <a:r>
              <a:rPr lang="en-US" sz="2400" dirty="0" smtClean="0"/>
              <a:t>of C back in to A &amp; </a:t>
            </a:r>
            <a:r>
              <a:rPr lang="en-US" sz="2400" dirty="0" smtClean="0"/>
              <a:t>B:</a:t>
            </a:r>
            <a:endParaRPr lang="en-US" sz="2400" dirty="0" smtClean="0"/>
          </a:p>
          <a:p>
            <a:pPr lvl="2"/>
            <a:r>
              <a:rPr lang="en-US" sz="1800" dirty="0" smtClean="0"/>
              <a:t>The rate of decomposition proportional to the amount of C present in the reactor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of a Chemical Reactor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09650"/>
          </a:xfrm>
        </p:spPr>
        <p:txBody>
          <a:bodyPr/>
          <a:lstStyle/>
          <a:p>
            <a:r>
              <a:rPr lang="en-US" sz="2400" smtClean="0"/>
              <a:t>Let a, b &amp; c … are quantities of A, B &amp; C at any time t</a:t>
            </a:r>
          </a:p>
          <a:p>
            <a:pPr lvl="1"/>
            <a:r>
              <a:rPr lang="en-US" sz="2000" smtClean="0"/>
              <a:t>Then the rate of increase…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820" y="2854372"/>
            <a:ext cx="5419085" cy="20497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7370" y="5128857"/>
            <a:ext cx="5667375" cy="476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of a Chemical Reactor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Given the values of the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constants k</a:t>
            </a:r>
            <a:r>
              <a:rPr lang="en-US" sz="2000" baseline="-25000" dirty="0" smtClean="0">
                <a:ea typeface="+mn-ea"/>
              </a:rPr>
              <a:t>1 </a:t>
            </a:r>
            <a:r>
              <a:rPr lang="en-US" sz="2000" dirty="0" smtClean="0">
                <a:ea typeface="+mn-ea"/>
              </a:rPr>
              <a:t>and k</a:t>
            </a:r>
            <a:r>
              <a:rPr lang="en-US" sz="2000" baseline="-25000" dirty="0" smtClean="0">
                <a:ea typeface="+mn-ea"/>
              </a:rPr>
              <a:t>2</a:t>
            </a:r>
            <a:r>
              <a:rPr lang="en-US" sz="2000" dirty="0" smtClean="0">
                <a:ea typeface="+mn-ea"/>
              </a:rPr>
              <a:t> and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the initial quantities of the chemicals A and B (and </a:t>
            </a:r>
            <a:r>
              <a:rPr lang="en-US" sz="2000" dirty="0" smtClean="0">
                <a:ea typeface="+mn-ea"/>
              </a:rPr>
              <a:t>C = 0</a:t>
            </a:r>
            <a:r>
              <a:rPr lang="en-US" sz="2000" dirty="0" smtClean="0">
                <a:ea typeface="+mn-ea"/>
              </a:rPr>
              <a:t>), </a:t>
            </a:r>
          </a:p>
          <a:p>
            <a:pPr>
              <a:defRPr/>
            </a:pPr>
            <a:r>
              <a:rPr lang="en-US" sz="2400" dirty="0" smtClean="0"/>
              <a:t>we wish to determine </a:t>
            </a:r>
            <a:r>
              <a:rPr lang="en-US" sz="2400" b="1" dirty="0" smtClean="0"/>
              <a:t>how much of C has been produced as a function of </a:t>
            </a:r>
            <a:r>
              <a:rPr lang="en-US" sz="2400" b="1" dirty="0" smtClean="0"/>
              <a:t>time</a:t>
            </a:r>
            <a:r>
              <a:rPr lang="en-US" sz="2400" dirty="0"/>
              <a:t>.</a:t>
            </a:r>
            <a:endParaRPr lang="en-US" sz="2400" dirty="0" smtClean="0"/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Determination of the rate of such chemical reactions is important in many industrial </a:t>
            </a:r>
            <a:r>
              <a:rPr lang="en-US" sz="2000" dirty="0" smtClean="0">
                <a:ea typeface="+mn-ea"/>
              </a:rPr>
              <a:t>processes</a:t>
            </a: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>
              <a:defRPr/>
            </a:pPr>
            <a:r>
              <a:rPr lang="en-US" sz="2400" dirty="0" smtClean="0"/>
              <a:t>A straightforward method of simulating this system is to start at time zero and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increment time in small steps of  </a:t>
            </a:r>
            <a:r>
              <a:rPr lang="en-US" sz="2000" dirty="0" smtClean="0">
                <a:latin typeface="Agency FB"/>
                <a:ea typeface="+mn-ea"/>
              </a:rPr>
              <a:t>∆</a:t>
            </a:r>
            <a:r>
              <a:rPr lang="en-US" sz="2000" dirty="0" smtClean="0">
                <a:ea typeface="+mn-ea"/>
              </a:rPr>
              <a:t>t</a:t>
            </a:r>
            <a:r>
              <a:rPr lang="en-US" sz="2000" dirty="0" smtClean="0">
                <a:ea typeface="+mn-ea"/>
              </a:rPr>
              <a:t>.</a:t>
            </a:r>
            <a:endParaRPr lang="en-US" sz="2000" dirty="0" smtClean="0">
              <a:ea typeface="+mn-ea"/>
            </a:endParaRP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4343400"/>
            <a:ext cx="12192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209800" y="4191000"/>
            <a:ext cx="12954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467600" y="5943600"/>
            <a:ext cx="1219200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0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2286000"/>
            <a:ext cx="7848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191794" y="223671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286794" y="22852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477794" y="22852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6200000">
            <a:off x="1437464" y="2067737"/>
            <a:ext cx="457200" cy="1808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800" y="3200400"/>
            <a:ext cx="5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048000"/>
            <a:ext cx="4073856" cy="8062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of a Chemical Reactor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884362"/>
          </a:xfrm>
        </p:spPr>
        <p:txBody>
          <a:bodyPr/>
          <a:lstStyle/>
          <a:p>
            <a:pPr marL="638175" lvl="2" indent="-342900" algn="just">
              <a:buClr>
                <a:schemeClr val="tx2"/>
              </a:buClr>
            </a:pPr>
            <a:r>
              <a:rPr lang="en-US" sz="2000" smtClean="0"/>
              <a:t>We assume that the quantities of chemicals remain unaltered during each step and only change 'instantaneously' at the end of the step. </a:t>
            </a:r>
          </a:p>
          <a:p>
            <a:pPr marL="638175" lvl="2" indent="-342900" algn="just">
              <a:buClr>
                <a:schemeClr val="tx2"/>
              </a:buClr>
            </a:pPr>
            <a:r>
              <a:rPr lang="en-US" sz="2000" smtClean="0"/>
              <a:t>Thus the quantity of A (or B or C) at the end of one such step is given in terms of the quantity at the beginning of the step as</a:t>
            </a:r>
          </a:p>
          <a:p>
            <a:pPr algn="just"/>
            <a:endParaRPr lang="en-US" sz="360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7887" y="3904612"/>
            <a:ext cx="4073856" cy="8062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7063" y="4995863"/>
            <a:ext cx="8229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Identical  equitation can be written for </a:t>
            </a:r>
            <a:r>
              <a:rPr lang="en-US" sz="2000" b="1" kern="0" dirty="0">
                <a:latin typeface="+mn-lt"/>
                <a:cs typeface="+mn-cs"/>
              </a:rPr>
              <a:t>b(t+</a:t>
            </a:r>
            <a:r>
              <a:rPr lang="en-US" sz="2000" b="1" kern="0" dirty="0">
                <a:latin typeface="Agency FB"/>
                <a:cs typeface="+mn-cs"/>
              </a:rPr>
              <a:t>∆t</a:t>
            </a:r>
            <a:r>
              <a:rPr lang="en-US" sz="2000" b="1" kern="0" dirty="0">
                <a:latin typeface="+mn-lt"/>
                <a:cs typeface="+mn-cs"/>
              </a:rPr>
              <a:t>) and c</a:t>
            </a:r>
            <a:r>
              <a:rPr lang="en-US" sz="2000" b="1" kern="0" dirty="0"/>
              <a:t>(t+</a:t>
            </a:r>
            <a:r>
              <a:rPr lang="en-US" sz="2000" b="1" kern="0" dirty="0">
                <a:latin typeface="Agency FB"/>
              </a:rPr>
              <a:t>∆t</a:t>
            </a:r>
            <a:r>
              <a:rPr lang="en-US" sz="2000" b="1" kern="0" dirty="0"/>
              <a:t>)</a:t>
            </a:r>
            <a:endParaRPr lang="en-US" sz="2000" b="1" kern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430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Wingdings</vt:lpstr>
      <vt:lpstr>Office Theme</vt:lpstr>
      <vt:lpstr>Simulation and Modeling</vt:lpstr>
      <vt:lpstr>Few examples…</vt:lpstr>
      <vt:lpstr>Classifications</vt:lpstr>
      <vt:lpstr>An other Example</vt:lpstr>
      <vt:lpstr>Problem statement</vt:lpstr>
      <vt:lpstr>Simulation of a Chemical Reactor</vt:lpstr>
      <vt:lpstr>Simulation of a Chemical Reactor</vt:lpstr>
      <vt:lpstr>PowerPoint Presentation</vt:lpstr>
      <vt:lpstr>Simulation of a Chemical Reactor</vt:lpstr>
      <vt:lpstr>Simulation of a Chemical Reactor</vt:lpstr>
      <vt:lpstr>Simulation of a Chemical Reactor</vt:lpstr>
      <vt:lpstr>PowerPoint Presentation</vt:lpstr>
      <vt:lpstr>PowerPoint Presentation</vt:lpstr>
      <vt:lpstr>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User</cp:lastModifiedBy>
  <cp:revision>46</cp:revision>
  <dcterms:created xsi:type="dcterms:W3CDTF">2012-09-06T17:38:48Z</dcterms:created>
  <dcterms:modified xsi:type="dcterms:W3CDTF">2016-10-17T02:04:29Z</dcterms:modified>
</cp:coreProperties>
</file>