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69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54532-2E23-4498-B123-35F735744D07}" type="datetimeFigureOut">
              <a:rPr lang="en-US" smtClean="0"/>
              <a:pPr/>
              <a:t>10/17/2016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23B4C-6769-4F51-9878-092C1414F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1FBD86-D162-4AF5-B0B3-782E11CE8FD5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7ECE-BEEA-43C5-BD5D-AC4419B95893}" type="datetime1">
              <a:rPr lang="en-US" smtClean="0"/>
              <a:pPr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0D009-9A02-4EF6-BD02-44B9DBFCCAE0}" type="datetime1">
              <a:rPr lang="en-US" smtClean="0"/>
              <a:pPr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FFBF-C0B4-4D1A-B418-314544B11E15}" type="datetime1">
              <a:rPr lang="en-US" smtClean="0"/>
              <a:pPr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0" descr="rulogo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</a:blip>
          <a:srcRect/>
          <a:stretch>
            <a:fillRect/>
          </a:stretch>
        </p:blipFill>
        <p:spPr bwMode="auto">
          <a:xfrm>
            <a:off x="3200400" y="2514600"/>
            <a:ext cx="2286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8AC37-9275-4E19-9749-1F7B144AA502}" type="datetime1">
              <a:rPr lang="en-US" smtClean="0"/>
              <a:pPr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7921-8615-42F8-91CF-3ED74FEC9D2E}" type="datetime1">
              <a:rPr lang="en-US" smtClean="0"/>
              <a:pPr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A618-2A81-44AD-A4A8-FB7F46235A38}" type="datetime1">
              <a:rPr lang="en-US" smtClean="0"/>
              <a:pPr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A990-942A-4FC2-BE7B-E08A712B1122}" type="datetime1">
              <a:rPr lang="en-US" smtClean="0"/>
              <a:pPr/>
              <a:t>10/17/2016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F949-08DF-4A54-9FE0-4FB0C67C2349}" type="datetime1">
              <a:rPr lang="en-US" smtClean="0"/>
              <a:pPr/>
              <a:t>10/17/2016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C1B1-A905-4619-86A2-24D9A17147A4}" type="datetime1">
              <a:rPr lang="en-US" smtClean="0"/>
              <a:pPr/>
              <a:t>10/17/2016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6E11C-1CD3-438A-93D8-A32F3E4BFE5B}" type="datetime1">
              <a:rPr lang="en-US" smtClean="0"/>
              <a:pPr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CD89-FC45-443A-AAB0-CF087EEE20D8}" type="datetime1">
              <a:rPr lang="en-US" smtClean="0"/>
              <a:pPr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3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EAA7A-D881-410F-81AC-E30397DDA491}" type="datetime1">
              <a:rPr lang="en-US" smtClean="0"/>
              <a:pPr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1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>
            <a:solidFill>
              <a:schemeClr val="bg2">
                <a:lumMod val="50000"/>
              </a:schemeClr>
            </a:solidFill>
          </a:ln>
        </p:spPr>
        <p:txBody>
          <a:bodyPr/>
          <a:lstStyle/>
          <a:p>
            <a:r>
              <a:rPr lang="en-US" dirty="0" smtClean="0"/>
              <a:t>Simulation and 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CSE4131_CSE4132</a:t>
            </a:r>
            <a:endParaRPr lang="en-US" sz="2800" dirty="0">
              <a:latin typeface="+mj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Linear Congruential Method (LCM)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3384550"/>
            <a:ext cx="8229600" cy="2746375"/>
          </a:xfrm>
        </p:spPr>
        <p:txBody>
          <a:bodyPr/>
          <a:lstStyle/>
          <a:p>
            <a:pPr lvl="1"/>
            <a:r>
              <a:rPr lang="en-US" sz="2400" smtClean="0"/>
              <a:t>If c ≠ 0 then </a:t>
            </a:r>
            <a:r>
              <a:rPr lang="en-US" sz="1800" smtClean="0">
                <a:sym typeface="Wingdings" pitchFamily="2" charset="2"/>
              </a:rPr>
              <a:t></a:t>
            </a:r>
            <a:r>
              <a:rPr lang="en-US" sz="2400" smtClean="0">
                <a:sym typeface="Wingdings" pitchFamily="2" charset="2"/>
              </a:rPr>
              <a:t> </a:t>
            </a:r>
            <a:r>
              <a:rPr lang="en-US" sz="2000" b="1" smtClean="0">
                <a:sym typeface="Wingdings" pitchFamily="2" charset="2"/>
              </a:rPr>
              <a:t>Mixed Congruential method</a:t>
            </a:r>
            <a:endParaRPr lang="en-US" sz="2400" b="1" smtClean="0">
              <a:sym typeface="Wingdings" pitchFamily="2" charset="2"/>
            </a:endParaRPr>
          </a:p>
          <a:p>
            <a:pPr lvl="1"/>
            <a:r>
              <a:rPr lang="en-US" sz="2400" smtClean="0">
                <a:sym typeface="Wingdings" pitchFamily="2" charset="2"/>
              </a:rPr>
              <a:t>If c = 0 then </a:t>
            </a:r>
            <a:r>
              <a:rPr lang="en-US" sz="1800" smtClean="0">
                <a:sym typeface="Wingdings" pitchFamily="2" charset="2"/>
              </a:rPr>
              <a:t></a:t>
            </a:r>
            <a:r>
              <a:rPr lang="en-US" sz="2400" smtClean="0">
                <a:sym typeface="Wingdings" pitchFamily="2" charset="2"/>
              </a:rPr>
              <a:t> </a:t>
            </a:r>
            <a:r>
              <a:rPr lang="en-US" sz="2000" b="1" smtClean="0">
                <a:sym typeface="Wingdings" pitchFamily="2" charset="2"/>
              </a:rPr>
              <a:t>Multiplicative Congruential method</a:t>
            </a:r>
          </a:p>
          <a:p>
            <a:pPr lvl="1"/>
            <a:endParaRPr lang="en-US" sz="2000" b="1" smtClean="0">
              <a:sym typeface="Wingdings" pitchFamily="2" charset="2"/>
            </a:endParaRPr>
          </a:p>
          <a:p>
            <a:r>
              <a:rPr lang="en-US" sz="2400" smtClean="0"/>
              <a:t>The random integers are being generated [0,m-1 ], and to convert the integers to random numbers: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5071" y="1950707"/>
            <a:ext cx="4648200" cy="12096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02980" y="5264341"/>
            <a:ext cx="2333625" cy="7239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Example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Given,</a:t>
            </a:r>
          </a:p>
          <a:p>
            <a:pPr lvl="1"/>
            <a:r>
              <a:rPr lang="en-US" sz="2400" smtClean="0"/>
              <a:t>Seed (X</a:t>
            </a:r>
            <a:r>
              <a:rPr lang="en-US" sz="2400" baseline="-25000" smtClean="0"/>
              <a:t>0 </a:t>
            </a:r>
            <a:r>
              <a:rPr lang="en-US" sz="2400" smtClean="0"/>
              <a:t>)= 27 , </a:t>
            </a:r>
          </a:p>
          <a:p>
            <a:pPr lvl="1"/>
            <a:r>
              <a:rPr lang="en-US" sz="2400" smtClean="0"/>
              <a:t>Constant multiplier (a) = 17 , </a:t>
            </a:r>
          </a:p>
          <a:p>
            <a:pPr lvl="1"/>
            <a:r>
              <a:rPr lang="en-US" sz="2400" smtClean="0">
                <a:sym typeface="Wingdings" pitchFamily="2" charset="2"/>
              </a:rPr>
              <a:t>Increment (</a:t>
            </a:r>
            <a:r>
              <a:rPr lang="en-US" sz="2400" smtClean="0"/>
              <a:t>c) = 43 , and  </a:t>
            </a:r>
          </a:p>
          <a:p>
            <a:pPr lvl="1"/>
            <a:r>
              <a:rPr lang="en-US" sz="2400" smtClean="0">
                <a:sym typeface="Wingdings" pitchFamily="2" charset="2"/>
              </a:rPr>
              <a:t>modulus  (</a:t>
            </a:r>
            <a:r>
              <a:rPr lang="en-US" sz="2400" smtClean="0"/>
              <a:t>m) = 100.</a:t>
            </a: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600" y="3810000"/>
            <a:ext cx="4551363" cy="28241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1358" y="326623"/>
            <a:ext cx="4648200" cy="12096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Model Classification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129142" y="2325095"/>
            <a:ext cx="6885715" cy="3228572"/>
          </a:xfrm>
          <a:noFill/>
          <a:ln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 rot="19522824">
            <a:off x="6030953" y="2536530"/>
            <a:ext cx="191983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Comic Sans MS" pitchFamily="66" charset="0"/>
              </a:rPr>
              <a:t>Who uses random number…</a:t>
            </a:r>
            <a:endParaRPr lang="en-US" sz="12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Random Numbers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What is Random Number?</a:t>
            </a:r>
          </a:p>
          <a:p>
            <a:pPr lvl="1"/>
            <a:r>
              <a:rPr lang="en-US" sz="2400" dirty="0" smtClean="0"/>
              <a:t>A random number is a number generated by a process, </a:t>
            </a:r>
          </a:p>
          <a:p>
            <a:pPr lvl="2"/>
            <a:r>
              <a:rPr lang="en-US" sz="2000" dirty="0" smtClean="0"/>
              <a:t>whose outcome is </a:t>
            </a:r>
            <a:r>
              <a:rPr lang="en-US" sz="2000" b="1" dirty="0" smtClean="0"/>
              <a:t>unpredictable</a:t>
            </a:r>
            <a:r>
              <a:rPr lang="en-US" sz="2000" dirty="0" smtClean="0"/>
              <a:t>, </a:t>
            </a:r>
          </a:p>
          <a:p>
            <a:pPr lvl="2"/>
            <a:r>
              <a:rPr lang="en-US" sz="2000" dirty="0" smtClean="0"/>
              <a:t>and which </a:t>
            </a:r>
            <a:r>
              <a:rPr lang="en-US" sz="2000" b="1" dirty="0" smtClean="0"/>
              <a:t>cannot be</a:t>
            </a:r>
            <a:r>
              <a:rPr lang="en-US" sz="2000" dirty="0" smtClean="0"/>
              <a:t> sub sequentially reliably reproduced. 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This definition … one has some kind of a </a:t>
            </a:r>
            <a:r>
              <a:rPr lang="en-US" sz="2400" b="1" dirty="0" smtClean="0"/>
              <a:t>black box </a:t>
            </a:r>
            <a:r>
              <a:rPr lang="en-US" sz="2400" dirty="0" smtClean="0"/>
              <a:t>– such a black box is usually called a </a:t>
            </a:r>
            <a:r>
              <a:rPr lang="en-US" sz="2400" b="1" dirty="0" smtClean="0"/>
              <a:t>random number generator </a:t>
            </a:r>
            <a:r>
              <a:rPr lang="en-US" sz="2400" dirty="0" smtClean="0"/>
              <a:t>– that fulfills this task.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Random number plays important role in simulation tasks.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Properties of Random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 smtClean="0"/>
              <a:t>A sequence of random numbers, R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R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… must have two important statistical properties:</a:t>
            </a:r>
          </a:p>
          <a:p>
            <a:pPr lvl="1">
              <a:defRPr/>
            </a:pPr>
            <a:endParaRPr lang="en-US" sz="2000" dirty="0" smtClean="0"/>
          </a:p>
          <a:p>
            <a:pPr marL="801687" lvl="1" indent="-457200"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sz="2400" dirty="0" smtClean="0"/>
              <a:t>Uniformity </a:t>
            </a:r>
            <a:r>
              <a:rPr lang="en-US" sz="1800" dirty="0" smtClean="0">
                <a:sym typeface="Wingdings" pitchFamily="2" charset="2"/>
              </a:rPr>
              <a:t></a:t>
            </a:r>
            <a:r>
              <a:rPr lang="en-US" sz="2400" dirty="0" smtClean="0">
                <a:sym typeface="Wingdings" pitchFamily="2" charset="2"/>
              </a:rPr>
              <a:t> ? </a:t>
            </a:r>
          </a:p>
          <a:p>
            <a:pPr marL="1096962" lvl="2" indent="-457200">
              <a:buClr>
                <a:schemeClr val="tx1"/>
              </a:buClr>
              <a:defRPr/>
            </a:pPr>
            <a:r>
              <a:rPr lang="en-US" sz="2100" dirty="0" smtClean="0">
                <a:sym typeface="Wingdings" pitchFamily="2" charset="2"/>
              </a:rPr>
              <a:t>They are equally probable every where</a:t>
            </a:r>
            <a:endParaRPr lang="en-US" sz="2100" dirty="0" smtClean="0"/>
          </a:p>
          <a:p>
            <a:pPr marL="801687" lvl="1" indent="-457200">
              <a:buClrTx/>
              <a:buFont typeface="+mj-lt"/>
              <a:buAutoNum type="arabicPeriod"/>
              <a:defRPr/>
            </a:pPr>
            <a:r>
              <a:rPr lang="en-US" sz="2400" dirty="0" smtClean="0"/>
              <a:t>Independence </a:t>
            </a:r>
            <a:r>
              <a:rPr lang="en-US" sz="1800" dirty="0" smtClean="0">
                <a:sym typeface="Wingdings" pitchFamily="2" charset="2"/>
              </a:rPr>
              <a:t></a:t>
            </a:r>
            <a:r>
              <a:rPr lang="en-US" sz="2400" dirty="0" smtClean="0">
                <a:sym typeface="Wingdings" pitchFamily="2" charset="2"/>
              </a:rPr>
              <a:t> ?</a:t>
            </a:r>
          </a:p>
          <a:p>
            <a:pPr marL="1096962" lvl="2" indent="-457200">
              <a:buClrTx/>
              <a:defRPr/>
            </a:pPr>
            <a:r>
              <a:rPr lang="en-US" sz="2100" dirty="0" smtClean="0">
                <a:sym typeface="Wingdings" pitchFamily="2" charset="2"/>
              </a:rPr>
              <a:t>The current value of a random variable has no relation with the previous value.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Generation of Pseudo Random Numbers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Pseudo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800" dirty="0" smtClean="0">
                <a:sym typeface="Wingdings" pitchFamily="2" charset="2"/>
              </a:rPr>
              <a:t> False / Fake</a:t>
            </a:r>
          </a:p>
          <a:p>
            <a:r>
              <a:rPr lang="en-US" sz="2800" dirty="0" smtClean="0">
                <a:sym typeface="Wingdings" pitchFamily="2" charset="2"/>
              </a:rPr>
              <a:t>Generation of False or Fake Random Numbers</a:t>
            </a:r>
            <a:r>
              <a:rPr lang="en-US" sz="2800" dirty="0" smtClean="0">
                <a:sym typeface="Wingdings" pitchFamily="2" charset="2"/>
              </a:rPr>
              <a:t>?</a:t>
            </a:r>
            <a:endParaRPr lang="en-US" sz="2800" dirty="0" smtClean="0">
              <a:sym typeface="Wingdings" pitchFamily="2" charset="2"/>
            </a:endParaRPr>
          </a:p>
          <a:p>
            <a:pPr lvl="1"/>
            <a:r>
              <a:rPr lang="en-US" sz="2400" b="1" dirty="0" smtClean="0"/>
              <a:t>Pseudo</a:t>
            </a:r>
            <a:r>
              <a:rPr lang="en-US" sz="3200" dirty="0"/>
              <a:t>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 smtClean="0"/>
              <a:t>because </a:t>
            </a:r>
            <a:r>
              <a:rPr lang="en-US" sz="2400" dirty="0" smtClean="0"/>
              <a:t>generating numbers using a known  method removes the potential for </a:t>
            </a:r>
            <a:r>
              <a:rPr lang="en-US" sz="2400" b="1" dirty="0" smtClean="0"/>
              <a:t>true</a:t>
            </a:r>
            <a:r>
              <a:rPr lang="en-US" sz="2400" dirty="0" smtClean="0"/>
              <a:t> </a:t>
            </a:r>
            <a:r>
              <a:rPr lang="en-US" sz="2400" dirty="0" smtClean="0"/>
              <a:t>randomness</a:t>
            </a:r>
            <a:endParaRPr lang="en-US" sz="2400" dirty="0" smtClean="0"/>
          </a:p>
          <a:p>
            <a:pPr lvl="1"/>
            <a:r>
              <a:rPr lang="en-US" sz="2400" b="1" dirty="0" smtClean="0"/>
              <a:t>Goal</a:t>
            </a:r>
            <a:r>
              <a:rPr lang="en-US" sz="3200" dirty="0"/>
              <a:t>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 smtClean="0"/>
              <a:t>To </a:t>
            </a:r>
            <a:r>
              <a:rPr lang="en-US" sz="2400" dirty="0" smtClean="0"/>
              <a:t>produce a sequence of numbers in [0,1] that  simulates, or imitates, the ideal properties of random numbers (RN)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Generation of Pseudo Random Numbers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Important considerations in RN routines</a:t>
            </a:r>
            <a:r>
              <a:rPr lang="en-US" sz="2400" dirty="0" smtClean="0"/>
              <a:t>: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 smtClean="0"/>
              <a:t>routine should be fast</a:t>
            </a:r>
          </a:p>
          <a:p>
            <a:pPr lvl="1"/>
            <a:r>
              <a:rPr lang="en-US" sz="2400" dirty="0" smtClean="0"/>
              <a:t>Portable </a:t>
            </a:r>
            <a:r>
              <a:rPr lang="en-US" sz="2400" dirty="0" smtClean="0"/>
              <a:t>to different computers… </a:t>
            </a:r>
            <a:r>
              <a:rPr lang="en-US" sz="1600" dirty="0" smtClean="0"/>
              <a:t>(different </a:t>
            </a:r>
            <a:r>
              <a:rPr lang="en-US" sz="1600" dirty="0"/>
              <a:t>programming </a:t>
            </a:r>
            <a:r>
              <a:rPr lang="en-US" sz="1600" dirty="0" smtClean="0"/>
              <a:t>languages)</a:t>
            </a:r>
            <a:endParaRPr lang="en-US" sz="2400" dirty="0" smtClean="0"/>
          </a:p>
          <a:p>
            <a:pPr lvl="1"/>
            <a:r>
              <a:rPr lang="en-US" sz="2400" dirty="0" smtClean="0"/>
              <a:t>Have </a:t>
            </a:r>
            <a:r>
              <a:rPr lang="en-US" sz="2400" dirty="0" smtClean="0"/>
              <a:t>sufficiently </a:t>
            </a:r>
            <a:r>
              <a:rPr lang="en-US" sz="2400" i="1" dirty="0" smtClean="0"/>
              <a:t>long cycle</a:t>
            </a:r>
          </a:p>
          <a:p>
            <a:pPr lvl="1"/>
            <a:r>
              <a:rPr lang="en-US" sz="2400" i="1" dirty="0" smtClean="0"/>
              <a:t>Replicable</a:t>
            </a:r>
            <a:endParaRPr lang="en-US" sz="2400" i="1" dirty="0" smtClean="0"/>
          </a:p>
          <a:p>
            <a:pPr lvl="1"/>
            <a:r>
              <a:rPr lang="en-US" sz="2400" dirty="0" smtClean="0"/>
              <a:t>Closely </a:t>
            </a:r>
            <a:r>
              <a:rPr lang="en-US" sz="2400" dirty="0" smtClean="0"/>
              <a:t>approximate the ideal statistical properties of uniformity and independence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Generation of Pseudo Random Numbers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When generating pseudo random numbers certain problem may occur:</a:t>
            </a:r>
          </a:p>
          <a:p>
            <a:pPr lvl="1"/>
            <a:r>
              <a:rPr lang="en-US" sz="2200" dirty="0" smtClean="0"/>
              <a:t>Generated number may </a:t>
            </a:r>
            <a:r>
              <a:rPr lang="en-US" sz="2200" b="1" i="1" dirty="0" smtClean="0"/>
              <a:t>not be uniformly distributed</a:t>
            </a:r>
          </a:p>
          <a:p>
            <a:pPr lvl="1"/>
            <a:r>
              <a:rPr lang="en-US" sz="2200" dirty="0" smtClean="0"/>
              <a:t>… may be </a:t>
            </a:r>
            <a:r>
              <a:rPr lang="en-US" sz="2200" b="1" i="1" dirty="0" smtClean="0"/>
              <a:t>discrete </a:t>
            </a:r>
            <a:r>
              <a:rPr lang="en-US" sz="2200" b="1" i="1" dirty="0" smtClean="0"/>
              <a:t>valued, </a:t>
            </a:r>
            <a:r>
              <a:rPr lang="en-US" sz="2200" b="1" i="1" dirty="0" smtClean="0"/>
              <a:t>instead of continuous valued</a:t>
            </a:r>
          </a:p>
          <a:p>
            <a:pPr lvl="1"/>
            <a:r>
              <a:rPr lang="en-US" sz="2200" dirty="0" smtClean="0"/>
              <a:t>The </a:t>
            </a:r>
            <a:r>
              <a:rPr lang="en-US" sz="2200" b="1" dirty="0" smtClean="0"/>
              <a:t>mean</a:t>
            </a:r>
            <a:r>
              <a:rPr lang="en-US" sz="2200" dirty="0" smtClean="0"/>
              <a:t> of generated numbers… may </a:t>
            </a:r>
            <a:r>
              <a:rPr lang="en-US" sz="2200" b="1" dirty="0" smtClean="0"/>
              <a:t>too high or too low</a:t>
            </a:r>
          </a:p>
          <a:p>
            <a:pPr lvl="1"/>
            <a:r>
              <a:rPr lang="en-US" sz="2200" dirty="0" smtClean="0"/>
              <a:t>The </a:t>
            </a:r>
            <a:r>
              <a:rPr lang="en-US" sz="2200" b="1" dirty="0" smtClean="0"/>
              <a:t>variance</a:t>
            </a:r>
            <a:r>
              <a:rPr lang="en-US" sz="2200" dirty="0" smtClean="0"/>
              <a:t> … may </a:t>
            </a:r>
            <a:r>
              <a:rPr lang="en-US" sz="2200" b="1" dirty="0" smtClean="0"/>
              <a:t>too high or too low</a:t>
            </a:r>
            <a:r>
              <a:rPr lang="en-US" sz="2200" dirty="0" smtClean="0"/>
              <a:t>.</a:t>
            </a:r>
          </a:p>
          <a:p>
            <a:pPr lvl="1"/>
            <a:r>
              <a:rPr lang="en-US" sz="2200" dirty="0" smtClean="0"/>
              <a:t>There may be </a:t>
            </a:r>
            <a:r>
              <a:rPr lang="en-US" sz="2200" b="1" dirty="0" smtClean="0"/>
              <a:t>cyclic </a:t>
            </a:r>
            <a:r>
              <a:rPr lang="en-US" sz="2200" b="1" dirty="0" smtClean="0"/>
              <a:t>variation</a:t>
            </a:r>
            <a:r>
              <a:rPr lang="en-US" sz="2200" dirty="0" smtClean="0"/>
              <a:t>: </a:t>
            </a:r>
            <a:r>
              <a:rPr lang="en-US" sz="2200" dirty="0" smtClean="0"/>
              <a:t>i.e.</a:t>
            </a:r>
          </a:p>
          <a:p>
            <a:pPr lvl="2"/>
            <a:r>
              <a:rPr lang="en-US" sz="1800" dirty="0" smtClean="0"/>
              <a:t>Autocorrelation between numbers</a:t>
            </a:r>
          </a:p>
          <a:p>
            <a:pPr lvl="2"/>
            <a:r>
              <a:rPr lang="en-US" sz="1800" dirty="0" smtClean="0"/>
              <a:t>Numbers successively higher or lower than successive numbers</a:t>
            </a:r>
          </a:p>
          <a:p>
            <a:pPr lvl="2"/>
            <a:r>
              <a:rPr lang="en-US" sz="1800" dirty="0" smtClean="0"/>
              <a:t>Several numbers above the mean followed by several numbers below the mean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Techniques of Generating Random Numbers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Different methods have been proposed:</a:t>
            </a:r>
          </a:p>
          <a:p>
            <a:pPr lvl="1"/>
            <a:r>
              <a:rPr lang="en-US" sz="2400" dirty="0" smtClean="0"/>
              <a:t>Linear Congruential Method (LCM).</a:t>
            </a:r>
          </a:p>
          <a:p>
            <a:pPr lvl="1"/>
            <a:r>
              <a:rPr lang="en-US" sz="2400" dirty="0" smtClean="0"/>
              <a:t>Combined </a:t>
            </a:r>
            <a:r>
              <a:rPr lang="en-US" sz="2400" dirty="0" smtClean="0"/>
              <a:t>Linear Congruential Generators (CLCG).</a:t>
            </a:r>
          </a:p>
          <a:p>
            <a:pPr lvl="1"/>
            <a:r>
              <a:rPr lang="en-US" sz="2400" dirty="0" smtClean="0"/>
              <a:t>Random-Number Streams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Linear Congruential Method (LCM)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Congruential  </a:t>
            </a:r>
            <a:r>
              <a:rPr lang="en-US" sz="2000" smtClean="0">
                <a:sym typeface="Wingdings" pitchFamily="2" charset="2"/>
              </a:rPr>
              <a:t> </a:t>
            </a:r>
            <a:r>
              <a:rPr lang="en-US" sz="2400" smtClean="0">
                <a:sym typeface="Wingdings" pitchFamily="2" charset="2"/>
              </a:rPr>
              <a:t>Congruent </a:t>
            </a:r>
            <a:r>
              <a:rPr lang="en-US" sz="2000" smtClean="0">
                <a:sym typeface="Wingdings" pitchFamily="2" charset="2"/>
              </a:rPr>
              <a:t> </a:t>
            </a:r>
            <a:r>
              <a:rPr lang="en-US" sz="2400" smtClean="0">
                <a:sym typeface="Wingdings" pitchFamily="2" charset="2"/>
              </a:rPr>
              <a:t>Similar/ fitting /matching</a:t>
            </a:r>
          </a:p>
          <a:p>
            <a:r>
              <a:rPr lang="en-US" sz="2400" smtClean="0">
                <a:sym typeface="Wingdings" pitchFamily="2" charset="2"/>
              </a:rPr>
              <a:t>Proposed by Lehmer (1951)</a:t>
            </a:r>
          </a:p>
          <a:p>
            <a:r>
              <a:rPr lang="en-US" sz="2400" smtClean="0"/>
              <a:t>To produce a sequence of integers, X</a:t>
            </a:r>
            <a:r>
              <a:rPr lang="en-US" sz="2400" baseline="-25000" smtClean="0"/>
              <a:t>1</a:t>
            </a:r>
            <a:r>
              <a:rPr lang="en-US" sz="2400" smtClean="0"/>
              <a:t>, X</a:t>
            </a:r>
            <a:r>
              <a:rPr lang="en-US" sz="2400" baseline="-25000" smtClean="0"/>
              <a:t>2</a:t>
            </a:r>
            <a:r>
              <a:rPr lang="en-US" sz="2400" smtClean="0"/>
              <a:t>, …between 0 and  m-1 by following a recursive relationship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43435" y="3670325"/>
            <a:ext cx="4648200" cy="12096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2533" name="TextBox 4"/>
          <p:cNvSpPr txBox="1">
            <a:spLocks noChangeArrowheads="1"/>
          </p:cNvSpPr>
          <p:nvPr/>
        </p:nvSpPr>
        <p:spPr bwMode="auto">
          <a:xfrm>
            <a:off x="2279650" y="5035550"/>
            <a:ext cx="38989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 initial value of X</a:t>
            </a:r>
            <a:r>
              <a:rPr lang="en-US" baseline="-25000"/>
              <a:t>0</a:t>
            </a:r>
            <a:r>
              <a:rPr lang="en-US"/>
              <a:t> is called </a:t>
            </a:r>
            <a:r>
              <a:rPr lang="en-US" b="1"/>
              <a:t>seed.</a:t>
            </a:r>
          </a:p>
          <a:p>
            <a:r>
              <a:rPr lang="en-US"/>
              <a:t>a is called </a:t>
            </a:r>
            <a:r>
              <a:rPr lang="en-US" b="1"/>
              <a:t>constant multiplier.</a:t>
            </a:r>
            <a:endParaRPr lang="en-US"/>
          </a:p>
          <a:p>
            <a:r>
              <a:rPr lang="en-US"/>
              <a:t>c </a:t>
            </a:r>
            <a:r>
              <a:rPr lang="en-US">
                <a:sym typeface="Wingdings" pitchFamily="2" charset="2"/>
              </a:rPr>
              <a:t> increment</a:t>
            </a:r>
          </a:p>
          <a:p>
            <a:r>
              <a:rPr lang="en-US">
                <a:sym typeface="Wingdings" pitchFamily="2" charset="2"/>
              </a:rPr>
              <a:t>m  modulus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</TotalTime>
  <Words>483</Words>
  <Application>Microsoft Office PowerPoint</Application>
  <PresentationFormat>On-screen Show (4:3)</PresentationFormat>
  <Paragraphs>68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Comic Sans MS</vt:lpstr>
      <vt:lpstr>Wingdings</vt:lpstr>
      <vt:lpstr>Office Theme</vt:lpstr>
      <vt:lpstr>Simulation and Modeling</vt:lpstr>
      <vt:lpstr>System Model Classification</vt:lpstr>
      <vt:lpstr>Random Numbers</vt:lpstr>
      <vt:lpstr>Properties of Random Numbers</vt:lpstr>
      <vt:lpstr>Generation of Pseudo Random Numbers</vt:lpstr>
      <vt:lpstr>Generation of Pseudo Random Numbers</vt:lpstr>
      <vt:lpstr>Generation of Pseudo Random Numbers</vt:lpstr>
      <vt:lpstr>Techniques of Generating Random Numbers</vt:lpstr>
      <vt:lpstr>Linear Congruential Method (LCM)</vt:lpstr>
      <vt:lpstr>Linear Congruential Method (LCM)</vt:lpstr>
      <vt:lpstr>An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and Modeling</dc:title>
  <dc:creator>ASIF ZAMAN</dc:creator>
  <cp:lastModifiedBy>User</cp:lastModifiedBy>
  <cp:revision>57</cp:revision>
  <dcterms:created xsi:type="dcterms:W3CDTF">2012-09-06T17:38:48Z</dcterms:created>
  <dcterms:modified xsi:type="dcterms:W3CDTF">2016-10-18T02:45:32Z</dcterms:modified>
</cp:coreProperties>
</file>