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67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23B4C-6769-4F51-9878-092C1414FE1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80E7B-7687-4E3D-9B11-117E10C5DF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D48A-E868-4CAB-8FB7-FC56C706DB73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A00D-BBB3-4FD2-927F-9ABD4C5DC3C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DD04-F922-496A-B5E0-3F9A1B2E15B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6EC4-A3BD-4D2D-9B4F-3BA991AE012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B4B-0A2D-48DF-B941-04AE97ABBDE6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275A-41F2-44BE-A635-898ACF94F483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C458-5009-49FF-BD24-350BFC92D47C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DDE-4B65-4459-90AC-7D4687163ED3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107D-0FD5-4CB2-B123-D05697C2305E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336B-DB41-43E1-AA9A-CFF6118B73E1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A81-2AAC-49D8-9CC8-830C9538547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A92E-7A22-4879-8DC2-E76D5334E420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Simulation and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25" y="2016125"/>
            <a:ext cx="8653463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2743200" y="1371600"/>
            <a:ext cx="3886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914400"/>
            <a:ext cx="3200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3175">
                  <a:solidFill>
                    <a:schemeClr val="tx1"/>
                  </a:solidFill>
                </a:ln>
              </a:rPr>
              <a:t>(468-500)^2=(-32)^2=1024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6819900" y="1485900"/>
            <a:ext cx="1676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990600"/>
            <a:ext cx="3200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3175">
                  <a:solidFill>
                    <a:schemeClr val="tx1"/>
                  </a:solidFill>
                </a:ln>
              </a:rPr>
              <a:t>1024/500= 2.048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96200" y="2819400"/>
            <a:ext cx="1295400" cy="274320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Chi-square test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The question now arises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how </a:t>
            </a:r>
            <a:r>
              <a:rPr lang="en-US" sz="2400" b="1" dirty="0"/>
              <a:t>large or small </a:t>
            </a:r>
            <a:r>
              <a:rPr lang="en-US" sz="2400" dirty="0"/>
              <a:t>a computed value of chi-square can we accept.</a:t>
            </a:r>
          </a:p>
          <a:p>
            <a:r>
              <a:rPr lang="en-US" sz="2400" dirty="0"/>
              <a:t>New term:</a:t>
            </a:r>
          </a:p>
          <a:p>
            <a:pPr lvl="1"/>
            <a:r>
              <a:rPr lang="en-US" sz="2400" dirty="0"/>
              <a:t> chi-square table…. Predefined</a:t>
            </a:r>
          </a:p>
          <a:p>
            <a:r>
              <a:rPr lang="en-US" sz="2400" dirty="0"/>
              <a:t>New Parameter: </a:t>
            </a:r>
          </a:p>
          <a:p>
            <a:pPr lvl="1"/>
            <a:r>
              <a:rPr lang="en-US" sz="2400" b="1" i="1" dirty="0"/>
              <a:t>degree of freedom</a:t>
            </a:r>
          </a:p>
          <a:p>
            <a:pPr lvl="1"/>
            <a:r>
              <a:rPr lang="en-US" sz="2400" dirty="0"/>
              <a:t>Defined by:  v=k-1 , k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no of sets into which data is divided</a:t>
            </a:r>
          </a:p>
          <a:p>
            <a:pPr lvl="1"/>
            <a:r>
              <a:rPr lang="en-US" sz="2400" dirty="0">
                <a:sym typeface="Wingdings" pitchFamily="2" charset="2"/>
              </a:rPr>
              <a:t>In our example k=10, that is v=10-1=9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Chi-square table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3288" y="1719263"/>
            <a:ext cx="7337425" cy="4411662"/>
          </a:xfrm>
          <a:noFill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44963"/>
            <a:ext cx="91440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Chi-square table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" y="1733983"/>
            <a:ext cx="9220201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20" y="1524000"/>
            <a:ext cx="914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1752600" y="2514600"/>
            <a:ext cx="56388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 anchorCtr="0">
            <a:noAutofit/>
          </a:bodyPr>
          <a:lstStyle/>
          <a:p>
            <a:pPr>
              <a:defRPr/>
            </a:pPr>
            <a:r>
              <a:rPr lang="en-US" sz="2000" dirty="0"/>
              <a:t>99.5% probability chi</a:t>
            </a:r>
            <a:r>
              <a:rPr lang="en-US" sz="2000" baseline="30000" dirty="0"/>
              <a:t>2</a:t>
            </a:r>
            <a:r>
              <a:rPr lang="en-US" sz="2000" dirty="0"/>
              <a:t> will exceeding </a:t>
            </a:r>
            <a:r>
              <a:rPr lang="en-US" sz="2000" dirty="0">
                <a:sym typeface="Wingdings" pitchFamily="2" charset="2"/>
              </a:rPr>
              <a:t> 1.735</a:t>
            </a:r>
          </a:p>
          <a:p>
            <a:pPr>
              <a:defRPr/>
            </a:pPr>
            <a:r>
              <a:rPr lang="en-US" sz="2000" dirty="0">
                <a:sym typeface="Wingdings" pitchFamily="2" charset="2"/>
              </a:rPr>
              <a:t>97.5% </a:t>
            </a:r>
            <a:r>
              <a:rPr lang="en-US" sz="2000" dirty="0"/>
              <a:t>probability chi</a:t>
            </a:r>
            <a:r>
              <a:rPr lang="en-US" sz="2000" baseline="30000" dirty="0"/>
              <a:t>2</a:t>
            </a:r>
            <a:r>
              <a:rPr lang="en-US" sz="2000" dirty="0"/>
              <a:t> will exceeding </a:t>
            </a:r>
            <a:r>
              <a:rPr lang="en-US" sz="2000" dirty="0">
                <a:sym typeface="Wingdings" pitchFamily="2" charset="2"/>
              </a:rPr>
              <a:t> 2.700</a:t>
            </a:r>
          </a:p>
          <a:p>
            <a:pPr>
              <a:defRPr/>
            </a:pPr>
            <a:r>
              <a:rPr lang="en-US" sz="2000" dirty="0">
                <a:sym typeface="Wingdings" pitchFamily="2" charset="2"/>
              </a:rPr>
              <a:t>0.5%</a:t>
            </a:r>
            <a:r>
              <a:rPr lang="en-US" sz="2000" dirty="0"/>
              <a:t> probability chi</a:t>
            </a:r>
            <a:r>
              <a:rPr lang="en-US" sz="2000" baseline="30000" dirty="0"/>
              <a:t>2</a:t>
            </a:r>
            <a:r>
              <a:rPr lang="en-US" sz="2000" dirty="0"/>
              <a:t> will exceeding </a:t>
            </a:r>
            <a:r>
              <a:rPr lang="en-US" sz="2000" dirty="0">
                <a:sym typeface="Wingdings" pitchFamily="2" charset="2"/>
              </a:rPr>
              <a:t> 23.589</a:t>
            </a:r>
            <a:endParaRPr lang="en-US" sz="2000" dirty="0"/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668338" y="4271963"/>
            <a:ext cx="79692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Thus the probability of the chi</a:t>
            </a:r>
            <a:r>
              <a:rPr lang="en-US" baseline="30000"/>
              <a:t>2</a:t>
            </a:r>
            <a:r>
              <a:rPr lang="en-US"/>
              <a:t> statistic (for v=9) falling below 1.73 and </a:t>
            </a:r>
          </a:p>
          <a:p>
            <a:r>
              <a:rPr lang="en-US"/>
              <a:t>above 23.6 is only 1%</a:t>
            </a:r>
          </a:p>
          <a:p>
            <a:endParaRPr lang="en-US"/>
          </a:p>
          <a:p>
            <a:r>
              <a:rPr lang="en-US"/>
              <a:t>That is 990 out of 1000 sequences from a perfectly uniform random number </a:t>
            </a:r>
          </a:p>
          <a:p>
            <a:r>
              <a:rPr lang="en-US"/>
              <a:t>generator would have given: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8988" y="5595938"/>
            <a:ext cx="320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spc="200" dirty="0"/>
              <a:t>1.73 ≤ chi</a:t>
            </a:r>
            <a:r>
              <a:rPr lang="en-US" b="1" spc="200" baseline="30000" dirty="0"/>
              <a:t>2 </a:t>
            </a:r>
            <a:r>
              <a:rPr lang="en-US" b="1" spc="200" dirty="0"/>
              <a:t>≤ 23.6</a:t>
            </a:r>
          </a:p>
        </p:txBody>
      </p:sp>
      <p:sp>
        <p:nvSpPr>
          <p:cNvPr id="9" name="Oval 8"/>
          <p:cNvSpPr/>
          <p:nvPr/>
        </p:nvSpPr>
        <p:spPr>
          <a:xfrm>
            <a:off x="642795" y="973570"/>
            <a:ext cx="858838" cy="1487488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99120" y="989445"/>
            <a:ext cx="860425" cy="1487488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For Random Numbers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875338" cy="4411662"/>
          </a:xfrm>
        </p:spPr>
        <p:txBody>
          <a:bodyPr/>
          <a:lstStyle/>
          <a:p>
            <a:r>
              <a:rPr lang="en-US" dirty="0"/>
              <a:t>Five types of  tests: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/>
              <a:t>Frequency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b="1" dirty="0"/>
              <a:t>Runs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/>
              <a:t>Autocorrelation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/>
              <a:t>Gap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/>
              <a:t>Poker test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575050" y="2374900"/>
            <a:ext cx="355600" cy="2587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108450" y="2278063"/>
            <a:ext cx="165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Uniformity test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260850" y="3124199"/>
            <a:ext cx="354013" cy="1489075"/>
          </a:xfrm>
          <a:prstGeom prst="rightBrace">
            <a:avLst>
              <a:gd name="adj1" fmla="val 548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4735513" y="3711575"/>
            <a:ext cx="208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Independence test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24000" y="2133600"/>
            <a:ext cx="5691116" cy="752901"/>
          </a:xfrm>
          <a:prstGeom prst="rightArrow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97750" y="2292350"/>
            <a:ext cx="1519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Just Discussed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 Test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Usually 3 types of tests…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dirty="0"/>
              <a:t>Runs up and down 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dirty="0"/>
              <a:t>Runs above and below the mean.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dirty="0"/>
              <a:t>Runs test: length of runs.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For Random Numbers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desired properties of Random Numbers:</a:t>
            </a:r>
          </a:p>
          <a:p>
            <a:pPr lvl="1"/>
            <a:r>
              <a:rPr lang="en-US" sz="2200" dirty="0"/>
              <a:t>Uniformity &amp;  Independence</a:t>
            </a:r>
          </a:p>
          <a:p>
            <a:pPr lvl="1"/>
            <a:endParaRPr lang="en-US" sz="2000" dirty="0"/>
          </a:p>
          <a:p>
            <a:r>
              <a:rPr lang="en-US" sz="2400" dirty="0"/>
              <a:t>To ensure … desired properties… </a:t>
            </a:r>
            <a:r>
              <a:rPr lang="en-US" sz="2400" b="1" dirty="0"/>
              <a:t>number of tests </a:t>
            </a:r>
            <a:r>
              <a:rPr lang="en-US" sz="2400" dirty="0"/>
              <a:t>can be performed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For Random Numbers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875338" cy="4411662"/>
          </a:xfrm>
        </p:spPr>
        <p:txBody>
          <a:bodyPr/>
          <a:lstStyle/>
          <a:p>
            <a:r>
              <a:rPr lang="en-US"/>
              <a:t>Five types of  tests: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/>
              <a:t>Frequency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/>
              <a:t>Runs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/>
              <a:t>Autocorrelation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/>
              <a:t>Gap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/>
              <a:t>Poker test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575050" y="2374901"/>
            <a:ext cx="355600" cy="2920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930650" y="2336006"/>
            <a:ext cx="165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Uniformity test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260850" y="2819400"/>
            <a:ext cx="354013" cy="1793875"/>
          </a:xfrm>
          <a:prstGeom prst="rightBrace">
            <a:avLst>
              <a:gd name="adj1" fmla="val 548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4622639" y="3531393"/>
            <a:ext cx="208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Independence test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365" grpId="0"/>
      <p:bldP spid="6" grpId="0" animBg="1"/>
      <p:bldP spid="153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Test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test uniformity</a:t>
            </a:r>
          </a:p>
          <a:p>
            <a:r>
              <a:rPr lang="en-US"/>
              <a:t>Uses:</a:t>
            </a:r>
          </a:p>
          <a:p>
            <a:pPr lvl="1"/>
            <a:r>
              <a:rPr lang="en-US"/>
              <a:t>Kolmogorov-Smirnov test or </a:t>
            </a:r>
          </a:p>
          <a:p>
            <a:pPr lvl="1"/>
            <a:r>
              <a:rPr lang="en-US"/>
              <a:t>Chi-square test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30600" y="3503612"/>
            <a:ext cx="2184400" cy="38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5691188" y="3392488"/>
            <a:ext cx="2116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will study from </a:t>
            </a:r>
            <a:br>
              <a:rPr lang="en-US" dirty="0"/>
            </a:br>
            <a:r>
              <a:rPr lang="en-US" dirty="0" err="1"/>
              <a:t>N.Deo’s</a:t>
            </a:r>
            <a:r>
              <a:rPr lang="en-US" dirty="0"/>
              <a:t> 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Test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There should be </a:t>
            </a:r>
            <a:r>
              <a:rPr lang="en-US" sz="2600" b="1" dirty="0"/>
              <a:t>no favored number.</a:t>
            </a:r>
          </a:p>
          <a:p>
            <a:pPr lvl="1"/>
            <a:r>
              <a:rPr lang="en-US" sz="2400" dirty="0"/>
              <a:t>That is, no number should occur more frequently than what is expected from chance variation.</a:t>
            </a:r>
          </a:p>
          <a:p>
            <a:pPr lvl="1"/>
            <a:r>
              <a:rPr lang="en-US" sz="2400" dirty="0"/>
              <a:t>For example, </a:t>
            </a:r>
          </a:p>
          <a:p>
            <a:pPr lvl="2"/>
            <a:r>
              <a:rPr lang="en-US" sz="2000" dirty="0"/>
              <a:t>If we have 5000 3-digit numbers (000-999)</a:t>
            </a:r>
          </a:p>
          <a:p>
            <a:pPr lvl="2"/>
            <a:r>
              <a:rPr lang="en-US" sz="2000" dirty="0"/>
              <a:t>We should expect- </a:t>
            </a:r>
          </a:p>
          <a:p>
            <a:pPr lvl="3"/>
            <a:r>
              <a:rPr lang="en-US" sz="1800" dirty="0"/>
              <a:t>000-099 </a:t>
            </a:r>
            <a:r>
              <a:rPr lang="en-US" sz="1050" dirty="0">
                <a:sym typeface="Wingdings" pitchFamily="2" charset="2"/>
              </a:rPr>
              <a:t></a:t>
            </a:r>
            <a:r>
              <a:rPr lang="en-US" sz="1800" dirty="0">
                <a:sym typeface="Wingdings" pitchFamily="2" charset="2"/>
              </a:rPr>
              <a:t> 500 numbers</a:t>
            </a:r>
            <a:r>
              <a:rPr lang="en-US" sz="1800" dirty="0"/>
              <a:t> </a:t>
            </a:r>
          </a:p>
          <a:p>
            <a:pPr lvl="3"/>
            <a:r>
              <a:rPr lang="en-US" sz="1800" dirty="0"/>
              <a:t>100-199 </a:t>
            </a:r>
            <a:r>
              <a:rPr lang="en-US" sz="1050" dirty="0">
                <a:sym typeface="Wingdings" pitchFamily="2" charset="2"/>
              </a:rPr>
              <a:t></a:t>
            </a:r>
            <a:r>
              <a:rPr lang="en-US" sz="1800" dirty="0">
                <a:sym typeface="Wingdings" pitchFamily="2" charset="2"/>
              </a:rPr>
              <a:t> 500 numbers</a:t>
            </a:r>
            <a:r>
              <a:rPr lang="en-US" sz="1800" dirty="0"/>
              <a:t> </a:t>
            </a:r>
          </a:p>
          <a:p>
            <a:pPr lvl="3"/>
            <a:r>
              <a:rPr lang="en-US" sz="1800" dirty="0"/>
              <a:t>200-299 </a:t>
            </a:r>
            <a:r>
              <a:rPr lang="en-US" sz="1050" dirty="0">
                <a:sym typeface="Wingdings" pitchFamily="2" charset="2"/>
              </a:rPr>
              <a:t></a:t>
            </a:r>
            <a:r>
              <a:rPr lang="en-US" sz="1800" dirty="0">
                <a:sym typeface="Wingdings" pitchFamily="2" charset="2"/>
              </a:rPr>
              <a:t> 500 numbers</a:t>
            </a:r>
            <a:r>
              <a:rPr lang="en-US" sz="1800" dirty="0"/>
              <a:t> </a:t>
            </a:r>
          </a:p>
          <a:p>
            <a:pPr lvl="3"/>
            <a:r>
              <a:rPr lang="en-US" sz="1800" dirty="0"/>
              <a:t>… … … </a:t>
            </a:r>
          </a:p>
          <a:p>
            <a:pPr lvl="3"/>
            <a:r>
              <a:rPr lang="en-US" sz="1800" dirty="0"/>
              <a:t>900-999 </a:t>
            </a:r>
            <a:r>
              <a:rPr lang="en-US" sz="1050" dirty="0">
                <a:sym typeface="Wingdings" pitchFamily="2" charset="2"/>
              </a:rPr>
              <a:t></a:t>
            </a:r>
            <a:r>
              <a:rPr lang="en-US" sz="1800" dirty="0">
                <a:sym typeface="Wingdings" pitchFamily="2" charset="2"/>
              </a:rPr>
              <a:t> 500 numbers</a:t>
            </a:r>
            <a:r>
              <a:rPr lang="en-US" sz="1800" dirty="0"/>
              <a:t> </a:t>
            </a:r>
          </a:p>
          <a:p>
            <a:pPr lvl="2">
              <a:buFont typeface="Wingdings" pitchFamily="2" charset="2"/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Test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We do not expect … exact 500 … in each of the 10 ranges</a:t>
            </a:r>
          </a:p>
          <a:p>
            <a:r>
              <a:rPr lang="en-US" sz="2400"/>
              <a:t>In fact, if we found… we should suspect </a:t>
            </a:r>
            <a:r>
              <a:rPr lang="en-US" sz="2400" b="1"/>
              <a:t>nonrandomness.</a:t>
            </a:r>
            <a:endParaRPr lang="en-US" sz="2400"/>
          </a:p>
          <a:p>
            <a:r>
              <a:rPr lang="en-US" sz="2400"/>
              <a:t>… deviation from 500 should not be too much</a:t>
            </a:r>
          </a:p>
          <a:p>
            <a:pPr lvl="1"/>
            <a:r>
              <a:rPr lang="en-US" sz="2000"/>
              <a:t>Suspect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 b="1">
                <a:sym typeface="Wingdings" pitchFamily="2" charset="2"/>
              </a:rPr>
              <a:t>nonuniformity</a:t>
            </a:r>
          </a:p>
          <a:p>
            <a:r>
              <a:rPr lang="en-US" sz="2400" b="1">
                <a:sym typeface="Wingdings" pitchFamily="2" charset="2"/>
              </a:rPr>
              <a:t>How much deviation should be accepted?</a:t>
            </a:r>
          </a:p>
          <a:p>
            <a:pPr lvl="1"/>
            <a:r>
              <a:rPr lang="en-US" sz="2000">
                <a:sym typeface="Wingdings" pitchFamily="2" charset="2"/>
              </a:rPr>
              <a:t>500±x ; x = ?</a:t>
            </a:r>
          </a:p>
          <a:p>
            <a:pPr lvl="1"/>
            <a:r>
              <a:rPr lang="en-US" sz="2000">
                <a:sym typeface="Wingdings" pitchFamily="2" charset="2"/>
              </a:rPr>
              <a:t>Chi-square test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Chi-square test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6019800" cy="2438399"/>
          </a:xfrm>
        </p:spPr>
        <p:txBody>
          <a:bodyPr>
            <a:normAutofit/>
          </a:bodyPr>
          <a:lstStyle/>
          <a:p>
            <a:r>
              <a:rPr lang="en-US" sz="2800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Dividing the observed data into </a:t>
            </a:r>
            <a:r>
              <a:rPr lang="en-US" sz="2400" u="sng" dirty="0"/>
              <a:t>k non overlapping </a:t>
            </a:r>
            <a:r>
              <a:rPr lang="en-US" sz="2400" dirty="0"/>
              <a:t>classes.</a:t>
            </a:r>
          </a:p>
          <a:p>
            <a:pPr marL="1371600" lvl="2" indent="-457200"/>
            <a:r>
              <a:rPr lang="en-US" sz="2100" dirty="0"/>
              <a:t>Observed data </a:t>
            </a:r>
            <a:r>
              <a:rPr lang="en-US" sz="2100" dirty="0">
                <a:sym typeface="Wingdings" pitchFamily="2" charset="2"/>
              </a:rPr>
              <a:t> generated random number</a:t>
            </a:r>
          </a:p>
          <a:p>
            <a:pPr marL="1371600" lvl="2" indent="-457200"/>
            <a:r>
              <a:rPr lang="en-US" sz="2100" dirty="0">
                <a:sym typeface="Wingdings" pitchFamily="2" charset="2"/>
              </a:rPr>
              <a:t>K ≥ 3 (must be)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286000"/>
            <a:ext cx="19431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4724400"/>
            <a:ext cx="5181600" cy="646331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If we have 5000 3-digit numbers (000-999) </a:t>
            </a:r>
            <a:r>
              <a:rPr lang="en-US" dirty="0">
                <a:sym typeface="Wingdings" pitchFamily="2" charset="2"/>
              </a:rPr>
              <a:t> 10 non overlapping classes: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Chi-square test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572000" cy="2362199"/>
          </a:xfrm>
        </p:spPr>
        <p:txBody>
          <a:bodyPr>
            <a:normAutofit/>
          </a:bodyPr>
          <a:lstStyle/>
          <a:p>
            <a:pPr marL="1371600" lvl="2" indent="-457200"/>
            <a:endParaRPr lang="en-US" sz="2100" dirty="0">
              <a:sym typeface="Wingdings" pitchFamily="2" charset="2"/>
            </a:endParaRP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sz="2400" dirty="0">
                <a:sym typeface="Wingdings" pitchFamily="2" charset="2"/>
              </a:rPr>
              <a:t>Then we count </a:t>
            </a:r>
            <a:r>
              <a:rPr lang="en-US" sz="2400" dirty="0" err="1">
                <a:sym typeface="Wingdings" pitchFamily="2" charset="2"/>
              </a:rPr>
              <a:t>O</a:t>
            </a:r>
            <a:r>
              <a:rPr lang="en-US" sz="2400" baseline="-250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the number of times observed data fall into each class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 marL="1371600" lvl="2" indent="-457200"/>
            <a:r>
              <a:rPr lang="en-US" sz="2100" dirty="0">
                <a:sym typeface="Wingdings" pitchFamily="2" charset="2"/>
              </a:rPr>
              <a:t>For </a:t>
            </a:r>
            <a:r>
              <a:rPr lang="en-US" sz="2100" dirty="0" err="1">
                <a:sym typeface="Wingdings" pitchFamily="2" charset="2"/>
              </a:rPr>
              <a:t>i</a:t>
            </a:r>
            <a:r>
              <a:rPr lang="en-US" sz="2100" dirty="0">
                <a:sym typeface="Wingdings" pitchFamily="2" charset="2"/>
              </a:rPr>
              <a:t>=1,2,….k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2286000"/>
            <a:ext cx="3857625" cy="3724275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Chi-square test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038600" cy="4373563"/>
          </a:xfrm>
        </p:spPr>
        <p:txBody>
          <a:bodyPr>
            <a:normAutofit/>
          </a:bodyPr>
          <a:lstStyle/>
          <a:p>
            <a:pPr marL="1371600" lvl="2" indent="-457200"/>
            <a:endParaRPr lang="en-US" sz="2100" dirty="0">
              <a:sym typeface="Wingdings" pitchFamily="2" charset="2"/>
            </a:endParaRP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sz="2400" dirty="0">
                <a:sym typeface="Wingdings" pitchFamily="2" charset="2"/>
              </a:rPr>
              <a:t>We determine the expected number occurrences </a:t>
            </a:r>
            <a:r>
              <a:rPr lang="en-US" sz="2400" dirty="0" err="1">
                <a:sym typeface="Wingdings" pitchFamily="2" charset="2"/>
              </a:rPr>
              <a:t>E</a:t>
            </a:r>
            <a:r>
              <a:rPr lang="en-US" sz="2400" baseline="-25000" dirty="0" err="1">
                <a:sym typeface="Wingdings" pitchFamily="2" charset="2"/>
              </a:rPr>
              <a:t>i</a:t>
            </a:r>
            <a:r>
              <a:rPr lang="en-US" sz="2400" baseline="-25000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in each class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dirty="0">
                <a:sym typeface="Wingdings" pitchFamily="2" charset="2"/>
              </a:rPr>
              <a:t>Then we calculate chi-square value:</a:t>
            </a:r>
            <a:endParaRPr lang="en-US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724400"/>
            <a:ext cx="2516519" cy="8242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8418" y="2057400"/>
            <a:ext cx="4705582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485</Words>
  <Application>Microsoft Office PowerPoint</Application>
  <PresentationFormat>On-screen Show (4:3)</PresentationFormat>
  <Paragraphs>107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Simulation and Modeling</vt:lpstr>
      <vt:lpstr>Tests For Random Numbers</vt:lpstr>
      <vt:lpstr>Tests For Random Numbers</vt:lpstr>
      <vt:lpstr>Frequency Test</vt:lpstr>
      <vt:lpstr>Frequency Test</vt:lpstr>
      <vt:lpstr>Frequency Test</vt:lpstr>
      <vt:lpstr>Chi-square test</vt:lpstr>
      <vt:lpstr>Chi-square test</vt:lpstr>
      <vt:lpstr>Chi-square test</vt:lpstr>
      <vt:lpstr>Example</vt:lpstr>
      <vt:lpstr>Chi-square test</vt:lpstr>
      <vt:lpstr>Chi-square table</vt:lpstr>
      <vt:lpstr>Chi-square table</vt:lpstr>
      <vt:lpstr>Tests For Random Numbers</vt:lpstr>
      <vt:lpstr>Runs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Subrata Paul</dc:creator>
  <cp:lastModifiedBy>ACER</cp:lastModifiedBy>
  <cp:revision>1</cp:revision>
  <dcterms:created xsi:type="dcterms:W3CDTF">2012-09-06T17:38:48Z</dcterms:created>
  <dcterms:modified xsi:type="dcterms:W3CDTF">2019-03-13T04:13:09Z</dcterms:modified>
</cp:coreProperties>
</file>