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90" r:id="rId3"/>
    <p:sldId id="272" r:id="rId4"/>
    <p:sldId id="273" r:id="rId5"/>
    <p:sldId id="287" r:id="rId6"/>
    <p:sldId id="288" r:id="rId7"/>
    <p:sldId id="289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80E7B-7687-4E3D-9B11-117E10C5DFA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D48A-E868-4CAB-8FB7-FC56C706DB73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A00D-BBB3-4FD2-927F-9ABD4C5DC3C7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DD04-F922-496A-B5E0-3F9A1B2E15B5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6EC4-A3BD-4D2D-9B4F-3BA991AE0125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B4B-0A2D-48DF-B941-04AE97ABBDE6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275A-41F2-44BE-A635-898ACF94F483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C458-5009-49FF-BD24-350BFC92D47C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DDE-4B65-4459-90AC-7D4687163ED3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107D-0FD5-4CB2-B123-D05697C2305E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336B-DB41-43E1-AA9A-CFF6118B73E1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A81-2AAC-49D8-9CC8-830C95385475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A92E-7A22-4879-8DC2-E76D5334E420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2947988"/>
            <a:ext cx="8229600" cy="3182937"/>
          </a:xfrm>
        </p:spPr>
        <p:txBody>
          <a:bodyPr/>
          <a:lstStyle/>
          <a:p>
            <a:r>
              <a:rPr lang="en-US" sz="2800" dirty="0" smtClean="0"/>
              <a:t>This sequence has six runs, </a:t>
            </a:r>
          </a:p>
          <a:p>
            <a:pPr lvl="1"/>
            <a:r>
              <a:rPr lang="en-US" sz="2400" dirty="0" smtClean="0"/>
              <a:t>first with a length of one, </a:t>
            </a:r>
          </a:p>
          <a:p>
            <a:pPr lvl="1"/>
            <a:r>
              <a:rPr lang="en-US" sz="2400" dirty="0" smtClean="0"/>
              <a:t>second and third with length two,</a:t>
            </a:r>
          </a:p>
          <a:p>
            <a:pPr lvl="1"/>
            <a:r>
              <a:rPr lang="en-US" sz="2400" dirty="0" smtClean="0"/>
              <a:t> fourth length three, fifth and sixth length one.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68375" y="1787525"/>
            <a:ext cx="4745038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sz="2400" spc="600" dirty="0"/>
              <a:t>H T </a:t>
            </a:r>
            <a:r>
              <a:rPr lang="en-US" sz="2400" spc="600" dirty="0" err="1"/>
              <a:t>T</a:t>
            </a:r>
            <a:r>
              <a:rPr lang="en-US" sz="2400" spc="600" dirty="0"/>
              <a:t> H </a:t>
            </a:r>
            <a:r>
              <a:rPr lang="en-US" sz="2400" spc="600" dirty="0" err="1"/>
              <a:t>H</a:t>
            </a:r>
            <a:r>
              <a:rPr lang="en-US" sz="2400" spc="600" dirty="0"/>
              <a:t> T </a:t>
            </a:r>
            <a:r>
              <a:rPr lang="en-US" sz="2400" spc="600" dirty="0" err="1"/>
              <a:t>T</a:t>
            </a:r>
            <a:r>
              <a:rPr lang="en-US" sz="2400" spc="600" dirty="0"/>
              <a:t> </a:t>
            </a:r>
            <a:r>
              <a:rPr lang="en-US" sz="2400" spc="600" dirty="0" err="1"/>
              <a:t>T</a:t>
            </a:r>
            <a:r>
              <a:rPr lang="en-US" sz="2400" spc="600" dirty="0"/>
              <a:t> H T </a:t>
            </a:r>
          </a:p>
          <a:p>
            <a:pPr>
              <a:defRPr/>
            </a:pPr>
            <a:endParaRPr lang="en-US" spc="600" dirty="0"/>
          </a:p>
        </p:txBody>
      </p:sp>
      <p:sp>
        <p:nvSpPr>
          <p:cNvPr id="5" name="Rectangle 4"/>
          <p:cNvSpPr/>
          <p:nvPr/>
        </p:nvSpPr>
        <p:spPr>
          <a:xfrm>
            <a:off x="1392239" y="1855788"/>
            <a:ext cx="665162" cy="3413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1828800"/>
            <a:ext cx="1062037" cy="3413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1828800"/>
            <a:ext cx="339725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5675" y="1858963"/>
            <a:ext cx="398463" cy="34131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1828800"/>
            <a:ext cx="871537" cy="341313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1828800"/>
            <a:ext cx="398462" cy="341313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  <a:endParaRPr lang="en-US" b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A few features of a run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two characteristics: </a:t>
            </a:r>
          </a:p>
          <a:p>
            <a:pPr lvl="2">
              <a:defRPr/>
            </a:pPr>
            <a:r>
              <a:rPr lang="en-US" sz="2100" dirty="0" smtClean="0">
                <a:ea typeface="+mn-ea"/>
              </a:rPr>
              <a:t>number of runs and </a:t>
            </a:r>
          </a:p>
          <a:p>
            <a:pPr lvl="2">
              <a:defRPr/>
            </a:pPr>
            <a:r>
              <a:rPr lang="en-US" sz="2100" dirty="0" smtClean="0">
                <a:ea typeface="+mn-ea"/>
              </a:rPr>
              <a:t>the length of run</a:t>
            </a:r>
          </a:p>
          <a:p>
            <a:pPr lvl="2">
              <a:defRPr/>
            </a:pPr>
            <a:endParaRPr lang="en-US" sz="2100" dirty="0" smtClean="0">
              <a:ea typeface="+mn-ea"/>
            </a:endParaRPr>
          </a:p>
          <a:p>
            <a:pPr>
              <a:defRPr/>
            </a:pPr>
            <a:r>
              <a:rPr lang="en-US" sz="2400" dirty="0" smtClean="0"/>
              <a:t>An </a:t>
            </a:r>
            <a:r>
              <a:rPr lang="en-US" sz="2400" b="1" dirty="0" smtClean="0"/>
              <a:t>up run </a:t>
            </a:r>
            <a:r>
              <a:rPr lang="en-US" sz="2400" dirty="0" smtClean="0"/>
              <a:t>is a sequence of numbers each of which is </a:t>
            </a:r>
            <a:r>
              <a:rPr lang="en-US" sz="2400" b="1" dirty="0" smtClean="0"/>
              <a:t>succeeded by a larger number</a:t>
            </a:r>
            <a:r>
              <a:rPr lang="en-US" sz="2400" dirty="0" smtClean="0"/>
              <a:t>; </a:t>
            </a:r>
          </a:p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b="1" dirty="0" smtClean="0"/>
              <a:t>down run </a:t>
            </a:r>
            <a:r>
              <a:rPr lang="en-US" sz="2400" dirty="0" smtClean="0"/>
              <a:t>is a sequence of numbers each of which is </a:t>
            </a:r>
            <a:r>
              <a:rPr lang="en-US" sz="2400" b="1" dirty="0" smtClean="0"/>
              <a:t>succeeded by a smaller number</a:t>
            </a: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789113"/>
            <a:ext cx="7662863" cy="803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475" y="3492500"/>
            <a:ext cx="8386763" cy="1298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304800" y="1219200"/>
            <a:ext cx="10668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1143000" y="1295400"/>
            <a:ext cx="10668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1905000" y="1295400"/>
            <a:ext cx="10668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  <a:endParaRPr lang="en-US" b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28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If a sequence of numbers have too few runs,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it is unlikely a real random sequence.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850" y="3098800"/>
            <a:ext cx="81883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spc="300" dirty="0"/>
              <a:t>0.08, 0.18, 0.23, 0.36, 0.42, 0.55, 0.63, 0.72, 0.89, 0.91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9263" y="4340225"/>
            <a:ext cx="4957762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sz="2400" dirty="0">
                <a:latin typeface="+mn-lt"/>
              </a:rPr>
              <a:t>The sequence has one run, an up run. </a:t>
            </a:r>
          </a:p>
          <a:p>
            <a:pPr marL="0" lvl="1">
              <a:defRPr/>
            </a:pPr>
            <a:r>
              <a:rPr lang="en-US" sz="2400" dirty="0">
                <a:latin typeface="+mn-lt"/>
              </a:rPr>
              <a:t>It is not likely a random sequence.</a:t>
            </a: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550" y="3098800"/>
            <a:ext cx="7875588" cy="33972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  <a:endParaRPr lang="en-US" b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99695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If a sequence of numbers have too many runs, 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it is unlikely a real random sequence.</a:t>
            </a:r>
          </a:p>
          <a:p>
            <a:pPr lvl="1">
              <a:defRPr/>
            </a:pPr>
            <a:endParaRPr lang="en-US" sz="2400" dirty="0" smtClean="0">
              <a:ea typeface="+mn-ea"/>
            </a:endParaRPr>
          </a:p>
          <a:p>
            <a:pPr lvl="1">
              <a:defRPr/>
            </a:pPr>
            <a:endParaRPr lang="en-US" sz="2400" dirty="0" smtClean="0"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113" y="2825750"/>
            <a:ext cx="8058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spc="300" dirty="0"/>
              <a:t>0.08, 0.93, 0.15, 0.96, 0.26, 0.84, 0.28, 0.79, 0.36, 0.57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7625" y="3933825"/>
            <a:ext cx="5970588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2000" dirty="0">
                <a:latin typeface="+mn-lt"/>
              </a:rPr>
              <a:t>It has nine runs, five up and four down. 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It is not likely a random sequence.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538" y="2825750"/>
            <a:ext cx="779462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819400"/>
            <a:ext cx="777875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2819400"/>
            <a:ext cx="777875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2819400"/>
            <a:ext cx="777875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7000" y="2819400"/>
            <a:ext cx="777875" cy="341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0888" y="5172075"/>
            <a:ext cx="7874000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/>
              <a:t>If  N is the number of numbers in a sequence , the maximum </a:t>
            </a:r>
          </a:p>
          <a:p>
            <a:pPr>
              <a:defRPr/>
            </a:pPr>
            <a:r>
              <a:rPr lang="en-US" sz="2000" b="1" dirty="0"/>
              <a:t>number of runs is N-1 and the minimum number of runs is 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  <a:endParaRPr lang="en-US" b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996950"/>
          </a:xfrm>
        </p:spPr>
        <p:txBody>
          <a:bodyPr/>
          <a:lstStyle/>
          <a:p>
            <a:r>
              <a:rPr lang="en-US" sz="2400" dirty="0" smtClean="0"/>
              <a:t>If </a:t>
            </a:r>
            <a:r>
              <a:rPr lang="en-US" sz="2400" i="1" dirty="0" smtClean="0"/>
              <a:t>a</a:t>
            </a:r>
            <a:r>
              <a:rPr lang="en-US" sz="2400" dirty="0" smtClean="0"/>
              <a:t> is the total number of runs in a truly random sequence, the </a:t>
            </a:r>
            <a:r>
              <a:rPr lang="en-US" sz="2400" b="1" dirty="0" smtClean="0"/>
              <a:t>mean</a:t>
            </a:r>
            <a:r>
              <a:rPr lang="en-US" sz="2400" dirty="0" smtClean="0"/>
              <a:t> and </a:t>
            </a:r>
            <a:r>
              <a:rPr lang="en-US" sz="2400" b="1" dirty="0" smtClean="0"/>
              <a:t>variance</a:t>
            </a:r>
            <a:r>
              <a:rPr lang="en-US" sz="2400" dirty="0" smtClean="0"/>
              <a:t> of </a:t>
            </a:r>
            <a:r>
              <a:rPr lang="en-US" sz="2400" i="1" dirty="0" smtClean="0"/>
              <a:t>a</a:t>
            </a:r>
            <a:r>
              <a:rPr lang="en-US" sz="2400" dirty="0" smtClean="0"/>
              <a:t> is given by 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tretch>
            <a:fillRect/>
          </a:stretch>
        </p:blipFill>
        <p:spPr bwMode="auto">
          <a:xfrm>
            <a:off x="1710092" y="2721734"/>
            <a:ext cx="2453486" cy="9358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743200"/>
            <a:ext cx="2593678" cy="10796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4350" y="4095750"/>
            <a:ext cx="82296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dirty="0"/>
              <a:t>For ,N&gt;20 the distribution of </a:t>
            </a:r>
            <a:r>
              <a:rPr lang="en-US" sz="2000" i="1" dirty="0"/>
              <a:t>a</a:t>
            </a:r>
            <a:r>
              <a:rPr lang="en-US" sz="2000" dirty="0"/>
              <a:t> is reasonably approximated by a normal distribution N(</a:t>
            </a:r>
            <a:r>
              <a:rPr lang="el-GR" sz="2000" dirty="0"/>
              <a:t>μ</a:t>
            </a:r>
            <a:r>
              <a:rPr lang="en-US" sz="2000" baseline="-25000" dirty="0"/>
              <a:t>a</a:t>
            </a:r>
            <a:r>
              <a:rPr lang="en-US" sz="2000" dirty="0"/>
              <a:t>,</a:t>
            </a:r>
            <a:r>
              <a:rPr lang="el-GR" sz="2000" dirty="0"/>
              <a:t>σ</a:t>
            </a:r>
            <a:r>
              <a:rPr lang="en-US" sz="2000" baseline="-25000" dirty="0"/>
              <a:t>a</a:t>
            </a:r>
            <a:r>
              <a:rPr lang="en-US" sz="2000" baseline="60000" dirty="0"/>
              <a:t>2</a:t>
            </a:r>
            <a:r>
              <a:rPr lang="en-US" sz="2000" dirty="0"/>
              <a:t>)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5791200"/>
            <a:ext cx="421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 is the number of numbers in a sequence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Normal Distribution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ym typeface="Wingdings" pitchFamily="2" charset="2"/>
              </a:rPr>
              <a:t>?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In statistics, a distribution is the set of all possible values for terms that represent defined events.</a:t>
            </a:r>
          </a:p>
          <a:p>
            <a:pPr>
              <a:defRPr/>
            </a:pPr>
            <a:r>
              <a:rPr lang="en-US" sz="2400" dirty="0" smtClean="0"/>
              <a:t>All normal distributions are symmetric and have bell-shaped density curves with a single peak</a:t>
            </a:r>
            <a:endParaRPr lang="en-US" sz="2400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4167188"/>
            <a:ext cx="42481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4651" y="4422584"/>
            <a:ext cx="3156960" cy="14732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90600" y="1981200"/>
            <a:ext cx="1475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Test statistics: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2485172" cy="9413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267200"/>
            <a:ext cx="2200275" cy="847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 rot="3046334">
            <a:off x="5200074" y="3266830"/>
            <a:ext cx="1381453" cy="741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lum/>
          </a:blip>
          <a:stretch>
            <a:fillRect/>
          </a:stretch>
        </p:blipFill>
        <p:spPr bwMode="auto">
          <a:xfrm>
            <a:off x="277078" y="5410343"/>
            <a:ext cx="1847619" cy="7047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2932" y="4611451"/>
            <a:ext cx="1990725" cy="828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Elbow Connector 14"/>
          <p:cNvCxnSpPr>
            <a:stCxn id="10" idx="0"/>
            <a:endCxn id="8" idx="1"/>
          </p:cNvCxnSpPr>
          <p:nvPr/>
        </p:nvCxnSpPr>
        <p:spPr>
          <a:xfrm flipV="1">
            <a:off x="4393657" y="3102449"/>
            <a:ext cx="1060324" cy="1923340"/>
          </a:xfrm>
          <a:prstGeom prst="bentConnector4">
            <a:avLst>
              <a:gd name="adj1" fmla="val 38027"/>
              <a:gd name="adj2" fmla="val 10333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1965325" y="3657600"/>
            <a:ext cx="3825875" cy="21701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686" y="1872374"/>
            <a:ext cx="2200275" cy="847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73051" y="3452813"/>
            <a:ext cx="8337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Failure to reject the hypothesis of independence occurs when</a:t>
            </a:r>
          </a:p>
          <a:p>
            <a:pPr>
              <a:defRPr/>
            </a:pPr>
            <a:r>
              <a:rPr lang="en-US" sz="2800" dirty="0">
                <a:latin typeface="+mj-lt"/>
              </a:rPr>
              <a:t> –z</a:t>
            </a:r>
            <a:r>
              <a:rPr lang="el-GR" sz="2800" baseline="-25000" dirty="0">
                <a:latin typeface="+mj-lt"/>
              </a:rPr>
              <a:t>α</a:t>
            </a:r>
            <a:r>
              <a:rPr lang="en-US" sz="2800" baseline="-25000" dirty="0">
                <a:latin typeface="+mj-lt"/>
              </a:rPr>
              <a:t>/2</a:t>
            </a:r>
            <a:r>
              <a:rPr lang="en-US" sz="2800" dirty="0">
                <a:latin typeface="+mj-lt"/>
              </a:rPr>
              <a:t>≤ Z</a:t>
            </a:r>
            <a:r>
              <a:rPr lang="en-US" sz="2800" baseline="-25000" dirty="0">
                <a:latin typeface="+mj-lt"/>
              </a:rPr>
              <a:t>0  </a:t>
            </a:r>
            <a:r>
              <a:rPr lang="en-US" sz="2800" dirty="0">
                <a:latin typeface="+mj-lt"/>
              </a:rPr>
              <a:t>≤  z</a:t>
            </a:r>
            <a:r>
              <a:rPr lang="el-GR" sz="2800" baseline="-25000" dirty="0">
                <a:latin typeface="+mj-lt"/>
              </a:rPr>
              <a:t>α</a:t>
            </a:r>
            <a:r>
              <a:rPr lang="en-US" sz="2800" baseline="-25000" dirty="0">
                <a:latin typeface="+mj-lt"/>
              </a:rPr>
              <a:t>/2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4267200"/>
            <a:ext cx="42306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Where </a:t>
            </a:r>
            <a:r>
              <a:rPr lang="el-GR" sz="2000" dirty="0">
                <a:latin typeface="+mn-lt"/>
              </a:rPr>
              <a:t>α</a:t>
            </a:r>
            <a:r>
              <a:rPr lang="en-US" sz="2000" dirty="0">
                <a:latin typeface="+mn-lt"/>
              </a:rPr>
              <a:t> is the level of significance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609" y="1607166"/>
            <a:ext cx="3219450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1531938"/>
            <a:ext cx="8331200" cy="2179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116" y="4015073"/>
            <a:ext cx="8389407" cy="925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For Random Numbers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875338" cy="4411662"/>
          </a:xfrm>
        </p:spPr>
        <p:txBody>
          <a:bodyPr/>
          <a:lstStyle/>
          <a:p>
            <a:r>
              <a:rPr lang="en-US" smtClean="0"/>
              <a:t>Five types of  tests: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Frequency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Runs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Autocorrelation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Gap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Poker test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575050" y="2374901"/>
            <a:ext cx="355600" cy="3683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930650" y="2366566"/>
            <a:ext cx="165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Uniformity test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260850" y="2743202"/>
            <a:ext cx="354013" cy="1870074"/>
          </a:xfrm>
          <a:prstGeom prst="rightBrace">
            <a:avLst>
              <a:gd name="adj1" fmla="val 548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4656138" y="3493295"/>
            <a:ext cx="208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Independence test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024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365" grpId="0"/>
      <p:bldP spid="6" grpId="0" animBg="1"/>
      <p:bldP spid="153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7675" y="2117725"/>
            <a:ext cx="7894638" cy="3314700"/>
          </a:xfr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287" y="794201"/>
            <a:ext cx="8389407" cy="925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438" y="5427663"/>
            <a:ext cx="78279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3810000"/>
            <a:ext cx="454317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Test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Usually 3 types of tests…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i="1" dirty="0" smtClean="0"/>
              <a:t>Runs up and down</a:t>
            </a:r>
            <a:r>
              <a:rPr lang="en-US" sz="2400" dirty="0" smtClean="0"/>
              <a:t>.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i="1" dirty="0" smtClean="0"/>
              <a:t>Runs above and below the mean</a:t>
            </a:r>
            <a:r>
              <a:rPr lang="en-US" sz="2400" dirty="0" smtClean="0"/>
              <a:t>.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test: length of runs.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Test </a:t>
            </a:r>
            <a:r>
              <a:rPr lang="en-US" sz="2800" smtClean="0"/>
              <a:t>(Runs up and Runs down)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833437"/>
          </a:xfrm>
        </p:spPr>
        <p:txBody>
          <a:bodyPr/>
          <a:lstStyle/>
          <a:p>
            <a:r>
              <a:rPr lang="en-US" sz="2400" smtClean="0"/>
              <a:t>Suppose a random number generator generates the following numbers: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724683" y="2716333"/>
            <a:ext cx="7558329" cy="11186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31838" y="4162425"/>
            <a:ext cx="77263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Frequency test will say answer </a:t>
            </a:r>
            <a:r>
              <a:rPr lang="en-US" sz="2400" dirty="0">
                <a:sym typeface="Wingdings" pitchFamily="2" charset="2"/>
              </a:rPr>
              <a:t> generated numbers are uniformly distributed</a:t>
            </a:r>
            <a:endParaRPr lang="en-US" sz="2400" dirty="0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62000" y="54102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But…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81400"/>
            <a:ext cx="4972050" cy="231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33400"/>
            <a:ext cx="602826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5400000">
            <a:off x="3578329" y="2184077"/>
            <a:ext cx="1600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5582653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Down Arrow 6"/>
          <p:cNvSpPr/>
          <p:nvPr/>
        </p:nvSpPr>
        <p:spPr>
          <a:xfrm>
            <a:off x="1981200" y="1752600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4000" y="4953000"/>
            <a:ext cx="19050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172200"/>
            <a:ext cx="320675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b="1" spc="200" dirty="0" smtClean="0"/>
              <a:t>0.207 </a:t>
            </a:r>
            <a:r>
              <a:rPr lang="en-US" b="1" spc="200" dirty="0"/>
              <a:t>≤ chi</a:t>
            </a:r>
            <a:r>
              <a:rPr lang="en-US" b="1" spc="200" baseline="30000" dirty="0"/>
              <a:t>2 </a:t>
            </a:r>
            <a:r>
              <a:rPr lang="en-US" b="1" spc="200" dirty="0"/>
              <a:t>≤ </a:t>
            </a:r>
            <a:r>
              <a:rPr lang="en-US" b="1" spc="200" dirty="0" smtClean="0"/>
              <a:t>14.86</a:t>
            </a:r>
            <a:endParaRPr lang="en-US" b="1" spc="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43200"/>
            <a:ext cx="5300717" cy="129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267200"/>
            <a:ext cx="4038600" cy="23077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Runs Test </a:t>
            </a:r>
            <a:r>
              <a:rPr lang="en-US" sz="2800" smtClean="0"/>
              <a:t>(Runs up and Runs down)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833437"/>
          </a:xfrm>
        </p:spPr>
        <p:txBody>
          <a:bodyPr/>
          <a:lstStyle/>
          <a:p>
            <a:r>
              <a:rPr lang="en-US" sz="2400" smtClean="0"/>
              <a:t>Suppose a random number generator generates the following numbers: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724683" y="2716333"/>
            <a:ext cx="7558329" cy="11186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7383463" y="2238375"/>
            <a:ext cx="928687" cy="197802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31838" y="4162425"/>
            <a:ext cx="77263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Frequency test will say answer </a:t>
            </a:r>
            <a:r>
              <a:rPr lang="en-US" sz="2400" dirty="0">
                <a:sym typeface="Wingdings" pitchFamily="2" charset="2"/>
              </a:rPr>
              <a:t> generated numbers are uniformly distributed</a:t>
            </a:r>
            <a:endParaRPr lang="en-US" sz="2400" dirty="0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62000" y="5410200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But…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2162"/>
          </a:xfrm>
        </p:spPr>
        <p:txBody>
          <a:bodyPr/>
          <a:lstStyle/>
          <a:p>
            <a:r>
              <a:rPr lang="en-US" sz="2400" smtClean="0"/>
              <a:t>If we re-arrange the numbers…then its ok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507882" y="2451621"/>
            <a:ext cx="8046557" cy="12196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531813" y="4694238"/>
            <a:ext cx="80660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The runs test examines the arrangement of numbers in a sequence to test the  hypothesis of independence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Runs Tests (Runs up and Runs 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smtClean="0"/>
              <a:t>A run </a:t>
            </a:r>
            <a:r>
              <a:rPr lang="en-US" sz="2800" dirty="0" smtClean="0"/>
              <a:t>is defined as :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a succession of similar events proceeded and followed by a different event</a:t>
            </a:r>
          </a:p>
          <a:p>
            <a:pPr lvl="1">
              <a:defRPr/>
            </a:pPr>
            <a:endParaRPr lang="en-US" sz="2200" dirty="0" smtClean="0">
              <a:ea typeface="+mn-ea"/>
            </a:endParaRPr>
          </a:p>
          <a:p>
            <a:pPr>
              <a:defRPr/>
            </a:pPr>
            <a:r>
              <a:rPr lang="en-US" sz="2800" dirty="0" smtClean="0"/>
              <a:t>E.g. in a sequence of tosses of a coin, we may have</a:t>
            </a:r>
          </a:p>
          <a:p>
            <a:pPr lvl="1">
              <a:defRPr/>
            </a:pPr>
            <a:r>
              <a:rPr lang="en-US" sz="2400" spc="600" dirty="0" smtClean="0"/>
              <a:t>H T </a:t>
            </a:r>
            <a:r>
              <a:rPr lang="en-US" sz="2400" spc="600" dirty="0" err="1" smtClean="0"/>
              <a:t>T</a:t>
            </a:r>
            <a:r>
              <a:rPr lang="en-US" sz="2400" spc="600" dirty="0" smtClean="0"/>
              <a:t> H </a:t>
            </a:r>
            <a:r>
              <a:rPr lang="en-US" sz="2400" spc="600" dirty="0" err="1" smtClean="0"/>
              <a:t>H</a:t>
            </a:r>
            <a:r>
              <a:rPr lang="en-US" sz="2400" spc="600" dirty="0" smtClean="0"/>
              <a:t> </a:t>
            </a:r>
            <a:r>
              <a:rPr lang="en-US" sz="2400" spc="600" dirty="0" smtClean="0"/>
              <a:t>T </a:t>
            </a:r>
            <a:r>
              <a:rPr lang="en-US" sz="2400" spc="600" dirty="0" err="1" smtClean="0"/>
              <a:t>T</a:t>
            </a:r>
            <a:r>
              <a:rPr lang="en-US" sz="2400" spc="600" dirty="0" smtClean="0"/>
              <a:t> </a:t>
            </a:r>
            <a:r>
              <a:rPr lang="en-US" sz="2400" spc="600" dirty="0" err="1" smtClean="0"/>
              <a:t>T</a:t>
            </a:r>
            <a:r>
              <a:rPr lang="en-US" sz="2400" spc="600" dirty="0" smtClean="0"/>
              <a:t> H T </a:t>
            </a:r>
          </a:p>
          <a:p>
            <a:pPr lvl="1">
              <a:defRPr/>
            </a:pPr>
            <a:endParaRPr lang="en-US" sz="2400" dirty="0" smtClean="0">
              <a:ea typeface="+mn-ea"/>
            </a:endParaRP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The first toss is proceeded and the last toss is followed by a </a:t>
            </a:r>
            <a:r>
              <a:rPr lang="en-US" sz="2400" b="1" dirty="0" smtClean="0">
                <a:ea typeface="+mn-ea"/>
              </a:rPr>
              <a:t>"no event".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626</Words>
  <Application>Microsoft Office PowerPoint</Application>
  <PresentationFormat>On-screen Show (4:3)</PresentationFormat>
  <Paragraphs>84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Simulation and Modeling</vt:lpstr>
      <vt:lpstr>Tests For Random Numbers</vt:lpstr>
      <vt:lpstr>Runs Test</vt:lpstr>
      <vt:lpstr>Runs Test (Runs up and Runs down)</vt:lpstr>
      <vt:lpstr>Slide 5</vt:lpstr>
      <vt:lpstr>Slide 6</vt:lpstr>
      <vt:lpstr>Runs Test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Runs Tests (Runs up and Runs down)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SouravPaulKundu</cp:lastModifiedBy>
  <cp:revision>74</cp:revision>
  <dcterms:created xsi:type="dcterms:W3CDTF">2012-09-06T17:38:48Z</dcterms:created>
  <dcterms:modified xsi:type="dcterms:W3CDTF">2017-02-22T17:09:44Z</dcterms:modified>
</cp:coreProperties>
</file>