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3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D48A-E868-4CAB-8FB7-FC56C706DB73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A00D-BBB3-4FD2-927F-9ABD4C5DC3C7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DD04-F922-496A-B5E0-3F9A1B2E15B5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6EC4-A3BD-4D2D-9B4F-3BA991AE0125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B4B-0A2D-48DF-B941-04AE97ABBDE6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275A-41F2-44BE-A635-898ACF94F483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C458-5009-49FF-BD24-350BFC92D47C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DDE-4B65-4459-90AC-7D4687163ED3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107D-0FD5-4CB2-B123-D05697C2305E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336B-DB41-43E1-AA9A-CFF6118B73E1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0A81-2AAC-49D8-9CC8-830C95385475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7A92E-7A22-4879-8DC2-E76D5334E420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CSE4131_CSE4132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Runs above and below mean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729162" y="3659187"/>
            <a:ext cx="4414838" cy="2738437"/>
          </a:xfrm>
          <a:noFill/>
        </p:spPr>
      </p:pic>
      <p:sp>
        <p:nvSpPr>
          <p:cNvPr id="5" name="TextBox 4"/>
          <p:cNvSpPr txBox="1"/>
          <p:nvPr/>
        </p:nvSpPr>
        <p:spPr>
          <a:xfrm>
            <a:off x="0" y="1828800"/>
            <a:ext cx="8434388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Failure to reject the hypothesis of independence occurs when : </a:t>
            </a:r>
          </a:p>
          <a:p>
            <a:pPr>
              <a:defRPr/>
            </a:pPr>
            <a:r>
              <a:rPr lang="en-US" sz="2400" dirty="0">
                <a:latin typeface="+mj-lt"/>
              </a:rPr>
              <a:t>                                              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–z</a:t>
            </a:r>
            <a:r>
              <a:rPr lang="el-GR" sz="2800" b="1" baseline="-25000" dirty="0">
                <a:latin typeface="+mj-lt"/>
              </a:rPr>
              <a:t>α</a:t>
            </a:r>
            <a:r>
              <a:rPr lang="en-US" sz="2800" b="1" baseline="-25000" dirty="0">
                <a:latin typeface="+mj-lt"/>
              </a:rPr>
              <a:t>/2</a:t>
            </a:r>
            <a:r>
              <a:rPr lang="en-US" sz="2800" b="1" dirty="0">
                <a:latin typeface="+mj-lt"/>
              </a:rPr>
              <a:t>≤ Z</a:t>
            </a:r>
            <a:r>
              <a:rPr lang="en-US" sz="2800" b="1" baseline="-25000" dirty="0">
                <a:latin typeface="+mj-lt"/>
              </a:rPr>
              <a:t>0  </a:t>
            </a:r>
            <a:r>
              <a:rPr lang="en-US" sz="2800" b="1" dirty="0">
                <a:latin typeface="+mj-lt"/>
              </a:rPr>
              <a:t>≤  z</a:t>
            </a:r>
            <a:r>
              <a:rPr lang="el-GR" sz="2800" b="1" baseline="-25000" dirty="0">
                <a:latin typeface="+mj-lt"/>
              </a:rPr>
              <a:t>α</a:t>
            </a:r>
            <a:r>
              <a:rPr lang="en-US" sz="2800" b="1" baseline="-25000" dirty="0">
                <a:latin typeface="+mj-lt"/>
              </a:rPr>
              <a:t>/2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763" y="2921000"/>
            <a:ext cx="5827712" cy="147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l-GR" sz="2400" dirty="0">
                <a:latin typeface="+mn-lt"/>
              </a:rPr>
              <a:t>α</a:t>
            </a:r>
            <a:r>
              <a:rPr lang="en-US" sz="2400" dirty="0">
                <a:latin typeface="+mn-lt"/>
              </a:rPr>
              <a:t>  </a:t>
            </a:r>
            <a:r>
              <a:rPr lang="en-US" sz="2400" dirty="0">
                <a:latin typeface="+mn-lt"/>
                <a:sym typeface="Wingdings" pitchFamily="2" charset="2"/>
              </a:rPr>
              <a:t> level of significance</a:t>
            </a:r>
          </a:p>
          <a:p>
            <a:pPr>
              <a:defRPr/>
            </a:pPr>
            <a:r>
              <a:rPr lang="el-GR" sz="2400" dirty="0">
                <a:latin typeface="+mn-lt"/>
              </a:rPr>
              <a:t>α</a:t>
            </a:r>
            <a:r>
              <a:rPr lang="en-US" sz="2400" dirty="0">
                <a:latin typeface="+mn-lt"/>
              </a:rPr>
              <a:t> = 0.05 </a:t>
            </a:r>
            <a:r>
              <a:rPr lang="en-US" sz="2400" dirty="0">
                <a:latin typeface="+mn-lt"/>
                <a:sym typeface="Wingdings" pitchFamily="2" charset="2"/>
              </a:rPr>
              <a:t> </a:t>
            </a:r>
            <a:r>
              <a:rPr lang="el-GR" sz="2400" dirty="0">
                <a:latin typeface="+mn-lt"/>
              </a:rPr>
              <a:t>α</a:t>
            </a:r>
            <a:r>
              <a:rPr lang="en-US" sz="2400" dirty="0">
                <a:latin typeface="+mn-lt"/>
              </a:rPr>
              <a:t>/2= 0.025</a:t>
            </a:r>
          </a:p>
          <a:p>
            <a:pPr>
              <a:defRPr/>
            </a:pPr>
            <a:r>
              <a:rPr lang="en-US" sz="2400" b="1" dirty="0">
                <a:latin typeface="+mn-lt"/>
              </a:rPr>
              <a:t>z</a:t>
            </a:r>
            <a:r>
              <a:rPr lang="el-GR" sz="2400" b="1" baseline="-25000" dirty="0">
                <a:latin typeface="+mn-lt"/>
              </a:rPr>
              <a:t>α</a:t>
            </a:r>
            <a:r>
              <a:rPr lang="en-US" sz="2400" b="1" baseline="-25000" dirty="0">
                <a:latin typeface="+mn-lt"/>
              </a:rPr>
              <a:t>/2 </a:t>
            </a:r>
            <a:r>
              <a:rPr lang="en-US" sz="2400" dirty="0">
                <a:latin typeface="+mn-lt"/>
                <a:sym typeface="Wingdings" pitchFamily="2" charset="2"/>
              </a:rPr>
              <a:t> z</a:t>
            </a:r>
            <a:r>
              <a:rPr lang="en-US" sz="2400" baseline="-25000" dirty="0">
                <a:latin typeface="+mn-lt"/>
                <a:sym typeface="Wingdings" pitchFamily="2" charset="2"/>
              </a:rPr>
              <a:t>0.025</a:t>
            </a:r>
            <a:r>
              <a:rPr lang="en-US" sz="2400" dirty="0">
                <a:latin typeface="+mn-lt"/>
                <a:sym typeface="Wingdings" pitchFamily="2" charset="2"/>
              </a:rPr>
              <a:t>=1.96</a:t>
            </a:r>
            <a:endParaRPr lang="en-US" sz="2400" dirty="0">
              <a:latin typeface="+mn-lt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9400" y="1501775"/>
            <a:ext cx="8407400" cy="263525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For Random Numbers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875338" cy="4411662"/>
          </a:xfrm>
        </p:spPr>
        <p:txBody>
          <a:bodyPr/>
          <a:lstStyle/>
          <a:p>
            <a:r>
              <a:rPr lang="en-US" dirty="0" smtClean="0"/>
              <a:t>Five types of  tests: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dirty="0" smtClean="0"/>
              <a:t>Frequency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b="1" dirty="0" smtClean="0"/>
              <a:t>Runs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dirty="0" smtClean="0"/>
              <a:t>Autocorrelation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dirty="0" smtClean="0"/>
              <a:t>Gap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dirty="0" smtClean="0"/>
              <a:t>Poker test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575050" y="2374900"/>
            <a:ext cx="355600" cy="2587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4108450" y="2278063"/>
            <a:ext cx="1658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Uniformity test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181600" y="2895600"/>
            <a:ext cx="354013" cy="1793874"/>
          </a:xfrm>
          <a:prstGeom prst="rightBrace">
            <a:avLst>
              <a:gd name="adj1" fmla="val 5480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6248400" y="3657600"/>
            <a:ext cx="208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Independence test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0" y="4800600"/>
            <a:ext cx="5410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38175" lvl="1" indent="-457200">
              <a:buSzPct val="90000"/>
              <a:buFont typeface="Calibri" pitchFamily="34" charset="0"/>
              <a:buAutoNum type="arabicPeriod"/>
            </a:pPr>
            <a:r>
              <a:rPr lang="en-US" sz="2400" dirty="0" smtClean="0"/>
              <a:t>Runs up and down </a:t>
            </a:r>
          </a:p>
          <a:p>
            <a:pPr marL="638175" lvl="1" indent="-457200">
              <a:buSzPct val="90000"/>
              <a:buFont typeface="Calibri" pitchFamily="34" charset="0"/>
              <a:buAutoNum type="arabicPeriod"/>
            </a:pPr>
            <a:r>
              <a:rPr lang="en-US" sz="2400" dirty="0" smtClean="0"/>
              <a:t>Runs above and below the mean.</a:t>
            </a:r>
          </a:p>
          <a:p>
            <a:pPr marL="638175" lvl="1" indent="-457200">
              <a:buSzPct val="90000"/>
              <a:buFont typeface="Calibri" pitchFamily="34" charset="0"/>
              <a:buAutoNum type="arabicPeriod"/>
            </a:pPr>
            <a:r>
              <a:rPr lang="en-US" sz="2400" dirty="0" smtClean="0"/>
              <a:t>Runs test: length of runs.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2743200" y="3276600"/>
            <a:ext cx="17526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Runs above and below mean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819150"/>
          </a:xfrm>
        </p:spPr>
        <p:txBody>
          <a:bodyPr/>
          <a:lstStyle/>
          <a:p>
            <a:r>
              <a:rPr lang="en-US" sz="2400" dirty="0" smtClean="0"/>
              <a:t>Lets consider the following generated number set: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800600"/>
            <a:ext cx="8610600" cy="8829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46100" y="4284663"/>
            <a:ext cx="47148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The sequence of runs up and down is as follows:</a:t>
            </a:r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668338" y="5842000"/>
            <a:ext cx="79438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Which is same as last class example…thus pass the runs up and down test.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362200"/>
            <a:ext cx="690818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Runs above and below mean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163" y="1651000"/>
            <a:ext cx="42576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</a:rPr>
              <a:t>Mean</a:t>
            </a:r>
            <a:r>
              <a:rPr lang="en-US" b="1" spc="600" dirty="0">
                <a:latin typeface="+mn-lt"/>
              </a:rPr>
              <a:t>=(</a:t>
            </a:r>
            <a:r>
              <a:rPr lang="en-US" b="1" dirty="0">
                <a:latin typeface="+mn-lt"/>
              </a:rPr>
              <a:t>0.99 </a:t>
            </a:r>
            <a:r>
              <a:rPr lang="en-US" b="1" spc="600" dirty="0">
                <a:latin typeface="+mn-lt"/>
              </a:rPr>
              <a:t>+</a:t>
            </a:r>
            <a:r>
              <a:rPr lang="en-US" b="1" dirty="0">
                <a:latin typeface="+mn-lt"/>
              </a:rPr>
              <a:t>0.00</a:t>
            </a:r>
            <a:r>
              <a:rPr lang="en-US" b="1" spc="600" dirty="0">
                <a:latin typeface="+mn-lt"/>
              </a:rPr>
              <a:t>)/2= </a:t>
            </a:r>
            <a:r>
              <a:rPr lang="en-US" b="1" dirty="0">
                <a:latin typeface="+mn-lt"/>
              </a:rPr>
              <a:t>0.495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9150" y="4694238"/>
            <a:ext cx="7999413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gency FB"/>
              </a:rPr>
              <a:t>◊</a:t>
            </a:r>
            <a:r>
              <a:rPr lang="en-US" spc="600" dirty="0">
                <a:latin typeface="Agency FB"/>
              </a:rPr>
              <a:t> </a:t>
            </a:r>
            <a:r>
              <a:rPr lang="en-US" dirty="0"/>
              <a:t>N.B. First 20 numbers are above the mean and last 20 numbers are below</a:t>
            </a:r>
          </a:p>
          <a:p>
            <a:pPr>
              <a:defRPr/>
            </a:pPr>
            <a:r>
              <a:rPr lang="en-US" dirty="0"/>
              <a:t>the mean -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Not Acceptable </a:t>
            </a: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362200"/>
            <a:ext cx="690818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90600" y="2374900"/>
            <a:ext cx="7010400" cy="819150"/>
          </a:xfrm>
          <a:prstGeom prst="rect">
            <a:avLst/>
          </a:prstGeom>
          <a:solidFill>
            <a:srgbClr val="FF0000">
              <a:alpha val="5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73050" y="5070475"/>
            <a:ext cx="7550150" cy="758825"/>
            <a:chOff x="272955" y="5070142"/>
            <a:chExt cx="7549487" cy="759726"/>
          </a:xfrm>
        </p:grpSpPr>
        <p:sp>
          <p:nvSpPr>
            <p:cNvPr id="16" name="Oval 15"/>
            <p:cNvSpPr/>
            <p:nvPr/>
          </p:nvSpPr>
          <p:spPr>
            <a:xfrm>
              <a:off x="730115" y="5070142"/>
              <a:ext cx="784156" cy="732707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1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2955" y="5144844"/>
              <a:ext cx="436525" cy="532443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530145" y="5106698"/>
              <a:ext cx="585737" cy="638933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60372" y="5175041"/>
              <a:ext cx="436524" cy="532444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177862" y="5148022"/>
              <a:ext cx="680978" cy="59760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43052" y="5149611"/>
              <a:ext cx="679390" cy="59760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25550" y="5165505"/>
              <a:ext cx="679390" cy="59760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188900" y="5081268"/>
              <a:ext cx="1073056" cy="732706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1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79475" y="5070142"/>
              <a:ext cx="1073056" cy="732707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1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787371" y="5219544"/>
              <a:ext cx="334934" cy="43072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1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12873" y="5097162"/>
              <a:ext cx="647643" cy="732706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1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Runs above and below mean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382137" y="3972494"/>
            <a:ext cx="7731810" cy="8997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409575" y="3016250"/>
            <a:ext cx="8024813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400" dirty="0">
                <a:latin typeface="+mn-lt"/>
              </a:rPr>
              <a:t>  ‘</a:t>
            </a:r>
            <a:r>
              <a:rPr lang="en-US" sz="2400" b="1" dirty="0">
                <a:latin typeface="+mn-lt"/>
              </a:rPr>
              <a:t>+</a:t>
            </a:r>
            <a:r>
              <a:rPr lang="en-US" sz="2400" dirty="0">
                <a:latin typeface="+mn-lt"/>
              </a:rPr>
              <a:t>’ denotes an observation is </a:t>
            </a:r>
            <a:r>
              <a:rPr lang="en-US" sz="2400" b="1" dirty="0">
                <a:latin typeface="+mn-lt"/>
              </a:rPr>
              <a:t>above</a:t>
            </a:r>
            <a:r>
              <a:rPr lang="en-US" sz="2400" dirty="0">
                <a:latin typeface="+mn-lt"/>
              </a:rPr>
              <a:t> the mean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400" dirty="0">
                <a:latin typeface="+mn-lt"/>
              </a:rPr>
              <a:t>  ‘</a:t>
            </a:r>
            <a:r>
              <a:rPr lang="en-US" sz="2400" b="1" dirty="0">
                <a:latin typeface="+mn-lt"/>
              </a:rPr>
              <a:t>-</a:t>
            </a:r>
            <a:r>
              <a:rPr lang="en-US" sz="2400" dirty="0">
                <a:latin typeface="+mn-lt"/>
              </a:rPr>
              <a:t>’ denotes an observation is </a:t>
            </a:r>
            <a:r>
              <a:rPr lang="en-US" sz="2400" b="1" dirty="0">
                <a:latin typeface="+mn-lt"/>
              </a:rPr>
              <a:t>below</a:t>
            </a:r>
            <a:r>
              <a:rPr lang="en-US" sz="2400" dirty="0">
                <a:latin typeface="+mn-lt"/>
              </a:rPr>
              <a:t> the mean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313" y="5172075"/>
            <a:ext cx="821531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spc="600" dirty="0">
                <a:latin typeface="+mn-lt"/>
              </a:rPr>
              <a:t>- + + - - + + + - + - - + + + - - + - -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447800"/>
            <a:ext cx="858802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Runs above and below mean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5083175" cy="1558925"/>
          </a:xfrm>
        </p:spPr>
        <p:txBody>
          <a:bodyPr/>
          <a:lstStyle/>
          <a:p>
            <a:r>
              <a:rPr lang="en-US" sz="2400" smtClean="0"/>
              <a:t>There are 11 runs</a:t>
            </a:r>
          </a:p>
          <a:p>
            <a:pPr lvl="1"/>
            <a:r>
              <a:rPr lang="en-US" sz="2000" smtClean="0"/>
              <a:t>5 of them above the mean </a:t>
            </a:r>
          </a:p>
          <a:p>
            <a:pPr lvl="1"/>
            <a:r>
              <a:rPr lang="en-US" sz="2000" smtClean="0"/>
              <a:t>6 of them below the mean</a:t>
            </a:r>
            <a:r>
              <a:rPr lang="en-US" sz="2000" smtClean="0">
                <a:sym typeface="Wingdings" pitchFamily="2" charset="2"/>
              </a:rPr>
              <a:t> </a:t>
            </a:r>
            <a:endParaRPr lang="en-US" sz="200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2588" y="1876425"/>
            <a:ext cx="7548562" cy="760413"/>
            <a:chOff x="272955" y="5070142"/>
            <a:chExt cx="7549487" cy="759726"/>
          </a:xfrm>
        </p:grpSpPr>
        <p:sp>
          <p:nvSpPr>
            <p:cNvPr id="5" name="Oval 4"/>
            <p:cNvSpPr/>
            <p:nvPr/>
          </p:nvSpPr>
          <p:spPr>
            <a:xfrm>
              <a:off x="272955" y="5144688"/>
              <a:ext cx="436615" cy="532918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0409" y="5106622"/>
              <a:ext cx="584272" cy="639184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59433" y="5174822"/>
              <a:ext cx="436615" cy="532918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178684" y="5147860"/>
              <a:ext cx="679533" cy="597946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142909" y="5149445"/>
              <a:ext cx="679533" cy="597947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25172" y="5165306"/>
              <a:ext cx="681121" cy="597947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87715" y="5081245"/>
              <a:ext cx="1074869" cy="732762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1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878856" y="5070142"/>
              <a:ext cx="1073282" cy="732762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1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30211" y="5070142"/>
              <a:ext cx="784321" cy="732762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1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86522" y="5220819"/>
              <a:ext cx="335004" cy="429823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1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612619" y="5097106"/>
              <a:ext cx="647779" cy="732762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1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0850" y="1992313"/>
            <a:ext cx="821531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spc="600" dirty="0">
                <a:latin typeface="+mn-lt"/>
              </a:rPr>
              <a:t>- + + - - + + + - + - - + + + - - + - -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19113" y="2428875"/>
            <a:ext cx="1665287" cy="128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24088" y="3616325"/>
            <a:ext cx="45783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Run with length 1 and it’s a blow the mean run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1473200" y="2497138"/>
            <a:ext cx="2511425" cy="69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78263" y="3046413"/>
            <a:ext cx="468788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Run with length 2 and it’s a above the mean run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Runs above and below mean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03225" y="2224088"/>
            <a:ext cx="8229600" cy="3957637"/>
          </a:xfrm>
        </p:spPr>
        <p:txBody>
          <a:bodyPr/>
          <a:lstStyle/>
          <a:p>
            <a:r>
              <a:rPr lang="en-US" sz="2400" dirty="0" smtClean="0"/>
              <a:t>Let, </a:t>
            </a:r>
            <a:r>
              <a:rPr lang="en-US" sz="2400" i="1" dirty="0" smtClean="0"/>
              <a:t>b</a:t>
            </a:r>
            <a:r>
              <a:rPr lang="en-US" sz="2400" dirty="0" smtClean="0"/>
              <a:t> = total number of runs (11)</a:t>
            </a:r>
          </a:p>
          <a:p>
            <a:r>
              <a:rPr lang="en-US" sz="2400" dirty="0" smtClean="0"/>
              <a:t>Again </a:t>
            </a:r>
          </a:p>
          <a:p>
            <a:pPr lvl="1"/>
            <a:r>
              <a:rPr lang="en-US" sz="2000" dirty="0" smtClean="0"/>
              <a:t>Let 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be the no of </a:t>
            </a:r>
            <a:r>
              <a:rPr lang="en-US" sz="2000" b="1" dirty="0" smtClean="0"/>
              <a:t>observations</a:t>
            </a:r>
            <a:r>
              <a:rPr lang="en-US" sz="2000" dirty="0" smtClean="0"/>
              <a:t> … </a:t>
            </a:r>
            <a:r>
              <a:rPr lang="en-US" sz="2000" b="1" dirty="0" smtClean="0"/>
              <a:t>above</a:t>
            </a:r>
            <a:r>
              <a:rPr lang="en-US" sz="2000" dirty="0" smtClean="0"/>
              <a:t> the mean (10)</a:t>
            </a:r>
          </a:p>
          <a:p>
            <a:pPr lvl="1"/>
            <a:r>
              <a:rPr lang="en-US" sz="2000" dirty="0" smtClean="0"/>
              <a:t>And 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be the no of </a:t>
            </a:r>
            <a:r>
              <a:rPr lang="en-US" sz="2000" b="1" dirty="0" smtClean="0"/>
              <a:t>observations</a:t>
            </a:r>
            <a:r>
              <a:rPr lang="en-US" sz="2000" dirty="0" smtClean="0"/>
              <a:t> … </a:t>
            </a:r>
            <a:r>
              <a:rPr lang="en-US" sz="2000" b="1" dirty="0" smtClean="0"/>
              <a:t>below</a:t>
            </a:r>
            <a:r>
              <a:rPr lang="en-US" sz="2000" dirty="0" smtClean="0"/>
              <a:t> the mean (10)</a:t>
            </a:r>
          </a:p>
          <a:p>
            <a:endParaRPr lang="en-US" sz="2400" dirty="0" smtClean="0"/>
          </a:p>
          <a:p>
            <a:r>
              <a:rPr lang="en-US" sz="2400" dirty="0" smtClean="0"/>
              <a:t>Then maximum number of possible runs N=n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+n</a:t>
            </a:r>
            <a:r>
              <a:rPr lang="en-US" sz="2400" baseline="-25000" dirty="0" smtClean="0"/>
              <a:t>2</a:t>
            </a:r>
          </a:p>
          <a:p>
            <a:pPr lvl="1"/>
            <a:r>
              <a:rPr lang="en-US" sz="2000" dirty="0" smtClean="0"/>
              <a:t>And minimum number of runs = one </a:t>
            </a:r>
          </a:p>
          <a:p>
            <a:r>
              <a:rPr lang="en-US" sz="2400" dirty="0" smtClean="0"/>
              <a:t>Given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n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then the mean and variance suggested by </a:t>
            </a:r>
            <a:r>
              <a:rPr lang="en-US" sz="2400" b="1" dirty="0" smtClean="0"/>
              <a:t>Swed and Eisenhart [1943]….</a:t>
            </a:r>
            <a:endParaRPr lang="en-US" sz="2400" b="1" baseline="-25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0850" y="1638300"/>
            <a:ext cx="8215313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spc="600" dirty="0">
                <a:latin typeface="+mn-lt"/>
              </a:rPr>
              <a:t>- + + - - + + + - + - - + + + - - + - 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Runs above and below mean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28725"/>
          </a:xfrm>
        </p:spPr>
        <p:txBody>
          <a:bodyPr/>
          <a:lstStyle/>
          <a:p>
            <a:r>
              <a:rPr lang="en-US" sz="2400" dirty="0" smtClean="0"/>
              <a:t>Given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n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then the mean and varience suggested by Swed and Eisenhart [1943]….</a:t>
            </a:r>
            <a:endParaRPr lang="en-US" sz="2400" baseline="-25000" dirty="0" smtClean="0"/>
          </a:p>
          <a:p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0038" y="4940300"/>
            <a:ext cx="85121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Either n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or n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&gt; 20 … b will be approximated … normal distribution</a:t>
            </a: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6213" y="2668588"/>
            <a:ext cx="34385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Runs above and below mean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84188" y="1541463"/>
            <a:ext cx="8229600" cy="750887"/>
          </a:xfrm>
        </p:spPr>
        <p:txBody>
          <a:bodyPr/>
          <a:lstStyle/>
          <a:p>
            <a:r>
              <a:rPr lang="en-US" sz="2400" smtClean="0"/>
              <a:t>For normal distribution Z-score calculation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2338" y="2208213"/>
            <a:ext cx="6589712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0413" y="4294188"/>
            <a:ext cx="40195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3350" y="2900363"/>
            <a:ext cx="238760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413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Agency FB</vt:lpstr>
      <vt:lpstr>Arial</vt:lpstr>
      <vt:lpstr>Calibri</vt:lpstr>
      <vt:lpstr>Wingdings</vt:lpstr>
      <vt:lpstr>Office Theme</vt:lpstr>
      <vt:lpstr>Simulation and Modeling</vt:lpstr>
      <vt:lpstr>Tests For Random Numbers</vt:lpstr>
      <vt:lpstr>Runs above and below mean</vt:lpstr>
      <vt:lpstr>Runs above and below mean</vt:lpstr>
      <vt:lpstr>Runs above and below mean</vt:lpstr>
      <vt:lpstr>Runs above and below mean</vt:lpstr>
      <vt:lpstr>Runs above and below mean</vt:lpstr>
      <vt:lpstr>Runs above and below mean</vt:lpstr>
      <vt:lpstr>Runs above and below mean</vt:lpstr>
      <vt:lpstr>Runs above and below mean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Abdullah  al shiam Shiam01</cp:lastModifiedBy>
  <cp:revision>76</cp:revision>
  <dcterms:created xsi:type="dcterms:W3CDTF">2012-09-06T17:38:48Z</dcterms:created>
  <dcterms:modified xsi:type="dcterms:W3CDTF">2016-11-21T17:35:27Z</dcterms:modified>
</cp:coreProperties>
</file>