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E05-0FAD-44FE-9502-B67C25A7D2C8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29B0-11DF-4A06-9049-4DFF772B5A5B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1B23-A3D7-4AB0-A446-BEA13113847D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3E70-026A-421D-AE2E-20B2ECB3B322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41B9-6FD0-4BE1-88ED-039DB15F3358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8CF-A1F7-4845-8072-F8A5E00175CF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C673-C4DB-45C2-B1C3-A30FF3E975C5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BB35-EC96-4108-914A-23C1F4196FAB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859D-BB67-45CC-AC84-D07F4C7C0A2C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3D34-0169-4851-9C44-8FA00DD1F97A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B448-44E4-4C29-98F8-304F81F5FAEA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D490-EBD8-4768-95E0-1260183FB85D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activity network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Critical Path </a:t>
            </a:r>
            <a:r>
              <a:rPr lang="en-US" sz="2400" dirty="0" smtClean="0">
                <a:sym typeface="Wingdings" pitchFamily="2" charset="2"/>
              </a:rPr>
              <a:t> the longest path in a network…</a:t>
            </a:r>
          </a:p>
          <a:p>
            <a:r>
              <a:rPr lang="en-US" sz="2400" b="1" dirty="0" smtClean="0">
                <a:sym typeface="Wingdings" pitchFamily="2" charset="2"/>
              </a:rPr>
              <a:t>Critical Activities </a:t>
            </a:r>
            <a:r>
              <a:rPr lang="en-US" sz="2400" dirty="0" smtClean="0">
                <a:sym typeface="Wingdings" pitchFamily="2" charset="2"/>
              </a:rPr>
              <a:t> activities along with the critical path…</a:t>
            </a:r>
          </a:p>
          <a:p>
            <a:r>
              <a:rPr lang="en-US" sz="2400" dirty="0" smtClean="0">
                <a:sym typeface="Wingdings" pitchFamily="2" charset="2"/>
              </a:rPr>
              <a:t>In a network there </a:t>
            </a:r>
            <a:r>
              <a:rPr lang="en-US" sz="2400" b="1" dirty="0" smtClean="0">
                <a:sym typeface="Wingdings" pitchFamily="2" charset="2"/>
              </a:rPr>
              <a:t>may be more than one </a:t>
            </a:r>
            <a:r>
              <a:rPr lang="en-US" sz="2400" dirty="0" smtClean="0">
                <a:sym typeface="Wingdings" pitchFamily="2" charset="2"/>
              </a:rPr>
              <a:t>critical path.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Use of critical path: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Find the </a:t>
            </a:r>
            <a:r>
              <a:rPr lang="en-US" sz="2000" b="1" dirty="0" smtClean="0">
                <a:sym typeface="Wingdings" pitchFamily="2" charset="2"/>
              </a:rPr>
              <a:t>project execution </a:t>
            </a:r>
            <a:r>
              <a:rPr lang="en-US" sz="2000" dirty="0" smtClean="0">
                <a:sym typeface="Wingdings" pitchFamily="2" charset="2"/>
              </a:rPr>
              <a:t>time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Any delay… execution of critical activities… </a:t>
            </a:r>
            <a:r>
              <a:rPr lang="en-US" sz="2000" b="1" dirty="0" smtClean="0">
                <a:sym typeface="Wingdings" pitchFamily="2" charset="2"/>
              </a:rPr>
              <a:t>delay the project</a:t>
            </a:r>
          </a:p>
          <a:p>
            <a:pPr lvl="1"/>
            <a:endParaRPr lang="en-US" sz="2000" b="1" dirty="0" smtClean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7862" y="0"/>
            <a:ext cx="2116138" cy="1754188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ADE  –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25.4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days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ADGF –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12.1 days</a:t>
            </a: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ACF  –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13.6 days</a:t>
            </a: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BGF –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9.7 days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BE  –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23 days</a:t>
            </a: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ym typeface="Wingdings" pitchFamily="2" charset="2"/>
              </a:rPr>
              <a:t>Topological Order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98901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B C D E G F  </a:t>
            </a:r>
            <a:r>
              <a:rPr lang="en-US" sz="2800" dirty="0" smtClean="0">
                <a:sym typeface="Wingdings" pitchFamily="2" charset="2"/>
              </a:rPr>
              <a:t>Topological order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 B C D E F G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Not Topological order</a:t>
            </a:r>
          </a:p>
          <a:p>
            <a:endParaRPr lang="en-US" sz="2800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989888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85800" y="1219200"/>
            <a:ext cx="8229600" cy="830997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1" dirty="0" smtClean="0">
                <a:sym typeface="Wingdings" pitchFamily="2" charset="2"/>
              </a:rPr>
              <a:t>Topological</a:t>
            </a:r>
            <a:r>
              <a:rPr lang="en-US" sz="2400" i="1" dirty="0" smtClean="0">
                <a:sym typeface="Wingdings" pitchFamily="2" charset="2"/>
              </a:rPr>
              <a:t> Order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a list of activities … if no activity appears in the list before all of its predecessor have  appeared.</a:t>
            </a:r>
            <a:endParaRPr lang="en-US" sz="2400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Critical Path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Let, given activity network consist of :</a:t>
            </a:r>
          </a:p>
          <a:p>
            <a:pPr lvl="1"/>
            <a:r>
              <a:rPr lang="en-US" sz="2200" smtClean="0"/>
              <a:t>N Activities (1,2….N)and </a:t>
            </a:r>
          </a:p>
          <a:p>
            <a:pPr lvl="1"/>
            <a:r>
              <a:rPr lang="en-US" sz="2200" smtClean="0"/>
              <a:t>M Nodes (1,2…M</a:t>
            </a:r>
            <a:r>
              <a:rPr lang="en-US" sz="2000" smtClean="0"/>
              <a:t>)</a:t>
            </a:r>
          </a:p>
          <a:p>
            <a:r>
              <a:rPr lang="en-US" sz="2400" smtClean="0"/>
              <a:t>Node 1 is the source node and M is the sink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13" y="3495675"/>
            <a:ext cx="6040437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18025" y="6018213"/>
            <a:ext cx="3300413" cy="646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Starting Node of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activities</a:t>
            </a:r>
          </a:p>
          <a:p>
            <a:pPr>
              <a:defRPr/>
            </a:pPr>
            <a:r>
              <a:rPr lang="en-US" dirty="0"/>
              <a:t>Finishing Node of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activities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7700" y="3548063"/>
            <a:ext cx="2146300" cy="369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 topological order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2362200"/>
            <a:ext cx="381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96000" y="26670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Critical Path</a:t>
            </a: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95300" y="1506538"/>
            <a:ext cx="6751638" cy="2889250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025" y="4518025"/>
            <a:ext cx="4016375" cy="1633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846138" y="5418138"/>
            <a:ext cx="3233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Now find the critical path…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Critical Path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K</a:t>
            </a:r>
            <a:r>
              <a:rPr lang="en-US" sz="2400" baseline="30000" smtClean="0"/>
              <a:t>th</a:t>
            </a:r>
            <a:r>
              <a:rPr lang="en-US" sz="2400" smtClean="0"/>
              <a:t> activity can’t begin …. Until </a:t>
            </a:r>
          </a:p>
          <a:p>
            <a:pPr lvl="1"/>
            <a:r>
              <a:rPr lang="en-US" sz="2000" smtClean="0"/>
              <a:t>All activities terminating S(k) …. Completed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Earliest an activity k can begin … the last activity terminating in node S(k)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Let, </a:t>
            </a:r>
            <a:r>
              <a:rPr lang="en-US" sz="2000" b="1" i="1" smtClean="0">
                <a:sym typeface="Wingdings" pitchFamily="2" charset="2"/>
              </a:rPr>
              <a:t>EST (K</a:t>
            </a:r>
            <a:r>
              <a:rPr lang="en-US" sz="2000" smtClean="0">
                <a:sym typeface="Wingdings" pitchFamily="2" charset="2"/>
              </a:rPr>
              <a:t>)  earliest starting time for k</a:t>
            </a:r>
            <a:r>
              <a:rPr lang="en-US" sz="2000" baseline="30000" smtClean="0">
                <a:sym typeface="Wingdings" pitchFamily="2" charset="2"/>
              </a:rPr>
              <a:t>th</a:t>
            </a:r>
            <a:r>
              <a:rPr lang="en-US" sz="2000" smtClean="0">
                <a:sym typeface="Wingdings" pitchFamily="2" charset="2"/>
              </a:rPr>
              <a:t> activity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And </a:t>
            </a:r>
            <a:r>
              <a:rPr lang="en-US" sz="2000" b="1" i="1" smtClean="0">
                <a:sym typeface="Wingdings" pitchFamily="2" charset="2"/>
              </a:rPr>
              <a:t>EFT (k) </a:t>
            </a:r>
            <a:r>
              <a:rPr lang="en-US" sz="2000" smtClean="0">
                <a:sym typeface="Wingdings" pitchFamily="2" charset="2"/>
              </a:rPr>
              <a:t> earliest finish time for k</a:t>
            </a:r>
            <a:r>
              <a:rPr lang="en-US" sz="2000" baseline="30000" smtClean="0">
                <a:sym typeface="Wingdings" pitchFamily="2" charset="2"/>
              </a:rPr>
              <a:t>th</a:t>
            </a:r>
            <a:r>
              <a:rPr lang="en-US" sz="2000" smtClean="0">
                <a:sym typeface="Wingdings" pitchFamily="2" charset="2"/>
              </a:rPr>
              <a:t> activity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Then</a:t>
            </a:r>
          </a:p>
          <a:p>
            <a:pPr lvl="2"/>
            <a:r>
              <a:rPr lang="en-US" sz="2000" b="1" i="1" smtClean="0">
                <a:solidFill>
                  <a:srgbClr val="002060"/>
                </a:solidFill>
                <a:latin typeface="Bodoni MT" pitchFamily="18" charset="0"/>
                <a:sym typeface="Wingdings" pitchFamily="2" charset="2"/>
              </a:rPr>
              <a:t>EFT(k)  =  EST(k) + T(k)</a:t>
            </a:r>
            <a:endParaRPr lang="en-US" sz="2000" b="1" i="1" smtClean="0">
              <a:solidFill>
                <a:srgbClr val="002060"/>
              </a:solidFill>
              <a:latin typeface="Bodoni MT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5038" y="4116388"/>
            <a:ext cx="4562475" cy="185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0" y="546100"/>
            <a:ext cx="531495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Critical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719263"/>
            <a:ext cx="8761413" cy="44116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All nodes </a:t>
            </a:r>
            <a:r>
              <a:rPr lang="en-US" sz="2400" dirty="0" smtClean="0">
                <a:sym typeface="Wingdings" pitchFamily="2" charset="2"/>
              </a:rPr>
              <a:t> a milestone</a:t>
            </a:r>
          </a:p>
          <a:p>
            <a:pPr>
              <a:defRPr/>
            </a:pPr>
            <a:r>
              <a:rPr lang="en-US" sz="2400" dirty="0" smtClean="0">
                <a:sym typeface="Wingdings" pitchFamily="2" charset="2"/>
              </a:rPr>
              <a:t>A milestone 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 is said  </a:t>
            </a:r>
            <a:r>
              <a:rPr lang="en-US" sz="2400" b="1" dirty="0" smtClean="0">
                <a:sym typeface="Wingdings" pitchFamily="2" charset="2"/>
              </a:rPr>
              <a:t>Achieved </a:t>
            </a:r>
            <a:r>
              <a:rPr lang="en-US" sz="2400" dirty="0" smtClean="0">
                <a:sym typeface="Wingdings" pitchFamily="2" charset="2"/>
              </a:rPr>
              <a:t> all terminating node to I completed </a:t>
            </a:r>
          </a:p>
          <a:p>
            <a:pPr>
              <a:defRPr/>
            </a:pPr>
            <a:r>
              <a:rPr lang="en-US" sz="2400" dirty="0" smtClean="0">
                <a:sym typeface="Wingdings" pitchFamily="2" charset="2"/>
              </a:rPr>
              <a:t>Let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ENT(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) </a:t>
            </a:r>
            <a:r>
              <a:rPr lang="en-US" sz="2400" dirty="0" smtClean="0">
                <a:sym typeface="Wingdings" pitchFamily="2" charset="2"/>
              </a:rPr>
              <a:t> earliest time when node 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 is achieved</a:t>
            </a:r>
          </a:p>
          <a:p>
            <a:pPr lvl="1">
              <a:defRPr/>
            </a:pPr>
            <a:r>
              <a:rPr lang="en-US" sz="2000" dirty="0" smtClean="0">
                <a:sym typeface="Wingdings" pitchFamily="2" charset="2"/>
              </a:rPr>
              <a:t>Then</a:t>
            </a:r>
          </a:p>
          <a:p>
            <a:pPr lvl="2">
              <a:defRPr/>
            </a:pP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ENT(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) =  Max { EFT (all activities terminating in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) }   ----(5.2)</a:t>
            </a:r>
          </a:p>
          <a:p>
            <a:pPr>
              <a:defRPr/>
            </a:pPr>
            <a:endParaRPr lang="en-US" sz="2400" b="1" dirty="0" smtClean="0"/>
          </a:p>
          <a:p>
            <a:pPr marL="342900" lvl="1" indent="-342900">
              <a:buClr>
                <a:schemeClr val="tx2"/>
              </a:buClr>
              <a:defRPr/>
            </a:pPr>
            <a:r>
              <a:rPr lang="en-US" sz="2400" dirty="0" smtClean="0"/>
              <a:t>Since, 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sym typeface="Wingdings" pitchFamily="2" charset="2"/>
              </a:rPr>
              <a:t>EST (K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)  earliest starting time for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k</a:t>
            </a:r>
            <a:r>
              <a:rPr lang="en-US" sz="2400" baseline="30000" dirty="0" err="1" smtClean="0">
                <a:solidFill>
                  <a:srgbClr val="FF0000"/>
                </a:solidFill>
                <a:sym typeface="Wingdings" pitchFamily="2" charset="2"/>
              </a:rPr>
              <a:t>th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activity</a:t>
            </a:r>
            <a:endParaRPr lang="en-US" sz="2000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defRPr/>
            </a:pPr>
            <a:r>
              <a:rPr lang="en-US" sz="2400" dirty="0" smtClean="0"/>
              <a:t>We can write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EST(k)= ENT(S(k))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1488" y="280988"/>
            <a:ext cx="4562475" cy="185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4563" y="1692275"/>
            <a:ext cx="6753225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Pass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9238" y="1546225"/>
            <a:ext cx="5961062" cy="2551113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433513"/>
            <a:ext cx="2354263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ENT(1)=0  </a:t>
            </a:r>
            <a:br>
              <a:rPr lang="en-US" dirty="0"/>
            </a:br>
            <a:r>
              <a:rPr lang="en-US" sz="1400" dirty="0"/>
              <a:t>Node 1’s achievement time=0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775" y="3903663"/>
            <a:ext cx="2701925" cy="1138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Since activity 1 begins @Node1</a:t>
            </a:r>
          </a:p>
          <a:p>
            <a:pPr>
              <a:defRPr/>
            </a:pPr>
            <a:r>
              <a:rPr lang="en-US" dirty="0"/>
              <a:t>EST(1) = 0</a:t>
            </a:r>
          </a:p>
          <a:p>
            <a:pPr>
              <a:defRPr/>
            </a:pPr>
            <a:r>
              <a:rPr lang="en-US" dirty="0"/>
              <a:t>EFT(1) = 0 + T(1)= 5.1</a:t>
            </a:r>
          </a:p>
          <a:p>
            <a:pPr>
              <a:defRPr/>
            </a:pPr>
            <a:r>
              <a:rPr lang="en-US" dirty="0"/>
              <a:t>EFT(2) =0+T(2)= 7.2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275" y="4340225"/>
            <a:ext cx="5676900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Likewise, we compute all EFT’s for  all </a:t>
            </a:r>
            <a:r>
              <a:rPr lang="en-US" b="1" dirty="0"/>
              <a:t>activities originating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 Node1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075" y="5008563"/>
            <a:ext cx="7993063" cy="107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2">
              <a:defRPr/>
            </a:pP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ENT(</a:t>
            </a:r>
            <a:r>
              <a:rPr lang="en-US" sz="2400" b="1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) =  Max { EFT (all activities terminating in </a:t>
            </a:r>
            <a:r>
              <a:rPr lang="en-US" sz="2400" b="1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) } -- ------- 5.2</a:t>
            </a:r>
          </a:p>
          <a:p>
            <a:pPr marL="0" lvl="2">
              <a:defRPr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Using this Eq. we can calculate ENT of next node.</a:t>
            </a:r>
          </a:p>
          <a:p>
            <a:pPr marL="0" lvl="2">
              <a:defRPr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ENT(2)=5.1 and ENT(3)=?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31813" y="2811463"/>
            <a:ext cx="314325" cy="436562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7" name="TextBox 9"/>
          <p:cNvSpPr txBox="1">
            <a:spLocks noChangeArrowheads="1"/>
          </p:cNvSpPr>
          <p:nvPr/>
        </p:nvSpPr>
        <p:spPr bwMode="auto">
          <a:xfrm>
            <a:off x="2647950" y="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ENT(i) </a:t>
            </a:r>
            <a:r>
              <a:rPr lang="en-US">
                <a:sym typeface="Wingdings" pitchFamily="2" charset="2"/>
              </a:rPr>
              <a:t> earliest time when node i is achieved</a:t>
            </a:r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58800" y="2019300"/>
            <a:ext cx="314325" cy="696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8127523">
            <a:off x="641350" y="3275013"/>
            <a:ext cx="614363" cy="477837"/>
          </a:xfrm>
          <a:prstGeom prst="rightArrow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Pass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1519238"/>
            <a:ext cx="5961062" cy="25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14363" y="2770188"/>
            <a:ext cx="504825" cy="409575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825" y="4108450"/>
            <a:ext cx="2374900" cy="132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>
              <a:defRPr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For Nodes 1,2 and 3</a:t>
            </a:r>
          </a:p>
          <a:p>
            <a:pPr marL="914400" lvl="4">
              <a:defRPr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ENT(1)=0</a:t>
            </a:r>
          </a:p>
          <a:p>
            <a:pPr marL="914400" lvl="4">
              <a:defRPr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ENT(2)=5.1 </a:t>
            </a:r>
          </a:p>
          <a:p>
            <a:pPr marL="914400" lvl="4">
              <a:defRPr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ENT(3)=?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3825" y="1885950"/>
            <a:ext cx="504825" cy="409575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38350" y="3567113"/>
            <a:ext cx="504825" cy="409575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989263" y="4435475"/>
            <a:ext cx="750887" cy="46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3801" y="4108450"/>
            <a:ext cx="5164138" cy="1754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Calculate EST and EFT for some more activities</a:t>
            </a:r>
          </a:p>
          <a:p>
            <a:pPr>
              <a:defRPr/>
            </a:pPr>
            <a:r>
              <a:rPr lang="en-US" dirty="0"/>
              <a:t>EST(4)=ENT(2)=5.1</a:t>
            </a:r>
          </a:p>
          <a:p>
            <a:pPr>
              <a:defRPr/>
            </a:pPr>
            <a:r>
              <a:rPr lang="en-US" dirty="0"/>
              <a:t>EFT(4)=EST(4)+T(4)=5.1+4.5=9.6</a:t>
            </a:r>
          </a:p>
          <a:p>
            <a:pPr>
              <a:defRPr/>
            </a:pPr>
            <a:r>
              <a:rPr lang="en-US" dirty="0"/>
              <a:t>ENT(3)=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Max { EFT (all activities terminating in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) } 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	= Max{EFT(2), EFT(4)}= Max {7.2,9.6}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	=9.6</a:t>
            </a:r>
            <a:endParaRPr lang="en-US" dirty="0"/>
          </a:p>
        </p:txBody>
      </p:sp>
      <p:sp>
        <p:nvSpPr>
          <p:cNvPr id="28682" name="TextBox 11"/>
          <p:cNvSpPr txBox="1">
            <a:spLocks noChangeArrowheads="1"/>
          </p:cNvSpPr>
          <p:nvPr/>
        </p:nvSpPr>
        <p:spPr bwMode="auto">
          <a:xfrm>
            <a:off x="685800" y="6172200"/>
            <a:ext cx="7404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This simple was possible because all activities was in topological order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\\192.168.1.100\c\Documents and Settings\Sunny\My Documents\My Pictures\2012-03-26\2012-03-26 22-33-27_0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0"/>
            <a:ext cx="3836988" cy="614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3875" y="190500"/>
            <a:ext cx="5813425" cy="4418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5463" y="531813"/>
            <a:ext cx="6078537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6413" y="1116013"/>
            <a:ext cx="6097587" cy="4379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944938" y="5403850"/>
            <a:ext cx="4879975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1">
              <a:defRPr/>
            </a:pPr>
            <a:r>
              <a:rPr lang="en-US" sz="1600" dirty="0"/>
              <a:t>N Activities (1,2….N)and </a:t>
            </a:r>
          </a:p>
          <a:p>
            <a:pPr lvl="1">
              <a:defRPr/>
            </a:pPr>
            <a:r>
              <a:rPr lang="en-US" sz="1600" dirty="0"/>
              <a:t>M Nodes (1,2…M</a:t>
            </a:r>
            <a:r>
              <a:rPr lang="en-US" sz="1400" dirty="0"/>
              <a:t>)</a:t>
            </a:r>
          </a:p>
          <a:p>
            <a:pPr lvl="1">
              <a:defRPr/>
            </a:pPr>
            <a:r>
              <a:rPr lang="en-US" sz="1600" b="1" i="1" dirty="0">
                <a:sym typeface="Wingdings" pitchFamily="2" charset="2"/>
              </a:rPr>
              <a:t>EST (K</a:t>
            </a:r>
            <a:r>
              <a:rPr lang="en-US" sz="1600" dirty="0">
                <a:sym typeface="Wingdings" pitchFamily="2" charset="2"/>
              </a:rPr>
              <a:t>)  earliest starting time for </a:t>
            </a:r>
            <a:r>
              <a:rPr lang="en-US" sz="1600" dirty="0" err="1">
                <a:sym typeface="Wingdings" pitchFamily="2" charset="2"/>
              </a:rPr>
              <a:t>k</a:t>
            </a:r>
            <a:r>
              <a:rPr lang="en-US" sz="1600" baseline="30000" dirty="0" err="1">
                <a:sym typeface="Wingdings" pitchFamily="2" charset="2"/>
              </a:rPr>
              <a:t>th</a:t>
            </a:r>
            <a:r>
              <a:rPr lang="en-US" sz="1600" dirty="0">
                <a:sym typeface="Wingdings" pitchFamily="2" charset="2"/>
              </a:rPr>
              <a:t> activity</a:t>
            </a:r>
          </a:p>
          <a:p>
            <a:pPr lvl="1">
              <a:defRPr/>
            </a:pPr>
            <a:r>
              <a:rPr lang="en-US" sz="1600" b="1" i="1" dirty="0">
                <a:sym typeface="Wingdings" pitchFamily="2" charset="2"/>
              </a:rPr>
              <a:t>EFT (k) </a:t>
            </a:r>
            <a:r>
              <a:rPr lang="en-US" sz="1600" dirty="0">
                <a:sym typeface="Wingdings" pitchFamily="2" charset="2"/>
              </a:rPr>
              <a:t> earliest finish time for </a:t>
            </a:r>
            <a:r>
              <a:rPr lang="en-US" sz="1600" dirty="0" err="1">
                <a:sym typeface="Wingdings" pitchFamily="2" charset="2"/>
              </a:rPr>
              <a:t>k</a:t>
            </a:r>
            <a:r>
              <a:rPr lang="en-US" sz="1600" baseline="30000" dirty="0" err="1">
                <a:sym typeface="Wingdings" pitchFamily="2" charset="2"/>
              </a:rPr>
              <a:t>th</a:t>
            </a:r>
            <a:r>
              <a:rPr lang="en-US" sz="1600" dirty="0">
                <a:sym typeface="Wingdings" pitchFamily="2" charset="2"/>
              </a:rPr>
              <a:t> activity</a:t>
            </a:r>
          </a:p>
          <a:p>
            <a:pPr lvl="1">
              <a:defRPr/>
            </a:pPr>
            <a:r>
              <a:rPr lang="en-US" sz="1600" b="1" dirty="0">
                <a:sym typeface="Wingdings" pitchFamily="2" charset="2"/>
              </a:rPr>
              <a:t>ENT(</a:t>
            </a:r>
            <a:r>
              <a:rPr lang="en-US" sz="1600" b="1" dirty="0" err="1">
                <a:sym typeface="Wingdings" pitchFamily="2" charset="2"/>
              </a:rPr>
              <a:t>i</a:t>
            </a:r>
            <a:r>
              <a:rPr lang="en-US" sz="1600" b="1" dirty="0">
                <a:sym typeface="Wingdings" pitchFamily="2" charset="2"/>
              </a:rPr>
              <a:t>) =  Max { EFT (all activities terminating in </a:t>
            </a:r>
            <a:r>
              <a:rPr lang="en-US" sz="1600" b="1" dirty="0" err="1">
                <a:sym typeface="Wingdings" pitchFamily="2" charset="2"/>
              </a:rPr>
              <a:t>i</a:t>
            </a:r>
            <a:r>
              <a:rPr lang="en-US" sz="1600" b="1" dirty="0">
                <a:sym typeface="Wingdings" pitchFamily="2" charset="2"/>
              </a:rPr>
              <a:t>) }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Problem</a:t>
            </a:r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30375" y="2503488"/>
            <a:ext cx="5246688" cy="2133600"/>
          </a:xfrm>
          <a:noFill/>
        </p:spPr>
      </p:pic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1746250" y="5103813"/>
            <a:ext cx="364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Find Critical Path and Activities….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Recommended 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Simulation With Digital Computer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Narshing</a:t>
            </a:r>
            <a:r>
              <a:rPr lang="en-US" dirty="0" smtClean="0"/>
              <a:t>  </a:t>
            </a:r>
            <a:r>
              <a:rPr lang="en-US" dirty="0" err="1" smtClean="0"/>
              <a:t>Deo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Chapter 5: </a:t>
            </a:r>
            <a:br>
              <a:rPr lang="en-US" dirty="0" smtClean="0"/>
            </a:br>
            <a:r>
              <a:rPr lang="en-US" b="1" dirty="0" smtClean="0"/>
              <a:t>Simulation of a PERT network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7913" y="2689225"/>
            <a:ext cx="167481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PERT and CPM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PERT</a:t>
            </a:r>
          </a:p>
          <a:p>
            <a:pPr lvl="1"/>
            <a:r>
              <a:rPr lang="en-US" dirty="0" smtClean="0"/>
              <a:t>Program Evaluation and Review Technique</a:t>
            </a:r>
          </a:p>
          <a:p>
            <a:r>
              <a:rPr lang="en-US" sz="2800" dirty="0" smtClean="0"/>
              <a:t>CPM</a:t>
            </a:r>
          </a:p>
          <a:p>
            <a:pPr lvl="1"/>
            <a:r>
              <a:rPr lang="en-US" dirty="0" smtClean="0"/>
              <a:t>Critical Path Method</a:t>
            </a:r>
          </a:p>
          <a:p>
            <a:endParaRPr lang="en-US" sz="2800" dirty="0" smtClean="0"/>
          </a:p>
          <a:p>
            <a:r>
              <a:rPr lang="en-US" sz="2800" dirty="0" smtClean="0"/>
              <a:t>Before 1950 … no effective formal method … </a:t>
            </a:r>
            <a:r>
              <a:rPr lang="en-US" sz="2800" b="1" dirty="0" smtClean="0"/>
              <a:t>planning and schedule large project</a:t>
            </a:r>
          </a:p>
          <a:p>
            <a:endParaRPr lang="en-US" sz="2800" dirty="0" smtClean="0"/>
          </a:p>
          <a:p>
            <a:r>
              <a:rPr lang="en-US" sz="2800" dirty="0" smtClean="0"/>
              <a:t>1957 -1959… </a:t>
            </a:r>
            <a:r>
              <a:rPr lang="en-US" sz="2800" b="1" dirty="0" smtClean="0"/>
              <a:t>PERT and CPM </a:t>
            </a:r>
            <a:r>
              <a:rPr lang="en-US" sz="2800" dirty="0" smtClean="0"/>
              <a:t>… great help…in this regards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 of a project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Generally any … projects… can be thought of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2400" b="1" dirty="0" smtClean="0"/>
              <a:t>number of separate activities</a:t>
            </a:r>
          </a:p>
          <a:p>
            <a:pPr lvl="1"/>
            <a:r>
              <a:rPr lang="en-US" sz="2400" dirty="0" smtClean="0"/>
              <a:t>For example: </a:t>
            </a:r>
          </a:p>
          <a:p>
            <a:pPr lvl="2"/>
            <a:r>
              <a:rPr lang="en-US" sz="1800" dirty="0" smtClean="0"/>
              <a:t>Building construction </a:t>
            </a:r>
            <a:r>
              <a:rPr lang="en-US" sz="1800" dirty="0" smtClean="0">
                <a:sym typeface="Wingdings" pitchFamily="2" charset="2"/>
              </a:rPr>
              <a:t>  Selection of site + </a:t>
            </a:r>
            <a:br>
              <a:rPr lang="en-US" sz="1800" dirty="0" smtClean="0">
                <a:sym typeface="Wingdings" pitchFamily="2" charset="2"/>
              </a:rPr>
            </a:br>
            <a:r>
              <a:rPr lang="en-US" sz="1800" dirty="0" smtClean="0">
                <a:sym typeface="Wingdings" pitchFamily="2" charset="2"/>
              </a:rPr>
              <a:t>decision of architecture  + laying of foundation + etc</a:t>
            </a:r>
            <a:endParaRPr lang="en-US" sz="1800" dirty="0" smtClean="0"/>
          </a:p>
          <a:p>
            <a:r>
              <a:rPr lang="en-US" sz="2400" dirty="0" smtClean="0"/>
              <a:t>Due to technical reasons:</a:t>
            </a:r>
          </a:p>
          <a:p>
            <a:pPr lvl="1"/>
            <a:r>
              <a:rPr lang="en-US" sz="2200" dirty="0" smtClean="0"/>
              <a:t>Some activities can not be started before some others are complete  </a:t>
            </a:r>
          </a:p>
          <a:p>
            <a:pPr lvl="1">
              <a:buFont typeface="Wingdings" pitchFamily="2" charset="2"/>
              <a:buChar char="à"/>
            </a:pPr>
            <a:r>
              <a:rPr lang="en-US" sz="2400" dirty="0" smtClean="0">
                <a:sym typeface="Wingdings" pitchFamily="2" charset="2"/>
              </a:rPr>
              <a:t>Thus there will be some </a:t>
            </a:r>
            <a:r>
              <a:rPr lang="en-US" sz="2400" b="1" dirty="0" smtClean="0">
                <a:sym typeface="Wingdings" pitchFamily="2" charset="2"/>
              </a:rPr>
              <a:t>PRECEDENCE RELATIONSHIP </a:t>
            </a:r>
          </a:p>
          <a:p>
            <a:r>
              <a:rPr lang="en-US" sz="2400" dirty="0" smtClean="0">
                <a:sym typeface="Wingdings" pitchFamily="2" charset="2"/>
              </a:rPr>
              <a:t>In addition, each activity require certain time  </a:t>
            </a:r>
            <a:r>
              <a:rPr lang="en-US" sz="2400" b="1" dirty="0" smtClean="0">
                <a:sym typeface="Wingdings" pitchFamily="2" charset="2"/>
              </a:rPr>
              <a:t>DURATION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model of a project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ACTIVITIES</a:t>
            </a:r>
            <a:r>
              <a:rPr lang="en-US" sz="2400" dirty="0" smtClean="0"/>
              <a:t> + </a:t>
            </a:r>
            <a:r>
              <a:rPr lang="en-US" sz="2400" b="1" dirty="0" smtClean="0"/>
              <a:t>PRECEDENCE</a:t>
            </a:r>
            <a:r>
              <a:rPr lang="en-US" sz="2400" dirty="0" smtClean="0"/>
              <a:t> + </a:t>
            </a:r>
            <a:r>
              <a:rPr lang="en-US" sz="2400" b="1" dirty="0" smtClean="0"/>
              <a:t>DURATION</a:t>
            </a:r>
            <a:r>
              <a:rPr lang="en-US" sz="2400" dirty="0" smtClean="0"/>
              <a:t> </a:t>
            </a:r>
            <a:r>
              <a:rPr lang="en-US" sz="1800" dirty="0" smtClean="0">
                <a:sym typeface="Wingdings" pitchFamily="2" charset="2"/>
              </a:rPr>
              <a:t></a:t>
            </a:r>
            <a:r>
              <a:rPr lang="en-US" sz="2400" dirty="0" smtClean="0">
                <a:sym typeface="Wingdings" pitchFamily="2" charset="2"/>
              </a:rPr>
              <a:t> by means of an </a:t>
            </a:r>
            <a:r>
              <a:rPr lang="en-US" sz="2400" b="1" dirty="0" smtClean="0">
                <a:sym typeface="Wingdings" pitchFamily="2" charset="2"/>
              </a:rPr>
              <a:t>arrow diagram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Called: </a:t>
            </a:r>
            <a:r>
              <a:rPr lang="en-US" sz="2400" b="1" i="1" dirty="0" smtClean="0">
                <a:sym typeface="Wingdings" pitchFamily="2" charset="2"/>
              </a:rPr>
              <a:t>Activity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="1" i="1" dirty="0" smtClean="0">
                <a:sym typeface="Wingdings" pitchFamily="2" charset="2"/>
              </a:rPr>
              <a:t>Network </a:t>
            </a:r>
            <a:r>
              <a:rPr lang="en-US" sz="2400" dirty="0" smtClean="0">
                <a:sym typeface="Wingdings" pitchFamily="2" charset="2"/>
              </a:rPr>
              <a:t>or</a:t>
            </a:r>
            <a:r>
              <a:rPr lang="en-US" sz="2400" b="1" i="1" dirty="0" smtClean="0">
                <a:sym typeface="Wingdings" pitchFamily="2" charset="2"/>
              </a:rPr>
              <a:t> Activity Graph</a:t>
            </a:r>
            <a:r>
              <a:rPr lang="en-US" sz="2000" b="1" i="1" dirty="0" smtClean="0">
                <a:sym typeface="Wingdings" pitchFamily="2" charset="2"/>
              </a:rPr>
              <a:t/>
            </a:r>
            <a:br>
              <a:rPr lang="en-US" sz="2000" b="1" i="1" dirty="0" smtClean="0">
                <a:sym typeface="Wingdings" pitchFamily="2" charset="2"/>
              </a:rPr>
            </a:br>
            <a:endParaRPr lang="en-US" sz="2000" b="1" i="1" dirty="0" smtClean="0">
              <a:sym typeface="Wingdings" pitchFamily="2" charset="2"/>
            </a:endParaRPr>
          </a:p>
          <a:p>
            <a:r>
              <a:rPr lang="en-US" sz="2400" b="1" dirty="0" smtClean="0">
                <a:sym typeface="Wingdings" pitchFamily="2" charset="2"/>
              </a:rPr>
              <a:t>Activities</a:t>
            </a:r>
            <a:r>
              <a:rPr lang="en-US" sz="2400" dirty="0" smtClean="0">
                <a:sym typeface="Wingdings" pitchFamily="2" charset="2"/>
              </a:rPr>
              <a:t> are shown as: </a:t>
            </a:r>
            <a:r>
              <a:rPr lang="en-US" sz="2400" b="1" dirty="0" smtClean="0">
                <a:sym typeface="Wingdings" pitchFamily="2" charset="2"/>
              </a:rPr>
              <a:t>directed lines </a:t>
            </a:r>
            <a:r>
              <a:rPr lang="en-US" sz="2400" dirty="0" smtClean="0">
                <a:sym typeface="Wingdings" pitchFamily="2" charset="2"/>
              </a:rPr>
              <a:t>or </a:t>
            </a:r>
            <a:r>
              <a:rPr lang="en-US" sz="2400" b="1" dirty="0" smtClean="0">
                <a:sym typeface="Wingdings" pitchFamily="2" charset="2"/>
              </a:rPr>
              <a:t>edges 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Also called branches or arrows or arcs.</a:t>
            </a:r>
          </a:p>
          <a:p>
            <a:pPr lvl="1"/>
            <a:endParaRPr lang="en-US" sz="20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And  the </a:t>
            </a:r>
            <a:r>
              <a:rPr lang="en-US" sz="2400" b="1" dirty="0" smtClean="0">
                <a:sym typeface="Wingdings" pitchFamily="2" charset="2"/>
              </a:rPr>
              <a:t>nodes </a:t>
            </a:r>
            <a:r>
              <a:rPr lang="en-US" sz="2400" dirty="0" smtClean="0">
                <a:sym typeface="Wingdings" pitchFamily="2" charset="2"/>
              </a:rPr>
              <a:t>represents the </a:t>
            </a:r>
            <a:r>
              <a:rPr lang="en-US" sz="2400" b="1" i="1" dirty="0" smtClean="0">
                <a:sym typeface="Wingdings" pitchFamily="2" charset="2"/>
              </a:rPr>
              <a:t>beginning</a:t>
            </a:r>
            <a:r>
              <a:rPr lang="en-US" sz="2400" dirty="0" smtClean="0">
                <a:sym typeface="Wingdings" pitchFamily="2" charset="2"/>
              </a:rPr>
              <a:t> and </a:t>
            </a:r>
            <a:r>
              <a:rPr lang="en-US" sz="2400" b="1" i="1" dirty="0" smtClean="0">
                <a:sym typeface="Wingdings" pitchFamily="2" charset="2"/>
              </a:rPr>
              <a:t>completion</a:t>
            </a:r>
            <a:r>
              <a:rPr lang="en-US" sz="2400" dirty="0" smtClean="0">
                <a:sym typeface="Wingdings" pitchFamily="2" charset="2"/>
              </a:rPr>
              <a:t> of Activities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ym typeface="Wingdings" pitchFamily="2" charset="2"/>
              </a:rPr>
              <a:t>called: </a:t>
            </a:r>
            <a:r>
              <a:rPr lang="en-US" sz="2400" b="1" dirty="0" smtClean="0">
                <a:sym typeface="Wingdings" pitchFamily="2" charset="2"/>
              </a:rPr>
              <a:t>Event</a:t>
            </a:r>
            <a:r>
              <a:rPr lang="en-US" sz="2400" dirty="0" smtClean="0">
                <a:sym typeface="Wingdings" pitchFamily="2" charset="2"/>
              </a:rPr>
              <a:t> or </a:t>
            </a:r>
            <a:r>
              <a:rPr lang="en-US" sz="2400" b="1" dirty="0" smtClean="0">
                <a:sym typeface="Wingdings" pitchFamily="2" charset="2"/>
              </a:rPr>
              <a:t>milestones</a:t>
            </a:r>
            <a:r>
              <a:rPr lang="en-US" sz="2400" dirty="0" smtClean="0">
                <a:sym typeface="Wingdings" pitchFamily="2" charset="2"/>
              </a:rPr>
              <a:t> in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 of a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9179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>
                <a:sym typeface="Wingdings" pitchFamily="2" charset="2"/>
              </a:rPr>
              <a:t>An activity represented by edge </a:t>
            </a:r>
            <a:r>
              <a:rPr lang="en-US" sz="2400" b="1" i="1" spc="600" dirty="0" smtClean="0">
                <a:sym typeface="Wingdings" pitchFamily="2" charset="2"/>
              </a:rPr>
              <a:t>(i,j</a:t>
            </a:r>
            <a:r>
              <a:rPr lang="en-US" sz="2400" b="1" i="1" dirty="0" smtClean="0">
                <a:sym typeface="Wingdings" pitchFamily="2" charset="2"/>
              </a:rPr>
              <a:t>) </a:t>
            </a:r>
          </a:p>
          <a:p>
            <a:pPr lvl="1">
              <a:defRPr/>
            </a:pPr>
            <a:r>
              <a:rPr lang="en-US" sz="2300" dirty="0" smtClean="0">
                <a:sym typeface="Wingdings" pitchFamily="2" charset="2"/>
              </a:rPr>
              <a:t>can not be started before all activities leading to node </a:t>
            </a:r>
            <a:r>
              <a:rPr lang="en-US" sz="2300" b="1" i="1" dirty="0" err="1" smtClean="0">
                <a:sym typeface="Wingdings" pitchFamily="2" charset="2"/>
              </a:rPr>
              <a:t>i</a:t>
            </a:r>
            <a:r>
              <a:rPr lang="en-US" sz="2300" dirty="0" smtClean="0">
                <a:sym typeface="Wingdings" pitchFamily="2" charset="2"/>
              </a:rPr>
              <a:t> have been completed.</a:t>
            </a:r>
            <a:endParaRPr lang="en-US" sz="23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Let,… we have a project … 6 well defined, non overlapping individual jobs. </a:t>
            </a:r>
            <a:r>
              <a:rPr lang="en-US" sz="2400" dirty="0" smtClean="0">
                <a:sym typeface="Wingdings" pitchFamily="2" charset="2"/>
              </a:rPr>
              <a:t> A,B,C,D,E,F</a:t>
            </a:r>
          </a:p>
          <a:p>
            <a:pPr>
              <a:defRPr/>
            </a:pPr>
            <a:r>
              <a:rPr lang="en-US" sz="2400" dirty="0" smtClean="0">
                <a:sym typeface="Wingdings" pitchFamily="2" charset="2"/>
              </a:rPr>
              <a:t>Restriction: </a:t>
            </a:r>
          </a:p>
          <a:p>
            <a:pPr lvl="1">
              <a:defRPr/>
            </a:pPr>
            <a:r>
              <a:rPr lang="en-US" sz="2400" dirty="0" smtClean="0">
                <a:sym typeface="Wingdings" pitchFamily="2" charset="2"/>
              </a:rPr>
              <a:t>A must proceed C and D</a:t>
            </a:r>
          </a:p>
          <a:p>
            <a:pPr lvl="1">
              <a:defRPr/>
            </a:pPr>
            <a:r>
              <a:rPr lang="en-US" sz="2400" dirty="0" smtClean="0">
                <a:sym typeface="Wingdings" pitchFamily="2" charset="2"/>
              </a:rPr>
              <a:t>B and D must proceed E</a:t>
            </a:r>
          </a:p>
          <a:p>
            <a:pPr lvl="1">
              <a:defRPr/>
            </a:pPr>
            <a:r>
              <a:rPr lang="en-US" sz="2400" dirty="0" smtClean="0">
                <a:sym typeface="Wingdings" pitchFamily="2" charset="2"/>
              </a:rPr>
              <a:t>C must proceed F</a:t>
            </a:r>
            <a:endParaRPr lang="en-US" sz="24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038600"/>
            <a:ext cx="6717115" cy="2502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096000" y="4343400"/>
            <a:ext cx="4876800" cy="1905000"/>
            <a:chOff x="2133600" y="3048000"/>
            <a:chExt cx="4876800" cy="1905000"/>
          </a:xfrm>
        </p:grpSpPr>
        <p:sp>
          <p:nvSpPr>
            <p:cNvPr id="17" name="Oval 16"/>
            <p:cNvSpPr/>
            <p:nvPr/>
          </p:nvSpPr>
          <p:spPr>
            <a:xfrm>
              <a:off x="3352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705600" y="3276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endCxn id="18" idx="2"/>
            </p:cNvCxnSpPr>
            <p:nvPr/>
          </p:nvCxnSpPr>
          <p:spPr>
            <a:xfrm>
              <a:off x="3505200" y="3200400"/>
              <a:ext cx="3200400" cy="2286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7" idx="4"/>
            </p:cNvCxnSpPr>
            <p:nvPr/>
          </p:nvCxnSpPr>
          <p:spPr>
            <a:xfrm rot="16200000" flipV="1">
              <a:off x="2743200" y="4114800"/>
              <a:ext cx="1600200" cy="762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7" idx="3"/>
            </p:cNvCxnSpPr>
            <p:nvPr/>
          </p:nvCxnSpPr>
          <p:spPr>
            <a:xfrm flipV="1">
              <a:off x="2133600" y="3308163"/>
              <a:ext cx="1263837" cy="11876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model of a project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4148138"/>
            <a:ext cx="8229600" cy="1982787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Dummy Activity:</a:t>
            </a:r>
          </a:p>
          <a:p>
            <a:pPr lvl="1"/>
            <a:r>
              <a:rPr lang="en-US" sz="2000" smtClean="0"/>
              <a:t>Suppose we had an additional restriction</a:t>
            </a:r>
            <a:r>
              <a:rPr lang="en-US" sz="2000" smtClean="0">
                <a:sym typeface="Wingdings" pitchFamily="2" charset="2"/>
              </a:rPr>
              <a:t> F can’t be initiated before completion of B and D 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Dummy activities are necessary  when existing activities are not sufficient enough to describe relationship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Duration=0</a:t>
            </a:r>
            <a:endParaRPr lang="en-US" sz="200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392" y="1639009"/>
            <a:ext cx="6717115" cy="2502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6" name="Straight Arrow Connector 5"/>
          <p:cNvCxnSpPr/>
          <p:nvPr/>
        </p:nvCxnSpPr>
        <p:spPr>
          <a:xfrm>
            <a:off x="3194050" y="2019300"/>
            <a:ext cx="2919413" cy="131127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62500" y="2825750"/>
            <a:ext cx="492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model of a project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In-degree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2400" smtClean="0">
                <a:sym typeface="Wingdings" pitchFamily="2" charset="2"/>
              </a:rPr>
              <a:t> no of edge entering  a node</a:t>
            </a:r>
            <a:r>
              <a:rPr lang="en-US" sz="2400" smtClean="0"/>
              <a:t> </a:t>
            </a:r>
          </a:p>
          <a:p>
            <a:r>
              <a:rPr lang="en-US" sz="2400" smtClean="0"/>
              <a:t>Out Degree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2400" smtClean="0">
                <a:sym typeface="Wingdings" pitchFamily="2" charset="2"/>
              </a:rPr>
              <a:t> no. of edge going out…</a:t>
            </a:r>
            <a:endParaRPr lang="en-US" sz="240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608" y="2880955"/>
            <a:ext cx="8422685" cy="31377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2716213" y="2894013"/>
            <a:ext cx="1624012" cy="1363662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13200" y="2689225"/>
            <a:ext cx="1741488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In-degree = 2</a:t>
            </a:r>
          </a:p>
          <a:p>
            <a:r>
              <a:rPr lang="en-US"/>
              <a:t>Out-degree = 1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4846638"/>
            <a:ext cx="1624013" cy="1365250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2588" y="4641850"/>
            <a:ext cx="1743075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In-degree = 1</a:t>
            </a:r>
          </a:p>
          <a:p>
            <a:r>
              <a:rPr lang="en-US"/>
              <a:t>Out-degree = 2</a:t>
            </a:r>
          </a:p>
        </p:txBody>
      </p:sp>
      <p:sp>
        <p:nvSpPr>
          <p:cNvPr id="9" name="Oval 8"/>
          <p:cNvSpPr/>
          <p:nvPr/>
        </p:nvSpPr>
        <p:spPr>
          <a:xfrm>
            <a:off x="779463" y="4424363"/>
            <a:ext cx="1625600" cy="1365250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76450" y="4219575"/>
            <a:ext cx="1743075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In-degree = 0</a:t>
            </a:r>
          </a:p>
          <a:p>
            <a:r>
              <a:rPr lang="en-US"/>
              <a:t>Out-degree = 2</a:t>
            </a:r>
          </a:p>
          <a:p>
            <a:r>
              <a:rPr lang="en-US" b="1"/>
              <a:t>Source Node</a:t>
            </a:r>
          </a:p>
        </p:txBody>
      </p:sp>
      <p:sp>
        <p:nvSpPr>
          <p:cNvPr id="11" name="Oval 10"/>
          <p:cNvSpPr/>
          <p:nvPr/>
        </p:nvSpPr>
        <p:spPr>
          <a:xfrm>
            <a:off x="6515100" y="3021013"/>
            <a:ext cx="1624013" cy="1365250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937375" y="2338388"/>
            <a:ext cx="1743075" cy="922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In-degree = 2</a:t>
            </a:r>
          </a:p>
          <a:p>
            <a:r>
              <a:rPr lang="en-US"/>
              <a:t>Out-degree = 0</a:t>
            </a:r>
          </a:p>
          <a:p>
            <a:r>
              <a:rPr lang="en-US" b="1"/>
              <a:t>Sink Node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activity network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Activity networks are analyzed by manager </a:t>
            </a:r>
            <a:r>
              <a:rPr lang="en-US" sz="2400" smtClean="0">
                <a:sym typeface="Wingdings" pitchFamily="2" charset="2"/>
              </a:rPr>
              <a:t> optimizing the execution of project.</a:t>
            </a:r>
          </a:p>
          <a:p>
            <a:r>
              <a:rPr lang="en-US" sz="2400" b="1" smtClean="0">
                <a:sym typeface="Wingdings" pitchFamily="2" charset="2"/>
              </a:rPr>
              <a:t>Path –</a:t>
            </a:r>
            <a:r>
              <a:rPr lang="en-US" sz="2400" smtClean="0">
                <a:sym typeface="Wingdings" pitchFamily="2" charset="2"/>
              </a:rPr>
              <a:t>A sequence of adjacent nodes from source to sink node is called :Path in a network</a:t>
            </a:r>
            <a:endParaRPr lang="en-US" sz="2400" b="1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803" y="1837474"/>
            <a:ext cx="8037513" cy="2905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811463" y="4613275"/>
            <a:ext cx="5438775" cy="1754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ADE  – is a path </a:t>
            </a:r>
            <a:r>
              <a:rPr lang="en-US" dirty="0">
                <a:sym typeface="Wingdings" pitchFamily="2" charset="2"/>
              </a:rPr>
              <a:t> length=5.1+4.5+15.8=</a:t>
            </a:r>
            <a:r>
              <a:rPr lang="en-US" b="1" dirty="0">
                <a:sym typeface="Wingdings" pitchFamily="2" charset="2"/>
              </a:rPr>
              <a:t>25.4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days</a:t>
            </a:r>
            <a:endParaRPr lang="en-US" b="1" dirty="0"/>
          </a:p>
          <a:p>
            <a:pPr>
              <a:defRPr/>
            </a:pPr>
            <a:r>
              <a:rPr lang="en-US" dirty="0"/>
              <a:t>ADGF– is a path </a:t>
            </a:r>
            <a:r>
              <a:rPr lang="en-US" dirty="0">
                <a:sym typeface="Wingdings" pitchFamily="2" charset="2"/>
              </a:rPr>
              <a:t>length=5.1+4.5+0+2.5 =</a:t>
            </a:r>
            <a:r>
              <a:rPr lang="en-US" b="1" dirty="0">
                <a:sym typeface="Wingdings" pitchFamily="2" charset="2"/>
              </a:rPr>
              <a:t>12.1 days</a:t>
            </a:r>
            <a:endParaRPr lang="en-US" b="1" dirty="0"/>
          </a:p>
          <a:p>
            <a:pPr>
              <a:defRPr/>
            </a:pPr>
            <a:r>
              <a:rPr lang="en-US" dirty="0"/>
              <a:t>ACF  – is a path </a:t>
            </a:r>
            <a:r>
              <a:rPr lang="en-US" dirty="0">
                <a:sym typeface="Wingdings" pitchFamily="2" charset="2"/>
              </a:rPr>
              <a:t>length=5.1+6.0+2.5= </a:t>
            </a:r>
            <a:r>
              <a:rPr lang="en-US" b="1" dirty="0">
                <a:sym typeface="Wingdings" pitchFamily="2" charset="2"/>
              </a:rPr>
              <a:t>13.6 days</a:t>
            </a:r>
            <a:endParaRPr lang="en-US" b="1" dirty="0"/>
          </a:p>
          <a:p>
            <a:pPr>
              <a:defRPr/>
            </a:pPr>
            <a:r>
              <a:rPr lang="en-US" dirty="0"/>
              <a:t>BGF – is a path </a:t>
            </a:r>
            <a:r>
              <a:rPr lang="en-US" dirty="0">
                <a:sym typeface="Wingdings" pitchFamily="2" charset="2"/>
              </a:rPr>
              <a:t>length=7.2+0+2.5= </a:t>
            </a:r>
            <a:r>
              <a:rPr lang="en-US" b="1" dirty="0">
                <a:sym typeface="Wingdings" pitchFamily="2" charset="2"/>
              </a:rPr>
              <a:t>9.7 days</a:t>
            </a:r>
          </a:p>
          <a:p>
            <a:pPr>
              <a:defRPr/>
            </a:pPr>
            <a:r>
              <a:rPr lang="en-US" dirty="0"/>
              <a:t>BE – is a path </a:t>
            </a:r>
            <a:r>
              <a:rPr lang="en-US" dirty="0">
                <a:sym typeface="Wingdings" pitchFamily="2" charset="2"/>
              </a:rPr>
              <a:t>length=7.2+15.8= </a:t>
            </a:r>
            <a:r>
              <a:rPr lang="en-US" b="1" dirty="0">
                <a:sym typeface="Wingdings" pitchFamily="2" charset="2"/>
              </a:rPr>
              <a:t>23 days</a:t>
            </a:r>
            <a:endParaRPr lang="en-US" b="1" dirty="0"/>
          </a:p>
          <a:p>
            <a:pPr>
              <a:defRPr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11538" y="2116138"/>
            <a:ext cx="3589337" cy="1636712"/>
          </a:xfrm>
          <a:prstGeom prst="straightConnector1">
            <a:avLst/>
          </a:prstGeom>
          <a:ln w="14605">
            <a:prstDash val="sys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72038" y="2921000"/>
            <a:ext cx="711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 (0)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888</Words>
  <Application>Microsoft Office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Simulation and Modeling</vt:lpstr>
      <vt:lpstr>Recommended Book</vt:lpstr>
      <vt:lpstr>What is PERT and CPM</vt:lpstr>
      <vt:lpstr>Network model of a project</vt:lpstr>
      <vt:lpstr>Network model of a project </vt:lpstr>
      <vt:lpstr>Network model of a project </vt:lpstr>
      <vt:lpstr>Network model of a project </vt:lpstr>
      <vt:lpstr>Network model of a project </vt:lpstr>
      <vt:lpstr>Analysis of activity network</vt:lpstr>
      <vt:lpstr>Analysis of activity network</vt:lpstr>
      <vt:lpstr>Topological Order</vt:lpstr>
      <vt:lpstr>Finding Critical Path</vt:lpstr>
      <vt:lpstr>Finding Critical Path</vt:lpstr>
      <vt:lpstr>Finding Critical Path</vt:lpstr>
      <vt:lpstr>Finding Critical Path</vt:lpstr>
      <vt:lpstr>Forward Pass</vt:lpstr>
      <vt:lpstr>Forward Pass</vt:lpstr>
      <vt:lpstr>Slide 18</vt:lpstr>
      <vt:lpstr>Programming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SouravPaulKundu</cp:lastModifiedBy>
  <cp:revision>90</cp:revision>
  <dcterms:created xsi:type="dcterms:W3CDTF">2012-09-06T17:38:48Z</dcterms:created>
  <dcterms:modified xsi:type="dcterms:W3CDTF">2017-02-22T18:06:11Z</dcterms:modified>
</cp:coreProperties>
</file>