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F6295-9A79-4083-BDC1-5951A9103C9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E05-0FAD-44FE-9502-B67C25A7D2C8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29B0-11DF-4A06-9049-4DFF772B5A5B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1B23-A3D7-4AB0-A446-BEA13113847D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3E70-026A-421D-AE2E-20B2ECB3B322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41B9-6FD0-4BE1-88ED-039DB15F3358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8CF-A1F7-4845-8072-F8A5E00175CF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C673-C4DB-45C2-B1C3-A30FF3E975C5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BB35-EC96-4108-914A-23C1F4196FAB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59D-BB67-45CC-AC84-D07F4C7C0A2C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3D34-0169-4851-9C44-8FA00DD1F97A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B448-44E4-4C29-98F8-304F81F5FAEA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D490-EBD8-4768-95E0-1260183FB85D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  <a:endParaRPr 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Recommended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Simulation With Digital Computer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Narshing</a:t>
            </a:r>
            <a:r>
              <a:rPr lang="en-US" dirty="0" smtClean="0"/>
              <a:t>  </a:t>
            </a:r>
            <a:r>
              <a:rPr lang="en-US" dirty="0" err="1" smtClean="0"/>
              <a:t>Deo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Chapter 5: </a:t>
            </a:r>
            <a:br>
              <a:rPr lang="en-US" dirty="0" smtClean="0"/>
            </a:br>
            <a:r>
              <a:rPr lang="en-US" b="1" dirty="0" smtClean="0"/>
              <a:t>Simulation of a PERT network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7913" y="2689225"/>
            <a:ext cx="16748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Critical Path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62475" cy="185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6753225" cy="2889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1" y="1143000"/>
            <a:ext cx="4114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Critical Path </a:t>
            </a:r>
            <a:r>
              <a:rPr lang="en-US" dirty="0">
                <a:sym typeface="Wingdings" pitchFamily="2" charset="2"/>
              </a:rPr>
              <a:t> the longest path in a network…</a:t>
            </a:r>
          </a:p>
          <a:p>
            <a:pPr>
              <a:defRPr/>
            </a:pPr>
            <a:r>
              <a:rPr lang="en-US" b="1" dirty="0">
                <a:sym typeface="Wingdings" pitchFamily="2" charset="2"/>
              </a:rPr>
              <a:t>Critical Activities </a:t>
            </a:r>
            <a:r>
              <a:rPr lang="en-US" dirty="0">
                <a:sym typeface="Wingdings" pitchFamily="2" charset="2"/>
              </a:rPr>
              <a:t> activities along with the critical path…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638800"/>
            <a:ext cx="4676775" cy="10001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943600"/>
            <a:ext cx="390525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i="1" dirty="0" smtClean="0">
                <a:sym typeface="Wingdings" pitchFamily="2" charset="2"/>
              </a:rPr>
              <a:t>EST (k</a:t>
            </a:r>
            <a:r>
              <a:rPr lang="en-US" sz="2400" dirty="0" smtClean="0">
                <a:sym typeface="Wingdings" pitchFamily="2" charset="2"/>
              </a:rPr>
              <a:t>)  earliest starting time for </a:t>
            </a:r>
            <a:r>
              <a:rPr lang="en-US" sz="2400" dirty="0" err="1" smtClean="0">
                <a:sym typeface="Wingdings" pitchFamily="2" charset="2"/>
              </a:rPr>
              <a:t>k</a:t>
            </a:r>
            <a:r>
              <a:rPr lang="en-US" sz="2400" baseline="30000" dirty="0" err="1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activity</a:t>
            </a:r>
          </a:p>
          <a:p>
            <a:pPr>
              <a:defRPr/>
            </a:pPr>
            <a:r>
              <a:rPr lang="en-US" sz="2400" b="1" i="1" dirty="0" smtClean="0">
                <a:sym typeface="Wingdings" pitchFamily="2" charset="2"/>
              </a:rPr>
              <a:t>EFT (k) </a:t>
            </a:r>
            <a:r>
              <a:rPr lang="en-US" sz="2400" dirty="0" smtClean="0">
                <a:sym typeface="Wingdings" pitchFamily="2" charset="2"/>
              </a:rPr>
              <a:t> earliest finish time for </a:t>
            </a:r>
            <a:r>
              <a:rPr lang="en-US" sz="2400" dirty="0" err="1" smtClean="0">
                <a:sym typeface="Wingdings" pitchFamily="2" charset="2"/>
              </a:rPr>
              <a:t>k</a:t>
            </a:r>
            <a:r>
              <a:rPr lang="en-US" sz="2400" baseline="30000" dirty="0" err="1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activity</a:t>
            </a:r>
          </a:p>
          <a:p>
            <a:pPr lvl="1">
              <a:defRPr/>
            </a:pPr>
            <a:r>
              <a:rPr lang="en-US" sz="2000" b="1" i="1" dirty="0" smtClean="0">
                <a:solidFill>
                  <a:srgbClr val="002060"/>
                </a:solidFill>
                <a:latin typeface="Bodoni MT" pitchFamily="18" charset="0"/>
                <a:sym typeface="Wingdings" pitchFamily="2" charset="2"/>
              </a:rPr>
              <a:t>EFT(k)  =  EST(k) + T(k)</a:t>
            </a:r>
            <a:endParaRPr lang="en-US" sz="2000" b="1" i="1" dirty="0" smtClean="0">
              <a:solidFill>
                <a:srgbClr val="002060"/>
              </a:solidFill>
              <a:latin typeface="Bodoni MT" pitchFamily="18" charset="0"/>
            </a:endParaRPr>
          </a:p>
          <a:p>
            <a:pPr>
              <a:defRPr/>
            </a:pPr>
            <a:r>
              <a:rPr lang="en-US" sz="2400" b="1" dirty="0" smtClean="0">
                <a:sym typeface="Wingdings" pitchFamily="2" charset="2"/>
              </a:rPr>
              <a:t>ENT</a:t>
            </a:r>
            <a:r>
              <a:rPr lang="en-US" sz="2400" b="1" spc="300" dirty="0" smtClean="0">
                <a:sym typeface="Wingdings" pitchFamily="2" charset="2"/>
              </a:rPr>
              <a:t>(</a:t>
            </a:r>
            <a:r>
              <a:rPr lang="en-US" sz="2400" b="1" spc="300" dirty="0" err="1" smtClean="0">
                <a:sym typeface="Wingdings" pitchFamily="2" charset="2"/>
              </a:rPr>
              <a:t>i</a:t>
            </a:r>
            <a:r>
              <a:rPr lang="en-US" sz="2400" b="1" spc="300" dirty="0" smtClean="0">
                <a:sym typeface="Wingdings" pitchFamily="2" charset="2"/>
              </a:rPr>
              <a:t>)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earliest time when node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is achieved</a:t>
            </a:r>
            <a:endParaRPr lang="en-US" sz="2400" dirty="0" smtClean="0"/>
          </a:p>
          <a:p>
            <a:pPr>
              <a:defRPr/>
            </a:pPr>
            <a:r>
              <a:rPr lang="en-US" sz="2800" dirty="0" smtClean="0"/>
              <a:t>Now,</a:t>
            </a:r>
          </a:p>
          <a:p>
            <a:pPr lvl="1">
              <a:defRPr/>
            </a:pPr>
            <a:r>
              <a:rPr lang="en-US" sz="2400" dirty="0" smtClean="0"/>
              <a:t>Lets consider an activity called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J </a:t>
            </a:r>
          </a:p>
          <a:p>
            <a:pPr lvl="2">
              <a:defRPr/>
            </a:pPr>
            <a:r>
              <a:rPr lang="en-US" sz="2100" dirty="0" smtClean="0">
                <a:sym typeface="Wingdings" pitchFamily="2" charset="2"/>
              </a:rPr>
              <a:t>Originating  at node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b="1" dirty="0" smtClean="0">
                <a:sym typeface="Wingdings" pitchFamily="2" charset="2"/>
              </a:rPr>
              <a:t>S(J)</a:t>
            </a:r>
          </a:p>
          <a:p>
            <a:pPr lvl="2">
              <a:defRPr/>
            </a:pPr>
            <a:r>
              <a:rPr lang="en-US" sz="2100" dirty="0" smtClean="0">
                <a:sym typeface="Wingdings" pitchFamily="2" charset="2"/>
              </a:rPr>
              <a:t> Terminating at node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b="1" dirty="0" smtClean="0">
                <a:sym typeface="Wingdings" pitchFamily="2" charset="2"/>
              </a:rPr>
              <a:t>F(J)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We already know </a:t>
            </a:r>
            <a:r>
              <a:rPr lang="en-US" sz="2400" b="1" dirty="0" smtClean="0">
                <a:sym typeface="Wingdings" pitchFamily="2" charset="2"/>
              </a:rPr>
              <a:t>EST(J)</a:t>
            </a:r>
            <a:r>
              <a:rPr lang="en-US" sz="2400" dirty="0" smtClean="0">
                <a:sym typeface="Wingdings" pitchFamily="2" charset="2"/>
              </a:rPr>
              <a:t> and </a:t>
            </a:r>
            <a:r>
              <a:rPr lang="en-US" sz="2400" b="1" dirty="0" smtClean="0">
                <a:sym typeface="Wingdings" pitchFamily="2" charset="2"/>
              </a:rPr>
              <a:t>EFT(J)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Path…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sym typeface="Wingdings" pitchFamily="2" charset="2"/>
              </a:rPr>
              <a:t>How late can the completion of</a:t>
            </a:r>
            <a:r>
              <a:rPr lang="en-US" sz="2400" b="1" smtClean="0">
                <a:sym typeface="Wingdings" pitchFamily="2" charset="2"/>
              </a:rPr>
              <a:t> J </a:t>
            </a:r>
            <a:r>
              <a:rPr lang="en-US" sz="2400" smtClean="0">
                <a:sym typeface="Wingdings" pitchFamily="2" charset="2"/>
              </a:rPr>
              <a:t>be made without delaying the completion the project.</a:t>
            </a:r>
          </a:p>
          <a:p>
            <a:endParaRPr lang="en-US" sz="2400" smtClean="0">
              <a:sym typeface="Wingdings" pitchFamily="2" charset="2"/>
            </a:endParaRPr>
          </a:p>
          <a:p>
            <a:r>
              <a:rPr lang="en-US" sz="2400" smtClean="0">
                <a:sym typeface="Wingdings" pitchFamily="2" charset="2"/>
              </a:rPr>
              <a:t>Let, </a:t>
            </a:r>
            <a:r>
              <a:rPr lang="en-US" sz="2400" b="1" smtClean="0">
                <a:sym typeface="Wingdings" pitchFamily="2" charset="2"/>
              </a:rPr>
              <a:t>LFT(J) </a:t>
            </a:r>
            <a:r>
              <a:rPr lang="en-US" sz="1600" smtClean="0">
                <a:sym typeface="Wingdings" pitchFamily="2" charset="2"/>
              </a:rPr>
              <a:t> </a:t>
            </a:r>
            <a:r>
              <a:rPr lang="en-US" sz="2000" smtClean="0">
                <a:sym typeface="Wingdings" pitchFamily="2" charset="2"/>
              </a:rPr>
              <a:t>latest time by which </a:t>
            </a:r>
            <a:r>
              <a:rPr lang="en-US" sz="2000" b="1" smtClean="0">
                <a:sym typeface="Wingdings" pitchFamily="2" charset="2"/>
              </a:rPr>
              <a:t>J</a:t>
            </a:r>
            <a:r>
              <a:rPr lang="en-US" sz="2000" smtClean="0">
                <a:sym typeface="Wingdings" pitchFamily="2" charset="2"/>
              </a:rPr>
              <a:t> must be finished … without delaying overall project completion time.</a:t>
            </a:r>
            <a:endParaRPr lang="en-US" sz="2400" smtClean="0"/>
          </a:p>
          <a:p>
            <a:r>
              <a:rPr lang="en-US" sz="2400" smtClean="0"/>
              <a:t>And </a:t>
            </a:r>
            <a:r>
              <a:rPr lang="en-US" sz="2400" b="1" smtClean="0"/>
              <a:t>LST(J)</a:t>
            </a:r>
            <a:r>
              <a:rPr lang="en-US" sz="2400" smtClean="0"/>
              <a:t> </a:t>
            </a:r>
            <a:r>
              <a:rPr lang="en-US" sz="1600" smtClean="0">
                <a:sym typeface="Wingdings" pitchFamily="2" charset="2"/>
              </a:rPr>
              <a:t></a:t>
            </a:r>
            <a:r>
              <a:rPr lang="en-US" sz="1800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latest starting time.</a:t>
            </a:r>
          </a:p>
          <a:p>
            <a:r>
              <a:rPr lang="en-US" sz="2400" smtClean="0">
                <a:sym typeface="Wingdings" pitchFamily="2" charset="2"/>
              </a:rPr>
              <a:t>So</a:t>
            </a:r>
          </a:p>
          <a:p>
            <a:pPr lvl="1"/>
            <a:r>
              <a:rPr lang="en-US" sz="2000" b="1" smtClean="0">
                <a:sym typeface="Wingdings" pitchFamily="2" charset="2"/>
              </a:rPr>
              <a:t>LST(J) = LFT(J)  -  T(J) … … … … </a:t>
            </a:r>
            <a:r>
              <a:rPr lang="en-US" sz="2000" smtClean="0">
                <a:sym typeface="Wingdings" pitchFamily="2" charset="2"/>
              </a:rPr>
              <a:t>(Eq. 5.4)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Let</a:t>
            </a:r>
            <a:r>
              <a:rPr lang="en-US" sz="2400" b="1" smtClean="0"/>
              <a:t>, LNT(i)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the latest time by which  a node can be achieved.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Path…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2813"/>
            <a:ext cx="8509000" cy="267811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LNT(</a:t>
            </a:r>
            <a:r>
              <a:rPr lang="en-US" sz="2400" dirty="0" err="1" smtClean="0"/>
              <a:t>i</a:t>
            </a:r>
            <a:r>
              <a:rPr lang="en-US" sz="2400" dirty="0" smtClean="0"/>
              <a:t>) = Min {LST (all activities originating at </a:t>
            </a:r>
            <a:r>
              <a:rPr lang="en-US" sz="2400" dirty="0" err="1" smtClean="0"/>
              <a:t>i</a:t>
            </a:r>
            <a:r>
              <a:rPr lang="en-US" sz="2400" dirty="0" smtClean="0"/>
              <a:t>)} </a:t>
            </a:r>
            <a:r>
              <a:rPr lang="en-US" sz="2400" b="1" dirty="0" smtClean="0"/>
              <a:t>… … … … </a:t>
            </a:r>
            <a:r>
              <a:rPr lang="en-US" sz="2400" dirty="0" smtClean="0"/>
              <a:t>(Eq. 5.5)</a:t>
            </a:r>
          </a:p>
          <a:p>
            <a:pPr>
              <a:defRPr/>
            </a:pPr>
            <a:r>
              <a:rPr lang="en-US" sz="2400" dirty="0" smtClean="0"/>
              <a:t>Reminder:</a:t>
            </a:r>
          </a:p>
          <a:p>
            <a:pPr marL="636588" lvl="3" indent="-342900"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ENT(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) =  Max { EFT (all activities terminating in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) }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… … …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5.2</a:t>
            </a:r>
          </a:p>
          <a:p>
            <a:pPr marL="636588" lvl="3" indent="-342900">
              <a:defRPr/>
            </a:pP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342900" lvl="2" indent="-342900">
              <a:buClr>
                <a:schemeClr val="tx2"/>
              </a:buClr>
              <a:defRPr/>
            </a:pPr>
            <a:r>
              <a:rPr lang="en-US" sz="2400" dirty="0" smtClean="0">
                <a:sym typeface="Wingdings" pitchFamily="2" charset="2"/>
              </a:rPr>
              <a:t>LFT( every activities terminating in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 = LNT(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2400" b="1" dirty="0" smtClean="0"/>
              <a:t> … … … … </a:t>
            </a:r>
            <a:r>
              <a:rPr lang="en-US" sz="2400" dirty="0" smtClean="0"/>
              <a:t>(Eq. 5.6)</a:t>
            </a:r>
            <a:endParaRPr lang="en-US" sz="2400" dirty="0" smtClean="0">
              <a:sym typeface="Wingdings" pitchFamily="2" charset="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2975" y="1073150"/>
            <a:ext cx="49625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Backward pass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70350"/>
          </a:xfrm>
        </p:spPr>
        <p:txBody>
          <a:bodyPr/>
          <a:lstStyle/>
          <a:p>
            <a:r>
              <a:rPr lang="en-US" sz="2400" smtClean="0"/>
              <a:t>Now we start with sink vertex/ node M (= 5)</a:t>
            </a:r>
          </a:p>
          <a:p>
            <a:pPr lvl="1"/>
            <a:r>
              <a:rPr lang="en-US" sz="2000" b="1" smtClean="0"/>
              <a:t>LNT(M) = TMIN = ENT(M) =25.4 days</a:t>
            </a:r>
          </a:p>
          <a:p>
            <a:pPr lvl="1"/>
            <a:endParaRPr lang="en-US" sz="2000" b="1" smtClean="0"/>
          </a:p>
          <a:p>
            <a:pPr lvl="1"/>
            <a:r>
              <a:rPr lang="en-US" sz="2000" smtClean="0">
                <a:sym typeface="Wingdings" pitchFamily="2" charset="2"/>
              </a:rPr>
              <a:t>LST(J) = LFT(J)  -  T(J) … … … … (Eq. 5.4)</a:t>
            </a:r>
          </a:p>
          <a:p>
            <a:pPr lvl="1"/>
            <a:r>
              <a:rPr lang="en-US" sz="2000" smtClean="0"/>
              <a:t>LNT(i) = Min {LST (all activities originating at i)} … … … … (Eq. 5.5)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LFT( every activities terminating in i) = LNT(i)</a:t>
            </a:r>
            <a:r>
              <a:rPr lang="en-US" sz="2000" smtClean="0"/>
              <a:t> … … … … (Eq. 5.6)</a:t>
            </a:r>
          </a:p>
          <a:p>
            <a:pPr lvl="1"/>
            <a:endParaRPr lang="en-US" sz="2000" smtClean="0">
              <a:sym typeface="Wingdings" pitchFamily="2" charset="2"/>
            </a:endParaRPr>
          </a:p>
          <a:p>
            <a:pPr lvl="1"/>
            <a:endParaRPr lang="en-US" sz="2000" b="1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469399" y="177421"/>
            <a:ext cx="3613790" cy="1546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Ex- Backward pass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/>
              <a:t>LNT(5) = 25.4 days</a:t>
            </a:r>
          </a:p>
          <a:p>
            <a:r>
              <a:rPr lang="en-US" sz="2000" smtClean="0"/>
              <a:t>LFT(7)=LFT(5)=25.4 days</a:t>
            </a:r>
          </a:p>
          <a:p>
            <a:r>
              <a:rPr lang="en-US" sz="2000" smtClean="0"/>
              <a:t>LST(7)=25.4-2.5= 22.9 days (=LNT(4))</a:t>
            </a:r>
          </a:p>
          <a:p>
            <a:r>
              <a:rPr lang="en-US" sz="2000" smtClean="0"/>
              <a:t>LST(5)=25.4-15.8=9.6 days</a:t>
            </a:r>
          </a:p>
          <a:p>
            <a:r>
              <a:rPr lang="en-US" sz="2000" smtClean="0"/>
              <a:t>LNT(4)=22.9 days</a:t>
            </a:r>
          </a:p>
          <a:p>
            <a:r>
              <a:rPr lang="en-US" sz="2000" smtClean="0"/>
              <a:t>LFT(6)=LFT(3)=22.9 days</a:t>
            </a:r>
          </a:p>
          <a:p>
            <a:r>
              <a:rPr lang="en-US" sz="2000" smtClean="0"/>
              <a:t>LST(6)=22.9 -0 =22.9 days</a:t>
            </a:r>
          </a:p>
          <a:p>
            <a:r>
              <a:rPr lang="en-US" sz="2000" smtClean="0"/>
              <a:t>LST(3)=22.9-6 =16.9 days</a:t>
            </a:r>
          </a:p>
          <a:p>
            <a:r>
              <a:rPr lang="en-US" sz="2000" smtClean="0"/>
              <a:t>LNT(3)=MIN{ LST(5),LST(6)}={9.6,22.9}=9.6 days</a:t>
            </a:r>
          </a:p>
          <a:p>
            <a:r>
              <a:rPr lang="en-US" sz="2000" smtClean="0"/>
              <a:t>LFT(4)=LFT(2)=9.6 days</a:t>
            </a:r>
          </a:p>
          <a:p>
            <a:r>
              <a:rPr lang="en-US" sz="2000" smtClean="0"/>
              <a:t>LST(4)= 9.6-4.5=5.1 days</a:t>
            </a:r>
          </a:p>
          <a:p>
            <a:r>
              <a:rPr lang="en-US" sz="2000" smtClean="0"/>
              <a:t>LST(2)=9.6-7.2= 2.4 days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4486633" y="0"/>
            <a:ext cx="4657367" cy="1992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25" y="2116138"/>
            <a:ext cx="4562475" cy="185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4749800" y="5049838"/>
            <a:ext cx="4394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LNT(2)=Min{ 5.1, 16.9} =5.1 days</a:t>
            </a:r>
          </a:p>
          <a:p>
            <a:r>
              <a:rPr lang="en-US"/>
              <a:t>LFT(1)=LNT(2)=5.1 days</a:t>
            </a:r>
          </a:p>
          <a:p>
            <a:r>
              <a:rPr lang="en-US"/>
              <a:t>LST(1)= 5.1-5.1=0 days</a:t>
            </a:r>
          </a:p>
          <a:p>
            <a:r>
              <a:rPr lang="en-US"/>
              <a:t>LNT(1)=Min {0, 2.4} = 0 Days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Slack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 forward pass ENT(i), EST(J) &amp; EFT(J)</a:t>
            </a:r>
          </a:p>
          <a:p>
            <a:r>
              <a:rPr lang="en-US" sz="2400" smtClean="0"/>
              <a:t>Backward pass LNT(i), LST(J) &amp; LFT(J)</a:t>
            </a:r>
          </a:p>
          <a:p>
            <a:endParaRPr lang="en-US" sz="2400" smtClean="0"/>
          </a:p>
          <a:p>
            <a:r>
              <a:rPr lang="en-US" sz="2400" smtClean="0"/>
              <a:t>Slack= the difference between the latest time by which a node can be achieve (without delaying the project) and the earliest time of achieving that node.</a:t>
            </a:r>
          </a:p>
          <a:p>
            <a:pPr lvl="1"/>
            <a:r>
              <a:rPr lang="en-US" sz="2000" b="1" smtClean="0"/>
              <a:t>LST(J) - EST(J) =  LFT(J) - EFT(J)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518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Bodoni MT</vt:lpstr>
      <vt:lpstr>Calibri</vt:lpstr>
      <vt:lpstr>Wingdings</vt:lpstr>
      <vt:lpstr>Office Theme</vt:lpstr>
      <vt:lpstr>Simulation and Modeling</vt:lpstr>
      <vt:lpstr>Recommended Book</vt:lpstr>
      <vt:lpstr>Finding Critical Path</vt:lpstr>
      <vt:lpstr>We know…</vt:lpstr>
      <vt:lpstr>Critical Path…</vt:lpstr>
      <vt:lpstr>Critical Path…</vt:lpstr>
      <vt:lpstr>Backward pass</vt:lpstr>
      <vt:lpstr>Ex- Backward pass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Tanvir Hossain</cp:lastModifiedBy>
  <cp:revision>99</cp:revision>
  <dcterms:created xsi:type="dcterms:W3CDTF">2012-09-06T17:38:48Z</dcterms:created>
  <dcterms:modified xsi:type="dcterms:W3CDTF">2016-11-21T18:15:59Z</dcterms:modified>
</cp:coreProperties>
</file>