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2E05-0FAD-44FE-9502-B67C25A7D2C8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29B0-11DF-4A06-9049-4DFF772B5A5B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1B23-A3D7-4AB0-A446-BEA13113847D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3E70-026A-421D-AE2E-20B2ECB3B322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41B9-6FD0-4BE1-88ED-039DB15F3358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D8CF-A1F7-4845-8072-F8A5E00175CF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C673-C4DB-45C2-B1C3-A30FF3E975C5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BB35-EC96-4108-914A-23C1F4196FAB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859D-BB67-45CC-AC84-D07F4C7C0A2C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3D34-0169-4851-9C44-8FA00DD1F97A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B448-44E4-4C29-98F8-304F81F5FAEA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D490-EBD8-4768-95E0-1260183FB85D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CSE4131_CSE4132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Mathematical model:</a:t>
            </a:r>
          </a:p>
          <a:p>
            <a:pPr lvl="1"/>
            <a:r>
              <a:rPr lang="en-US" sz="2000" dirty="0" smtClean="0"/>
              <a:t>… some </a:t>
            </a:r>
            <a:r>
              <a:rPr lang="en-US" sz="2000" b="1" dirty="0" smtClean="0"/>
              <a:t>symbolic notation and mathematical equations </a:t>
            </a:r>
            <a:r>
              <a:rPr lang="en-US" sz="2000" dirty="0" smtClean="0"/>
              <a:t>to represent the system</a:t>
            </a:r>
          </a:p>
          <a:p>
            <a:pPr lvl="1"/>
            <a:r>
              <a:rPr lang="en-US" sz="2000" dirty="0" smtClean="0"/>
              <a:t>System </a:t>
            </a:r>
            <a:r>
              <a:rPr lang="en-US" sz="2000" b="1" dirty="0" smtClean="0"/>
              <a:t>attributes</a:t>
            </a:r>
            <a:r>
              <a:rPr lang="en-US" sz="2000" dirty="0" smtClean="0"/>
              <a:t> are represented by </a:t>
            </a:r>
            <a:r>
              <a:rPr lang="en-US" sz="2000" b="1" dirty="0" smtClean="0"/>
              <a:t>variables </a:t>
            </a:r>
          </a:p>
          <a:p>
            <a:pPr lvl="1"/>
            <a:r>
              <a:rPr lang="en-US" sz="2000" dirty="0" smtClean="0"/>
              <a:t>and </a:t>
            </a:r>
            <a:r>
              <a:rPr lang="en-US" sz="2000" b="1" dirty="0" smtClean="0"/>
              <a:t>activities</a:t>
            </a:r>
            <a:r>
              <a:rPr lang="en-US" sz="2000" dirty="0" smtClean="0"/>
              <a:t> ..by mathematical </a:t>
            </a:r>
            <a:r>
              <a:rPr lang="en-US" sz="2000" b="1" dirty="0" smtClean="0"/>
              <a:t>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classify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Second distinguish ….</a:t>
            </a:r>
          </a:p>
          <a:p>
            <a:pPr lvl="1"/>
            <a:r>
              <a:rPr lang="en-US" sz="2000" b="1" dirty="0" smtClean="0"/>
              <a:t>Static</a:t>
            </a:r>
            <a:r>
              <a:rPr lang="en-US" sz="2000" dirty="0" smtClean="0"/>
              <a:t> and </a:t>
            </a:r>
            <a:r>
              <a:rPr lang="en-US" sz="2000" b="1" dirty="0" smtClean="0"/>
              <a:t>dynamic</a:t>
            </a:r>
            <a:r>
              <a:rPr lang="en-US" sz="2000" dirty="0" smtClean="0"/>
              <a:t> models</a:t>
            </a:r>
          </a:p>
          <a:p>
            <a:endParaRPr lang="en-US" sz="2400" dirty="0" smtClean="0"/>
          </a:p>
          <a:p>
            <a:r>
              <a:rPr lang="en-US" sz="2200" b="1" dirty="0" smtClean="0"/>
              <a:t>Static</a:t>
            </a:r>
            <a:r>
              <a:rPr lang="en-US" sz="2200" dirty="0" smtClean="0"/>
              <a:t> models can only show the values that system attributes take when the system is in balance.</a:t>
            </a:r>
          </a:p>
          <a:p>
            <a:pPr lvl="1"/>
            <a:r>
              <a:rPr lang="en-US" sz="2200" dirty="0" smtClean="0"/>
              <a:t>Values at some particular time</a:t>
            </a:r>
          </a:p>
          <a:p>
            <a:r>
              <a:rPr lang="en-US" sz="2200" b="1" dirty="0" smtClean="0"/>
              <a:t>Dynamic</a:t>
            </a:r>
            <a:r>
              <a:rPr lang="en-US" sz="2200" dirty="0" smtClean="0"/>
              <a:t> models follow the changes over time that result from the system activities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In case of mathematical models… Solved Model</a:t>
            </a:r>
          </a:p>
          <a:p>
            <a:pPr lvl="1"/>
            <a:r>
              <a:rPr lang="en-US" sz="2000" dirty="0" smtClean="0"/>
              <a:t>a third distinction is the </a:t>
            </a:r>
            <a:r>
              <a:rPr lang="en-US" sz="2000" b="1" dirty="0" smtClean="0"/>
              <a:t>technique by which the model is solved</a:t>
            </a:r>
          </a:p>
          <a:p>
            <a:pPr lvl="1"/>
            <a:r>
              <a:rPr lang="en-US" sz="2000" dirty="0" smtClean="0"/>
              <a:t>That is  actual values are assigned to the system attributes</a:t>
            </a:r>
          </a:p>
          <a:p>
            <a:endParaRPr lang="en-US" sz="2400" dirty="0" smtClean="0"/>
          </a:p>
          <a:p>
            <a:r>
              <a:rPr lang="en-US" sz="2400" dirty="0" smtClean="0"/>
              <a:t>A distinction can be made:</a:t>
            </a:r>
          </a:p>
          <a:p>
            <a:pPr lvl="1"/>
            <a:r>
              <a:rPr lang="en-US" sz="2000" dirty="0" smtClean="0"/>
              <a:t>Analytical and</a:t>
            </a:r>
          </a:p>
          <a:p>
            <a:pPr lvl="1"/>
            <a:r>
              <a:rPr lang="en-US" sz="2000" dirty="0" smtClean="0"/>
              <a:t>Numerical  methods</a:t>
            </a:r>
          </a:p>
          <a:p>
            <a:r>
              <a:rPr lang="en-US" sz="2000" b="1" dirty="0" smtClean="0"/>
              <a:t>Analytical</a:t>
            </a:r>
            <a:r>
              <a:rPr lang="en-US" sz="2000" dirty="0" smtClean="0"/>
              <a:t> … using the deductive reasoning of mathematical theory to solve a model.</a:t>
            </a:r>
          </a:p>
          <a:p>
            <a:r>
              <a:rPr lang="en-US" sz="2000" b="1" dirty="0" smtClean="0"/>
              <a:t>Numerical methods</a:t>
            </a:r>
            <a:r>
              <a:rPr lang="en-US" sz="2000" dirty="0" smtClean="0"/>
              <a:t>… involve applying computational procedure to solve equations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0994" y="1752600"/>
            <a:ext cx="7682012" cy="43735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Principles used in modeling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Its not possible to provide rules by which mathematical models are built.</a:t>
            </a:r>
          </a:p>
          <a:p>
            <a:pPr lvl="1"/>
            <a:r>
              <a:rPr lang="en-US" sz="2000" dirty="0" smtClean="0"/>
              <a:t>But a number of principles can be stated</a:t>
            </a:r>
          </a:p>
          <a:p>
            <a:endParaRPr lang="en-US" sz="2400" dirty="0" smtClean="0"/>
          </a:p>
          <a:p>
            <a:r>
              <a:rPr lang="en-US" sz="2400" dirty="0" smtClean="0"/>
              <a:t>Principles:</a:t>
            </a:r>
          </a:p>
          <a:p>
            <a:pPr lvl="1"/>
            <a:r>
              <a:rPr lang="en-US" sz="2000" b="1" dirty="0" smtClean="0"/>
              <a:t>Block</a:t>
            </a:r>
            <a:r>
              <a:rPr lang="en-US" sz="2000" dirty="0" smtClean="0"/>
              <a:t> building… should be organized in series of blocks.</a:t>
            </a:r>
          </a:p>
          <a:p>
            <a:pPr lvl="1"/>
            <a:r>
              <a:rPr lang="en-US" sz="2000" b="1" dirty="0" smtClean="0"/>
              <a:t>Relevance</a:t>
            </a:r>
            <a:r>
              <a:rPr lang="en-US" sz="2000" dirty="0" smtClean="0"/>
              <a:t> …  relevant to the study objective.</a:t>
            </a:r>
          </a:p>
          <a:p>
            <a:pPr lvl="1"/>
            <a:r>
              <a:rPr lang="en-US" sz="2000" b="1" dirty="0" smtClean="0"/>
              <a:t>Accuracy</a:t>
            </a:r>
            <a:r>
              <a:rPr lang="en-US" sz="2000" dirty="0" smtClean="0"/>
              <a:t> … </a:t>
            </a:r>
            <a:r>
              <a:rPr lang="en-US" sz="1800" dirty="0" smtClean="0"/>
              <a:t>of information gathered form the system should be considered</a:t>
            </a:r>
            <a:endParaRPr lang="en-US" sz="2000" dirty="0" smtClean="0"/>
          </a:p>
          <a:p>
            <a:pPr lvl="1"/>
            <a:r>
              <a:rPr lang="en-US" sz="2000" b="1" dirty="0" smtClean="0"/>
              <a:t>Aggregation</a:t>
            </a:r>
            <a:r>
              <a:rPr lang="en-US" sz="2000" dirty="0" smtClean="0"/>
              <a:t> … in the extent to which the number of individual entities can be grouped together into a large entity</a:t>
            </a:r>
          </a:p>
          <a:p>
            <a:pPr lvl="1"/>
            <a:endParaRPr lang="en-US" sz="2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Subsystems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Simple definition of a system:</a:t>
            </a:r>
          </a:p>
          <a:p>
            <a:pPr lvl="1"/>
            <a:r>
              <a:rPr lang="en-US" sz="2000" dirty="0" smtClean="0"/>
              <a:t>A set of interacting objects</a:t>
            </a:r>
          </a:p>
          <a:p>
            <a:pPr lvl="1"/>
            <a:r>
              <a:rPr lang="en-US" sz="2000" dirty="0" smtClean="0"/>
              <a:t>But description of a system can be made many levels of details.</a:t>
            </a:r>
          </a:p>
          <a:p>
            <a:pPr lvl="1"/>
            <a:r>
              <a:rPr lang="en-US" sz="2000" dirty="0" smtClean="0"/>
              <a:t>A system </a:t>
            </a:r>
            <a:r>
              <a:rPr lang="en-US" sz="2000" dirty="0" smtClean="0">
                <a:sym typeface="Wingdings" pitchFamily="2" charset="2"/>
              </a:rPr>
              <a:t> consisting of interacting subsystem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A subsystem  consisting of subsystems… lower level of details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A system study must begin by deciding on  the level of subsystem details to be used.</a:t>
            </a:r>
          </a:p>
          <a:p>
            <a:pPr lvl="1"/>
            <a:endParaRPr lang="en-US" sz="2000" dirty="0" smtClean="0">
              <a:sym typeface="Wingdings" pitchFamily="2" charset="2"/>
            </a:endParaRPr>
          </a:p>
          <a:p>
            <a:pPr lvl="1"/>
            <a:r>
              <a:rPr lang="en-US" sz="2000" dirty="0" smtClean="0">
                <a:sym typeface="Wingdings" pitchFamily="2" charset="2"/>
              </a:rPr>
              <a:t>Remember the principle…. Block-building principle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Sub system  sub models or blocks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Block building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description of System </a:t>
            </a:r>
            <a:r>
              <a:rPr lang="en-US" sz="2400" dirty="0" smtClean="0">
                <a:sym typeface="Wingdings" pitchFamily="2" charset="2"/>
              </a:rPr>
              <a:t> Series of blocks</a:t>
            </a:r>
          </a:p>
          <a:p>
            <a:r>
              <a:rPr lang="en-US" sz="2400" dirty="0" smtClean="0">
                <a:sym typeface="Wingdings" pitchFamily="2" charset="2"/>
              </a:rPr>
              <a:t>Few/ Preferably one input  block</a:t>
            </a:r>
          </a:p>
          <a:p>
            <a:r>
              <a:rPr lang="en-US" sz="2400" dirty="0" smtClean="0">
                <a:sym typeface="Wingdings" pitchFamily="2" charset="2"/>
              </a:rPr>
              <a:t>Results in few output variables</a:t>
            </a:r>
          </a:p>
          <a:p>
            <a:r>
              <a:rPr lang="en-US" sz="2400" dirty="0" smtClean="0">
                <a:sym typeface="Wingdings" pitchFamily="2" charset="2"/>
              </a:rPr>
              <a:t>System  interconnections between blocks.</a:t>
            </a:r>
          </a:p>
          <a:p>
            <a:endParaRPr lang="en-US" sz="2400" dirty="0" smtClean="0">
              <a:sym typeface="Wingdings" pitchFamily="2" charset="2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95400" y="4038600"/>
            <a:ext cx="6629400" cy="244364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868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model should only include </a:t>
            </a:r>
            <a:r>
              <a:rPr lang="en-US" sz="2400" dirty="0" smtClean="0">
                <a:sym typeface="Wingdings" pitchFamily="2" charset="2"/>
              </a:rPr>
              <a:t> relevant to study objective</a:t>
            </a:r>
          </a:p>
          <a:p>
            <a:r>
              <a:rPr lang="en-US" sz="2400" dirty="0" smtClean="0">
                <a:sym typeface="Wingdings" pitchFamily="2" charset="2"/>
              </a:rPr>
              <a:t>For example: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If factory system study aim – to compare the effects of different operating rules on efficiency 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Then its not relevance to consider … hiring of employees as activity</a:t>
            </a:r>
          </a:p>
          <a:p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If consider then  no harm to the system but  make the system more complex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Accuracy &amp; Aggregation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Accuracy </a:t>
            </a:r>
            <a:r>
              <a:rPr lang="en-US" sz="2400" dirty="0" smtClean="0">
                <a:sym typeface="Wingdings" pitchFamily="2" charset="2"/>
              </a:rPr>
              <a:t>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The accuracy of information … for model … should be considered.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Wrong information or inaccurate information  may mislead …</a:t>
            </a:r>
          </a:p>
          <a:p>
            <a:pPr lvl="1"/>
            <a:endParaRPr lang="en-US" sz="20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Aggregation </a:t>
            </a:r>
            <a:r>
              <a:rPr lang="en-US" sz="1800" dirty="0" smtClean="0">
                <a:sym typeface="Wingdings" pitchFamily="2" charset="2"/>
              </a:rPr>
              <a:t></a:t>
            </a:r>
          </a:p>
          <a:p>
            <a:pPr lvl="1"/>
            <a:r>
              <a:rPr lang="en-US" sz="1800" dirty="0" smtClean="0"/>
              <a:t>… in the extent to which the number of individual entities can be grouped together into a large entity</a:t>
            </a:r>
            <a:endParaRPr lang="en-US" sz="1800" dirty="0" smtClean="0">
              <a:sym typeface="Wingdings" pitchFamily="2" charset="2"/>
            </a:endParaRPr>
          </a:p>
          <a:p>
            <a:pPr lvl="1"/>
            <a:endParaRPr lang="en-US" sz="2000" dirty="0" smtClean="0">
              <a:sym typeface="Wingdings" pitchFamily="2" charset="2"/>
            </a:endParaRP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28600" y="4495800"/>
            <a:ext cx="6408457" cy="2362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105400" y="4495800"/>
            <a:ext cx="3822144" cy="92333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General Manager – Satisfied</a:t>
            </a:r>
          </a:p>
          <a:p>
            <a:r>
              <a:rPr lang="en-US" dirty="0" smtClean="0"/>
              <a:t>Production Manager – more details..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The Corporate Model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>
          <a:xfrm>
            <a:off x="2174703" y="1219200"/>
            <a:ext cx="4794594" cy="4373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174703" y="5645601"/>
            <a:ext cx="4820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74320">
              <a:buFont typeface="Arial" pitchFamily="34" charset="0"/>
              <a:buChar char="•"/>
            </a:pPr>
            <a:r>
              <a:rPr lang="en-US" dirty="0" smtClean="0"/>
              <a:t>Models of this nature called: </a:t>
            </a:r>
            <a:r>
              <a:rPr lang="en-US" b="1" dirty="0" smtClean="0"/>
              <a:t>Corporate Model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Different corporation use this model in </a:t>
            </a:r>
            <a:br>
              <a:rPr lang="en-US" dirty="0" smtClean="0"/>
            </a:br>
            <a:r>
              <a:rPr lang="en-US" dirty="0" smtClean="0"/>
              <a:t>various aspects for </a:t>
            </a:r>
            <a:r>
              <a:rPr lang="en-US" b="1" dirty="0" smtClean="0"/>
              <a:t>planning their operations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3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Formal definition of Model?</a:t>
            </a:r>
          </a:p>
          <a:p>
            <a:pPr lvl="1"/>
            <a:r>
              <a:rPr lang="en-US" sz="2200" dirty="0" smtClean="0"/>
              <a:t>We define a model as </a:t>
            </a:r>
            <a:r>
              <a:rPr lang="en-US" sz="2200" b="1" dirty="0" smtClean="0"/>
              <a:t>the body of information </a:t>
            </a:r>
            <a:r>
              <a:rPr lang="en-US" sz="2200" dirty="0" smtClean="0"/>
              <a:t>about a system(?) </a:t>
            </a:r>
            <a:r>
              <a:rPr lang="en-US" sz="2200" dirty="0" smtClean="0">
                <a:sym typeface="Wingdings" pitchFamily="2" charset="2"/>
              </a:rPr>
              <a:t> </a:t>
            </a:r>
            <a:r>
              <a:rPr lang="en-US" sz="2200" dirty="0" smtClean="0"/>
              <a:t>gathered for the purpose of studying the System.</a:t>
            </a:r>
          </a:p>
          <a:p>
            <a:endParaRPr lang="en-US" sz="2400" dirty="0" smtClean="0"/>
          </a:p>
          <a:p>
            <a:r>
              <a:rPr lang="en-US" sz="2400" dirty="0" smtClean="0"/>
              <a:t>Formal Definition of System?</a:t>
            </a:r>
          </a:p>
          <a:p>
            <a:pPr lvl="1"/>
            <a:r>
              <a:rPr lang="en-US" sz="2200" dirty="0" err="1" smtClean="0"/>
              <a:t>Def</a:t>
            </a:r>
            <a:r>
              <a:rPr lang="en-US" sz="2200" baseline="30000" dirty="0" err="1" smtClean="0"/>
              <a:t>n</a:t>
            </a:r>
            <a:r>
              <a:rPr lang="en-US" sz="2200" dirty="0" smtClean="0"/>
              <a:t>  of System: A group of interacting, interrelated, or interdependent elements forming a complex whole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The Corporate Model</a:t>
            </a:r>
            <a:endParaRPr lang="en-US" sz="4000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Assume the corporate is a </a:t>
            </a:r>
            <a:r>
              <a:rPr lang="en-US" sz="2400" b="1" dirty="0" smtClean="0"/>
              <a:t>manufacturing industry </a:t>
            </a:r>
            <a:r>
              <a:rPr lang="en-US" sz="2400" dirty="0" smtClean="0"/>
              <a:t>and</a:t>
            </a:r>
          </a:p>
          <a:p>
            <a:pPr lvl="1"/>
            <a:r>
              <a:rPr lang="en-US" sz="2000" dirty="0" smtClean="0"/>
              <a:t>Its planning to </a:t>
            </a:r>
            <a:r>
              <a:rPr lang="en-US" sz="2000" b="1" dirty="0" smtClean="0"/>
              <a:t>produce and market some new product</a:t>
            </a:r>
          </a:p>
          <a:p>
            <a:endParaRPr lang="en-US" sz="2400" dirty="0" smtClean="0"/>
          </a:p>
          <a:p>
            <a:r>
              <a:rPr lang="en-US" sz="2000" dirty="0" smtClean="0"/>
              <a:t>A first level of details might consider the complete model as consisting of three parts … each of a different general nature.</a:t>
            </a:r>
          </a:p>
          <a:p>
            <a:pPr lvl="1"/>
            <a:r>
              <a:rPr lang="en-US" sz="2000" dirty="0" smtClean="0"/>
              <a:t>The corporation operates within an </a:t>
            </a:r>
            <a:r>
              <a:rPr lang="en-US" sz="2000" b="1" dirty="0" smtClean="0"/>
              <a:t>environment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b="1" dirty="0" smtClean="0"/>
              <a:t>physical plant </a:t>
            </a:r>
            <a:r>
              <a:rPr lang="en-US" sz="2000" dirty="0" smtClean="0"/>
              <a:t>…. Means of production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b="1" dirty="0" smtClean="0"/>
              <a:t>management segment</a:t>
            </a:r>
            <a:r>
              <a:rPr lang="en-US" sz="2000" dirty="0" smtClean="0"/>
              <a:t>… policy making aspects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78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The Environment Segment</a:t>
            </a:r>
          </a:p>
        </p:txBody>
      </p:sp>
      <p:pic>
        <p:nvPicPr>
          <p:cNvPr id="266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20000"/>
          </a:blip>
          <a:srcRect/>
          <a:stretch>
            <a:fillRect/>
          </a:stretch>
        </p:blipFill>
        <p:spPr>
          <a:xfrm>
            <a:off x="381000" y="1447800"/>
            <a:ext cx="6390033" cy="4411662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759450" y="1638300"/>
            <a:ext cx="2911475" cy="923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The major element: </a:t>
            </a:r>
            <a:r>
              <a:rPr lang="en-US" b="1" dirty="0"/>
              <a:t>MARKET</a:t>
            </a:r>
          </a:p>
          <a:p>
            <a:pPr>
              <a:defRPr/>
            </a:pPr>
            <a:r>
              <a:rPr lang="en-US" dirty="0"/>
              <a:t>Output: </a:t>
            </a:r>
            <a:r>
              <a:rPr lang="en-US" b="1" dirty="0"/>
              <a:t>Demand</a:t>
            </a:r>
          </a:p>
          <a:p>
            <a:pPr>
              <a:defRPr/>
            </a:pPr>
            <a:r>
              <a:rPr lang="en-US" dirty="0"/>
              <a:t>Input: </a:t>
            </a:r>
            <a:r>
              <a:rPr lang="en-US" b="1" dirty="0"/>
              <a:t>Price &amp; Supply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53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The Production Segment</a:t>
            </a:r>
          </a:p>
        </p:txBody>
      </p:sp>
      <p:pic>
        <p:nvPicPr>
          <p:cNvPr id="399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>
          <a:xfrm>
            <a:off x="763096" y="1505507"/>
            <a:ext cx="4363968" cy="4411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5224463" y="2208213"/>
            <a:ext cx="3895725" cy="647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Main Input: </a:t>
            </a:r>
            <a:r>
              <a:rPr lang="en-US" b="1" dirty="0"/>
              <a:t>LABOR &amp; MACHINERY</a:t>
            </a:r>
          </a:p>
          <a:p>
            <a:pPr>
              <a:defRPr/>
            </a:pPr>
            <a:r>
              <a:rPr lang="en-US" dirty="0"/>
              <a:t>Main Output: </a:t>
            </a:r>
            <a:r>
              <a:rPr lang="en-US" b="1" dirty="0"/>
              <a:t>SUPPLY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6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management Segment</a:t>
            </a:r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>
          <a:xfrm>
            <a:off x="541680" y="1469881"/>
            <a:ext cx="4711797" cy="44116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5383213" y="1852613"/>
            <a:ext cx="3760787" cy="923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Main Input: </a:t>
            </a:r>
            <a:r>
              <a:rPr lang="en-US" b="1" dirty="0"/>
              <a:t>DEMAND &amp; INVESTMENT</a:t>
            </a:r>
          </a:p>
          <a:p>
            <a:pPr>
              <a:defRPr/>
            </a:pPr>
            <a:r>
              <a:rPr lang="en-US" dirty="0"/>
              <a:t>Main Output: </a:t>
            </a:r>
            <a:r>
              <a:rPr lang="en-US" b="1" dirty="0"/>
              <a:t>Price to be set &amp; </a:t>
            </a:r>
            <a:br>
              <a:rPr lang="en-US" b="1" dirty="0"/>
            </a:br>
            <a:r>
              <a:rPr lang="en-US" b="1" dirty="0"/>
              <a:t>profit to be achieved</a:t>
            </a:r>
          </a:p>
        </p:txBody>
      </p:sp>
      <p:sp>
        <p:nvSpPr>
          <p:cNvPr id="5" name="Oval 4"/>
          <p:cNvSpPr/>
          <p:nvPr/>
        </p:nvSpPr>
        <p:spPr>
          <a:xfrm>
            <a:off x="784225" y="2090738"/>
            <a:ext cx="985838" cy="700087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0000" y="4024313"/>
            <a:ext cx="985838" cy="700087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Full Corporate Model</a:t>
            </a:r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>
          <a:xfrm>
            <a:off x="1851544" y="1447800"/>
            <a:ext cx="5692256" cy="4820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16250" y="1957388"/>
            <a:ext cx="1763713" cy="1638300"/>
            <a:chOff x="2980706" y="1494312"/>
            <a:chExt cx="1763740" cy="1637613"/>
          </a:xfrm>
        </p:grpSpPr>
        <p:sp>
          <p:nvSpPr>
            <p:cNvPr id="4" name="TextBox 3"/>
            <p:cNvSpPr txBox="1"/>
            <p:nvPr/>
          </p:nvSpPr>
          <p:spPr>
            <a:xfrm>
              <a:off x="2980706" y="2885965"/>
              <a:ext cx="546108" cy="2459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b="1" dirty="0">
                  <a:solidFill>
                    <a:srgbClr val="FF0000"/>
                  </a:solidFill>
                  <a:latin typeface="+mn-lt"/>
                </a:rPr>
                <a:t>Supply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96764" y="1494312"/>
              <a:ext cx="447682" cy="2459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b="1" dirty="0">
                  <a:solidFill>
                    <a:srgbClr val="FF0000"/>
                  </a:solidFill>
                  <a:latin typeface="+mn-lt"/>
                </a:rPr>
                <a:t>Price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0970" y="2052824"/>
              <a:ext cx="633146" cy="2460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b="1" dirty="0">
                  <a:solidFill>
                    <a:srgbClr val="FF0000"/>
                  </a:solidFill>
                  <a:latin typeface="+mn-lt"/>
                </a:rPr>
                <a:t>Demand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68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Types of System Study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 of the corporate model?</a:t>
            </a:r>
          </a:p>
          <a:p>
            <a:r>
              <a:rPr lang="en-US" sz="2400" dirty="0" smtClean="0"/>
              <a:t>Having  developed a model….</a:t>
            </a:r>
          </a:p>
          <a:p>
            <a:pPr lvl="1"/>
            <a:r>
              <a:rPr lang="en-US" sz="2000" dirty="0" smtClean="0"/>
              <a:t>It could be used to study a system.</a:t>
            </a:r>
          </a:p>
          <a:p>
            <a:r>
              <a:rPr lang="en-US" sz="2400" dirty="0" smtClean="0"/>
              <a:t>System study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3 ways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System analysis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System Design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System Postulation</a:t>
            </a:r>
            <a:endParaRPr lang="en-US" sz="16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81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Analysis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System analysis Aims to</a:t>
            </a:r>
          </a:p>
          <a:p>
            <a:pPr lvl="1"/>
            <a:r>
              <a:rPr lang="en-US" sz="2000" smtClean="0"/>
              <a:t>Understand how an existing system or a proposed system operates</a:t>
            </a:r>
          </a:p>
          <a:p>
            <a:pPr lvl="1"/>
            <a:r>
              <a:rPr lang="en-US" sz="2000" smtClean="0"/>
              <a:t>In ideal situation …. Investigator … … … able to do some experiment with the system</a:t>
            </a:r>
          </a:p>
          <a:p>
            <a:pPr lvl="1"/>
            <a:r>
              <a:rPr lang="en-US" sz="2000" smtClean="0"/>
              <a:t>What actually done … to construct a model of the system and investigate the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31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Design	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The objective </a:t>
            </a:r>
          </a:p>
          <a:p>
            <a:pPr lvl="1"/>
            <a:r>
              <a:rPr lang="en-US" sz="2000" smtClean="0"/>
              <a:t>is to produce a system that meets some specification.</a:t>
            </a:r>
          </a:p>
          <a:p>
            <a:pPr lvl="1"/>
            <a:r>
              <a:rPr lang="en-US" sz="2000" smtClean="0"/>
              <a:t>Certain system parameters or components are chosen by designer</a:t>
            </a:r>
          </a:p>
          <a:p>
            <a:pPr lvl="2"/>
            <a:r>
              <a:rPr lang="en-US" sz="1700" smtClean="0"/>
              <a:t>And conceptually he chooses a combination ….. to construct the system.</a:t>
            </a:r>
          </a:p>
          <a:p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6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</a:t>
            </a:r>
            <a:r>
              <a:rPr lang="en-US" smtClean="0">
                <a:sym typeface="Wingdings" pitchFamily="2" charset="2"/>
              </a:rPr>
              <a:t>Postulation</a:t>
            </a:r>
            <a:endParaRPr 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sym typeface="Wingdings" pitchFamily="2" charset="2"/>
              </a:rPr>
              <a:t>Postulation </a:t>
            </a:r>
            <a:r>
              <a:rPr lang="en-US" sz="1600" b="1" smtClean="0">
                <a:sym typeface="Wingdings" pitchFamily="2" charset="2"/>
              </a:rPr>
              <a:t> </a:t>
            </a:r>
            <a:r>
              <a:rPr lang="en-US" sz="2400" smtClean="0">
                <a:sym typeface="Wingdings" pitchFamily="2" charset="2"/>
              </a:rPr>
              <a:t>hypothesis</a:t>
            </a:r>
          </a:p>
          <a:p>
            <a:r>
              <a:rPr lang="en-US" sz="2400" smtClean="0">
                <a:sym typeface="Wingdings" pitchFamily="2" charset="2"/>
              </a:rPr>
              <a:t> …is the characteristic of the way models are employed  in social, economic, political and medical studies.</a:t>
            </a:r>
          </a:p>
          <a:p>
            <a:pPr lvl="1"/>
            <a:r>
              <a:rPr lang="en-US" sz="2000" smtClean="0">
                <a:sym typeface="Wingdings" pitchFamily="2" charset="2"/>
              </a:rPr>
              <a:t>Where the behavior of the system Unknown</a:t>
            </a:r>
          </a:p>
          <a:p>
            <a:pPr lvl="1"/>
            <a:r>
              <a:rPr lang="en-US" sz="2000" smtClean="0"/>
              <a:t>But the Process that produce the behavior is known.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19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study a system … </a:t>
            </a:r>
          </a:p>
          <a:p>
            <a:pPr lvl="1"/>
            <a:r>
              <a:rPr lang="en-US" sz="2200" dirty="0" smtClean="0"/>
              <a:t>sometime … possible to experiment with system</a:t>
            </a:r>
          </a:p>
          <a:p>
            <a:pPr lvl="1"/>
            <a:r>
              <a:rPr lang="en-US" sz="2200" dirty="0" smtClean="0"/>
              <a:t>Most time </a:t>
            </a:r>
            <a:r>
              <a:rPr lang="en-US" sz="2200" b="1" dirty="0" smtClean="0"/>
              <a:t>impossible</a:t>
            </a:r>
            <a:r>
              <a:rPr lang="en-US" sz="2200" dirty="0" smtClean="0"/>
              <a:t> to experiment with system itself.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You can’t modify supply and demand … to study economy system</a:t>
            </a:r>
          </a:p>
          <a:p>
            <a:pPr lvl="1"/>
            <a:r>
              <a:rPr lang="en-US" sz="2400" dirty="0" smtClean="0"/>
              <a:t>So we have to build a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Since the purpose of the study will determine the nature of information that is gathered 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there is </a:t>
            </a:r>
            <a:r>
              <a:rPr lang="en-US" sz="2400" b="1" dirty="0" smtClean="0">
                <a:sym typeface="Wingdings" pitchFamily="2" charset="2"/>
              </a:rPr>
              <a:t>no unique model of a system</a:t>
            </a:r>
          </a:p>
          <a:p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Different models of same system … produced by different analysts different aspect of the system and</a:t>
            </a:r>
          </a:p>
          <a:p>
            <a:r>
              <a:rPr lang="en-US" sz="2400" dirty="0" smtClean="0">
                <a:sym typeface="Wingdings" pitchFamily="2" charset="2"/>
              </a:rPr>
              <a:t>Or by same analyst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as understanding the system changes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dirty="0" smtClean="0"/>
              <a:t>Task of deriving a model </a:t>
            </a:r>
            <a:r>
              <a:rPr lang="en-US" sz="1800" dirty="0" smtClean="0">
                <a:sym typeface="Wingdings" pitchFamily="2" charset="2"/>
              </a:rPr>
              <a:t></a:t>
            </a:r>
            <a:r>
              <a:rPr lang="en-US" sz="2400" dirty="0" smtClean="0">
                <a:sym typeface="Wingdings" pitchFamily="2" charset="2"/>
              </a:rPr>
              <a:t> two subtasks</a:t>
            </a:r>
          </a:p>
          <a:p>
            <a:pPr marL="801687" lvl="1" indent="-457200">
              <a:buClrTx/>
              <a:buSzPct val="100000"/>
              <a:buFont typeface="+mj-lt"/>
              <a:buAutoNum type="arabicParenR"/>
              <a:defRPr/>
            </a:pPr>
            <a:r>
              <a:rPr lang="en-US" sz="2400" dirty="0" smtClean="0">
                <a:sym typeface="Wingdings" pitchFamily="2" charset="2"/>
              </a:rPr>
              <a:t>Establishing the model structure</a:t>
            </a:r>
          </a:p>
          <a:p>
            <a:pPr marL="801687" lvl="1" indent="-457200">
              <a:buClrTx/>
              <a:buSzPct val="100000"/>
              <a:buFont typeface="+mj-lt"/>
              <a:buAutoNum type="arabicParenR"/>
              <a:defRPr/>
            </a:pPr>
            <a:r>
              <a:rPr lang="en-US" sz="2400" dirty="0" smtClean="0">
                <a:sym typeface="Wingdings" pitchFamily="2" charset="2"/>
              </a:rPr>
              <a:t>Supplying the data</a:t>
            </a:r>
          </a:p>
          <a:p>
            <a:pPr marL="801687" lvl="1" indent="-457200">
              <a:buClrTx/>
              <a:buSzPct val="100000"/>
              <a:buNone/>
              <a:defRPr/>
            </a:pPr>
            <a:endParaRPr lang="en-US" sz="2400" dirty="0" smtClean="0">
              <a:sym typeface="Wingdings" pitchFamily="2" charset="2"/>
            </a:endParaRPr>
          </a:p>
          <a:p>
            <a:pPr marL="342900" lvl="1" indent="-342900">
              <a:buClr>
                <a:schemeClr val="tx2"/>
              </a:buClr>
            </a:pPr>
            <a:r>
              <a:rPr lang="en-US" sz="2400" dirty="0" smtClean="0">
                <a:sym typeface="Wingdings" pitchFamily="2" charset="2"/>
              </a:rPr>
              <a:t>Establishing the </a:t>
            </a:r>
            <a:r>
              <a:rPr lang="en-US" sz="2400" b="1" dirty="0" smtClean="0">
                <a:sym typeface="Wingdings" pitchFamily="2" charset="2"/>
              </a:rPr>
              <a:t>model structure</a:t>
            </a:r>
            <a:r>
              <a:rPr lang="en-US" sz="2400" dirty="0" smtClean="0">
                <a:sym typeface="Wingdings" pitchFamily="2" charset="2"/>
              </a:rPr>
              <a:t>: </a:t>
            </a:r>
          </a:p>
          <a:p>
            <a:pPr marL="638175" lvl="2" indent="-342900">
              <a:buClr>
                <a:schemeClr val="tx2"/>
              </a:buClr>
            </a:pPr>
            <a:r>
              <a:rPr lang="en-US" dirty="0" smtClean="0">
                <a:sym typeface="Wingdings" pitchFamily="2" charset="2"/>
              </a:rPr>
              <a:t>Determines the </a:t>
            </a:r>
            <a:r>
              <a:rPr lang="en-US" b="1" dirty="0" smtClean="0">
                <a:sym typeface="Wingdings" pitchFamily="2" charset="2"/>
              </a:rPr>
              <a:t>system boundary </a:t>
            </a:r>
            <a:r>
              <a:rPr lang="en-US" dirty="0" smtClean="0">
                <a:sym typeface="Wingdings" pitchFamily="2" charset="2"/>
              </a:rPr>
              <a:t>+ </a:t>
            </a:r>
          </a:p>
          <a:p>
            <a:pPr marL="638175" lvl="2" indent="-342900">
              <a:buClr>
                <a:schemeClr val="tx2"/>
              </a:buClr>
            </a:pPr>
            <a:r>
              <a:rPr lang="en-US" dirty="0" smtClean="0">
                <a:sym typeface="Wingdings" pitchFamily="2" charset="2"/>
              </a:rPr>
              <a:t>Identifies the </a:t>
            </a:r>
            <a:r>
              <a:rPr lang="en-US" b="1" dirty="0" smtClean="0">
                <a:sym typeface="Wingdings" pitchFamily="2" charset="2"/>
              </a:rPr>
              <a:t>entities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dirty="0" smtClean="0">
                <a:sym typeface="Wingdings" pitchFamily="2" charset="2"/>
              </a:rPr>
              <a:t>attributes</a:t>
            </a:r>
            <a:r>
              <a:rPr lang="en-US" dirty="0" smtClean="0">
                <a:sym typeface="Wingdings" pitchFamily="2" charset="2"/>
              </a:rPr>
              <a:t> and </a:t>
            </a:r>
            <a:r>
              <a:rPr lang="en-US" b="1" dirty="0" smtClean="0">
                <a:sym typeface="Wingdings" pitchFamily="2" charset="2"/>
              </a:rPr>
              <a:t>activities</a:t>
            </a:r>
            <a:r>
              <a:rPr lang="en-US" dirty="0" smtClean="0">
                <a:sym typeface="Wingdings" pitchFamily="2" charset="2"/>
              </a:rPr>
              <a:t> of the system</a:t>
            </a:r>
          </a:p>
          <a:p>
            <a:pPr marL="342900" lvl="1" indent="-342900">
              <a:buClr>
                <a:schemeClr val="tx2"/>
              </a:buClr>
            </a:pPr>
            <a:endParaRPr lang="en-US" sz="2400" dirty="0" smtClean="0">
              <a:sym typeface="Wingdings" pitchFamily="2" charset="2"/>
            </a:endParaRPr>
          </a:p>
          <a:p>
            <a:pPr marL="342900" lvl="1" indent="-342900">
              <a:buClr>
                <a:schemeClr val="tx2"/>
              </a:buClr>
            </a:pPr>
            <a:r>
              <a:rPr lang="en-US" sz="2400" dirty="0" smtClean="0">
                <a:sym typeface="Wingdings" pitchFamily="2" charset="2"/>
              </a:rPr>
              <a:t>The data provides the </a:t>
            </a:r>
            <a:r>
              <a:rPr lang="en-US" sz="2400" b="1" dirty="0" smtClean="0">
                <a:sym typeface="Wingdings" pitchFamily="2" charset="2"/>
              </a:rPr>
              <a:t>values the attributes </a:t>
            </a:r>
            <a:r>
              <a:rPr lang="en-US" sz="2400" dirty="0" smtClean="0">
                <a:sym typeface="Wingdings" pitchFamily="2" charset="2"/>
              </a:rPr>
              <a:t>can have and define the relationships involved in the activities. </a:t>
            </a:r>
          </a:p>
          <a:p>
            <a:pPr lvl="1"/>
            <a:r>
              <a:rPr lang="en-US" sz="2000" dirty="0" smtClean="0"/>
              <a:t>N.B.:… they are defined as parts of one task rather than two different task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ym typeface="Wingdings" pitchFamily="2" charset="2"/>
              </a:rPr>
              <a:t>Entities, Attributes and Activities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System Boundary </a:t>
            </a:r>
            <a:r>
              <a:rPr lang="en-US" sz="2400" dirty="0" smtClean="0">
                <a:sym typeface="Wingdings" pitchFamily="2" charset="2"/>
              </a:rPr>
              <a:t>:</a:t>
            </a:r>
            <a:br>
              <a:rPr lang="en-US" sz="2400" dirty="0" smtClean="0">
                <a:sym typeface="Wingdings" pitchFamily="2" charset="2"/>
              </a:rPr>
            </a:br>
            <a:r>
              <a:rPr lang="en-US" sz="2400" dirty="0" smtClean="0">
                <a:sym typeface="Wingdings" pitchFamily="2" charset="2"/>
              </a:rPr>
              <a:t>the line that separate the system with its environment</a:t>
            </a:r>
          </a:p>
          <a:p>
            <a:r>
              <a:rPr lang="en-US" sz="2400" dirty="0" smtClean="0">
                <a:sym typeface="Wingdings" pitchFamily="2" charset="2"/>
              </a:rPr>
              <a:t>Entity: </a:t>
            </a:r>
            <a:br>
              <a:rPr lang="en-US" sz="2400" dirty="0" smtClean="0">
                <a:sym typeface="Wingdings" pitchFamily="2" charset="2"/>
              </a:rPr>
            </a:br>
            <a:r>
              <a:rPr lang="en-US" sz="2400" dirty="0" smtClean="0">
                <a:sym typeface="Wingdings" pitchFamily="2" charset="2"/>
              </a:rPr>
              <a:t>Objects of interest within a system</a:t>
            </a:r>
          </a:p>
          <a:p>
            <a:r>
              <a:rPr lang="en-US" sz="2400" dirty="0" smtClean="0">
                <a:sym typeface="Wingdings" pitchFamily="2" charset="2"/>
              </a:rPr>
              <a:t>Attribute: </a:t>
            </a:r>
            <a:br>
              <a:rPr lang="en-US" sz="2400" dirty="0" smtClean="0">
                <a:sym typeface="Wingdings" pitchFamily="2" charset="2"/>
              </a:rPr>
            </a:br>
            <a:r>
              <a:rPr lang="en-US" sz="2400" dirty="0" smtClean="0">
                <a:sym typeface="Wingdings" pitchFamily="2" charset="2"/>
              </a:rPr>
              <a:t>Denote a property of an entity</a:t>
            </a:r>
          </a:p>
          <a:p>
            <a:r>
              <a:rPr lang="en-US" sz="2400" dirty="0" smtClean="0">
                <a:sym typeface="Wingdings" pitchFamily="2" charset="2"/>
              </a:rPr>
              <a:t>Activity:  </a:t>
            </a:r>
            <a:br>
              <a:rPr lang="en-US" sz="2400" dirty="0" smtClean="0">
                <a:sym typeface="Wingdings" pitchFamily="2" charset="2"/>
              </a:rPr>
            </a:br>
            <a:r>
              <a:rPr lang="en-US" sz="2400" dirty="0" smtClean="0">
                <a:sym typeface="Wingdings" pitchFamily="2" charset="2"/>
              </a:rPr>
              <a:t>Any process that cause change within a system is called activity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Traffic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Driving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</a:p>
                    <a:p>
                      <a:r>
                        <a:rPr lang="en-US" dirty="0" smtClean="0"/>
                        <a:t>Credit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</a:p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Transmitting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Supermarket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Shopping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Checking-out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… model … two category</a:t>
            </a:r>
          </a:p>
          <a:p>
            <a:pPr lvl="1"/>
            <a:r>
              <a:rPr lang="en-US" dirty="0" smtClean="0"/>
              <a:t>Physical</a:t>
            </a:r>
          </a:p>
          <a:p>
            <a:pPr lvl="1"/>
            <a:r>
              <a:rPr lang="en-US" dirty="0" smtClean="0"/>
              <a:t>Mathematical</a:t>
            </a:r>
          </a:p>
          <a:p>
            <a:endParaRPr lang="en-US" dirty="0" smtClean="0"/>
          </a:p>
          <a:p>
            <a:r>
              <a:rPr lang="en-US" dirty="0" smtClean="0"/>
              <a:t>Physical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Static or dynamic</a:t>
            </a:r>
          </a:p>
          <a:p>
            <a:r>
              <a:rPr lang="en-US" dirty="0" smtClean="0">
                <a:sym typeface="Wingdings" pitchFamily="2" charset="2"/>
              </a:rPr>
              <a:t>Mathematical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Static or dynamic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Based on some analogy (</a:t>
            </a:r>
            <a:r>
              <a:rPr lang="en-US" sz="2400" b="1" dirty="0" smtClean="0"/>
              <a:t>similarity</a:t>
            </a:r>
            <a:r>
              <a:rPr lang="en-US" sz="2400" dirty="0" smtClean="0"/>
              <a:t>) between such system as mechanical and electrical or electrical and  hydraulic (driven by fluid)</a:t>
            </a:r>
          </a:p>
          <a:p>
            <a:r>
              <a:rPr lang="en-US" sz="2400" dirty="0" smtClean="0"/>
              <a:t>System attributes are represent… voltage or position of a shaft</a:t>
            </a:r>
          </a:p>
          <a:p>
            <a:r>
              <a:rPr lang="en-US" sz="2400" dirty="0" smtClean="0"/>
              <a:t>Reflects the physical laws that drive the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1075</Words>
  <Application>Microsoft Office PowerPoint</Application>
  <PresentationFormat>On-screen Show (4:3)</PresentationFormat>
  <Paragraphs>207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Simulation and Modeling</vt:lpstr>
      <vt:lpstr>Modeling</vt:lpstr>
      <vt:lpstr>Why Modeling</vt:lpstr>
      <vt:lpstr>Points to remember</vt:lpstr>
      <vt:lpstr>Deriving a Model</vt:lpstr>
      <vt:lpstr>Entities, Attributes and Activities</vt:lpstr>
      <vt:lpstr>Some example</vt:lpstr>
      <vt:lpstr>Types of Model</vt:lpstr>
      <vt:lpstr>Physical Model</vt:lpstr>
      <vt:lpstr>Mathematical model</vt:lpstr>
      <vt:lpstr>Another way to classify</vt:lpstr>
      <vt:lpstr>Mathematical Model</vt:lpstr>
      <vt:lpstr>Summary of Classification</vt:lpstr>
      <vt:lpstr>Principles used in modeling</vt:lpstr>
      <vt:lpstr>Subsystems</vt:lpstr>
      <vt:lpstr>Block building</vt:lpstr>
      <vt:lpstr>Relevance</vt:lpstr>
      <vt:lpstr>Accuracy &amp; Aggregation </vt:lpstr>
      <vt:lpstr>The Corporate Model</vt:lpstr>
      <vt:lpstr>The Corporate Model</vt:lpstr>
      <vt:lpstr>The Environment Segment</vt:lpstr>
      <vt:lpstr>The Production Segment</vt:lpstr>
      <vt:lpstr>The management Segment</vt:lpstr>
      <vt:lpstr>Full Corporate Model</vt:lpstr>
      <vt:lpstr>Types of System Study</vt:lpstr>
      <vt:lpstr>System Analysis</vt:lpstr>
      <vt:lpstr>System Design </vt:lpstr>
      <vt:lpstr>System Postulation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ASIF ZAMAN</dc:creator>
  <cp:lastModifiedBy>Tanvir Hossain</cp:lastModifiedBy>
  <cp:revision>117</cp:revision>
  <dcterms:created xsi:type="dcterms:W3CDTF">2012-09-06T17:38:48Z</dcterms:created>
  <dcterms:modified xsi:type="dcterms:W3CDTF">2016-12-22T05:25:21Z</dcterms:modified>
</cp:coreProperties>
</file>