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BA0E-6EB7-4AA5-AD4F-3BE048DF0A1A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CBE-20C4-495F-8F35-2F2FE0FC5BCD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3C7-0A24-4EB7-9812-8C4356DCD679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C06A-DBB5-49F9-98B5-D6C7F76ED9A2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2B9D-99D9-4063-81D6-1EC46523E660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4DF-FBBA-4E60-948B-8C073DBB4908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660E-3B36-46DF-A9BC-00ED47F7F2CC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A62C-8129-4AAA-A9C8-4784E49CA36E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DAF-2802-4346-BB8C-B46A7E0AF570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084F-2B4A-470F-8334-BA43FB09DE91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C09-0028-4AFD-B624-A5B6B408086E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A68F-854B-4A96-A18E-22A9C8D37901}" type="datetime1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CSE4131_CSE4132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1552575"/>
            <a:ext cx="6497638" cy="280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</a:t>
            </a:r>
          </a:p>
        </p:txBody>
      </p:sp>
      <p:sp>
        <p:nvSpPr>
          <p:cNvPr id="6" name="Left Arrow 5"/>
          <p:cNvSpPr/>
          <p:nvPr/>
        </p:nvSpPr>
        <p:spPr>
          <a:xfrm rot="1986275">
            <a:off x="5572125" y="2244725"/>
            <a:ext cx="1116013" cy="25876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4313" y="1638300"/>
            <a:ext cx="2579687" cy="1306513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6888" y="4362450"/>
            <a:ext cx="3028950" cy="16383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Cardinal Splines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08975" cy="787400"/>
          </a:xfrm>
        </p:spPr>
        <p:txBody>
          <a:bodyPr/>
          <a:lstStyle/>
          <a:p>
            <a:r>
              <a:rPr lang="en-US" sz="2000" smtClean="0"/>
              <a:t>Expanding matrix equation </a:t>
            </a:r>
            <a:r>
              <a:rPr lang="en-US" sz="2000" b="1" i="1" smtClean="0"/>
              <a:t>10-36 into polynomial form, we have</a:t>
            </a:r>
            <a:endParaRPr lang="en-US" sz="200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988" y="2184400"/>
            <a:ext cx="7180262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2813" y="3730625"/>
            <a:ext cx="7645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457200">
              <a:buFont typeface="Wingdings" pitchFamily="2" charset="2"/>
              <a:buChar char="q"/>
              <a:defRPr/>
            </a:pPr>
            <a:r>
              <a:rPr lang="en-US" dirty="0">
                <a:latin typeface="+mn-lt"/>
              </a:rPr>
              <a:t>where the polynomials </a:t>
            </a:r>
            <a:r>
              <a:rPr lang="en-US" i="1" dirty="0" err="1">
                <a:latin typeface="+mn-lt"/>
              </a:rPr>
              <a:t>CAR</a:t>
            </a:r>
            <a:r>
              <a:rPr lang="en-US" i="1" baseline="-25000" dirty="0" err="1">
                <a:latin typeface="+mn-lt"/>
              </a:rPr>
              <a:t>k</a:t>
            </a:r>
            <a:r>
              <a:rPr lang="en-US" i="1" dirty="0">
                <a:latin typeface="+mn-lt"/>
              </a:rPr>
              <a:t>(u) for k = 0, 1, 2, 3 are the </a:t>
            </a:r>
            <a:r>
              <a:rPr lang="en-US" b="1" i="1" dirty="0">
                <a:latin typeface="+mn-lt"/>
              </a:rPr>
              <a:t>cardinal blending functions.</a:t>
            </a:r>
          </a:p>
          <a:p>
            <a:pPr lvl="1" indent="-457200">
              <a:buFont typeface="Wingdings" pitchFamily="2" charset="2"/>
              <a:buChar char="q"/>
              <a:defRPr/>
            </a:pPr>
            <a:r>
              <a:rPr lang="en-US" dirty="0">
                <a:latin typeface="+mn-lt"/>
              </a:rPr>
              <a:t>Figure 10-32 gives a plot of the basis functions for cardinal Splines with t = </a:t>
            </a:r>
            <a:r>
              <a:rPr lang="en-US" i="1" dirty="0">
                <a:latin typeface="+mn-lt"/>
              </a:rPr>
              <a:t>0.</a:t>
            </a:r>
            <a:endParaRPr lang="en-US" dirty="0">
              <a:latin typeface="+mn-lt"/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7863" y="4492625"/>
            <a:ext cx="4081462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/>
            <a:r>
              <a:rPr lang="en-US" smtClean="0">
                <a:cs typeface="Arial" charset="0"/>
              </a:rPr>
              <a:t>Figure 10-32 gives a plot of the basis functions for cardinal Splines with t = </a:t>
            </a:r>
            <a:r>
              <a:rPr lang="en-US" i="1" smtClean="0">
                <a:cs typeface="Arial" charset="0"/>
              </a:rPr>
              <a:t>0.</a:t>
            </a:r>
            <a:endParaRPr lang="en-US" smtClean="0"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3538" y="1719263"/>
            <a:ext cx="5876925" cy="441166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/>
          <a:lstStyle/>
          <a:p>
            <a:r>
              <a:rPr lang="en-US" dirty="0" smtClean="0"/>
              <a:t>Computer Graphics	 (2</a:t>
            </a:r>
            <a:r>
              <a:rPr lang="en-US" baseline="30000" dirty="0" smtClean="0"/>
              <a:t>nd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smtClean="0"/>
              <a:t>D. HEARN</a:t>
            </a:r>
          </a:p>
          <a:p>
            <a:pPr lvl="1"/>
            <a:r>
              <a:rPr lang="en-US" dirty="0" smtClean="0"/>
              <a:t>M. P. BAKER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2209800"/>
            <a:ext cx="19542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Commonly Used Splines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commonly  used Splines and  their matrix  and  blending-function  specifications</a:t>
            </a:r>
          </a:p>
          <a:p>
            <a:pPr lvl="1"/>
            <a:r>
              <a:rPr lang="en-US" sz="2400" dirty="0" smtClean="0"/>
              <a:t>Cubic Spline Interpolation Method</a:t>
            </a:r>
          </a:p>
          <a:p>
            <a:pPr lvl="2"/>
            <a:r>
              <a:rPr lang="en-US" sz="2400" dirty="0" smtClean="0"/>
              <a:t>Natural Cubic  Splines </a:t>
            </a:r>
          </a:p>
          <a:p>
            <a:pPr lvl="2"/>
            <a:r>
              <a:rPr lang="en-US" sz="2400" dirty="0" smtClean="0"/>
              <a:t>Hermit Spline</a:t>
            </a:r>
          </a:p>
          <a:p>
            <a:pPr lvl="2"/>
            <a:r>
              <a:rPr lang="en-US" sz="2400" dirty="0" smtClean="0"/>
              <a:t>Cardinal Splines</a:t>
            </a:r>
          </a:p>
          <a:p>
            <a:pPr lvl="2"/>
            <a:r>
              <a:rPr lang="en-US" sz="2400" dirty="0" err="1" smtClean="0"/>
              <a:t>Kochanek</a:t>
            </a:r>
            <a:r>
              <a:rPr lang="en-US" sz="2400" dirty="0" smtClean="0"/>
              <a:t>-Bartels  Splines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0463" y="3047999"/>
            <a:ext cx="4216400" cy="855663"/>
          </a:xfrm>
          <a:prstGeom prst="rect">
            <a:avLst/>
          </a:prstGeom>
          <a:solidFill>
            <a:srgbClr val="92D050">
              <a:alpha val="1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mtClean="0">
                <a:cs typeface="Arial" charset="0"/>
              </a:rPr>
              <a:t>Cardinal Splines</a:t>
            </a:r>
            <a:endParaRPr lang="en-US" sz="4000" smtClean="0">
              <a:cs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043488" cy="4411662"/>
          </a:xfrm>
        </p:spPr>
        <p:txBody>
          <a:bodyPr/>
          <a:lstStyle/>
          <a:p>
            <a:r>
              <a:rPr lang="en-US" sz="2200" smtClean="0"/>
              <a:t>A cardinal spline section is completely specified with </a:t>
            </a:r>
            <a:r>
              <a:rPr lang="en-US" sz="2200" b="1" smtClean="0"/>
              <a:t>four consecutive control points</a:t>
            </a:r>
            <a:r>
              <a:rPr lang="en-US" sz="2200" smtClean="0"/>
              <a:t>. </a:t>
            </a:r>
          </a:p>
          <a:p>
            <a:r>
              <a:rPr lang="en-US" sz="2200" smtClean="0"/>
              <a:t>The </a:t>
            </a:r>
            <a:r>
              <a:rPr lang="en-US" sz="2200" b="1" smtClean="0"/>
              <a:t>middle two control </a:t>
            </a:r>
            <a:r>
              <a:rPr lang="en-US" sz="2200" smtClean="0"/>
              <a:t>points are the section endpoints, </a:t>
            </a:r>
          </a:p>
          <a:p>
            <a:r>
              <a:rPr lang="en-US" sz="2200" smtClean="0"/>
              <a:t>and the </a:t>
            </a:r>
            <a:r>
              <a:rPr lang="en-US" sz="2200" b="1" smtClean="0"/>
              <a:t>other two points </a:t>
            </a:r>
            <a:r>
              <a:rPr lang="en-US" sz="2200" smtClean="0"/>
              <a:t>are used in the </a:t>
            </a:r>
            <a:r>
              <a:rPr lang="en-US" sz="2200" b="1" smtClean="0"/>
              <a:t>calculation of the endpoint slopes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8788" y="1911350"/>
            <a:ext cx="3605212" cy="195103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7025" y="4667250"/>
            <a:ext cx="82296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dirty="0">
                <a:latin typeface="+mn-lt"/>
              </a:rPr>
              <a:t>If we take P(u) as the representation for the parametric cubic point function for the curve section between control points p</a:t>
            </a:r>
            <a:r>
              <a:rPr lang="en-US" baseline="-25000" dirty="0">
                <a:latin typeface="+mn-lt"/>
              </a:rPr>
              <a:t>k</a:t>
            </a:r>
            <a:r>
              <a:rPr lang="en-US" dirty="0">
                <a:latin typeface="+mn-lt"/>
              </a:rPr>
              <a:t> and p</a:t>
            </a:r>
            <a:r>
              <a:rPr lang="en-US" baseline="-25000" dirty="0">
                <a:latin typeface="+mn-lt"/>
              </a:rPr>
              <a:t>k+1</a:t>
            </a:r>
            <a:r>
              <a:rPr lang="en-US" i="1" dirty="0">
                <a:latin typeface="+mn-lt"/>
              </a:rPr>
              <a:t>, 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then the </a:t>
            </a:r>
            <a:r>
              <a:rPr lang="en-US" b="1" i="1" dirty="0">
                <a:latin typeface="+mn-lt"/>
              </a:rPr>
              <a:t>four control </a:t>
            </a:r>
            <a:r>
              <a:rPr lang="en-US" b="1" dirty="0">
                <a:latin typeface="+mn-lt"/>
              </a:rPr>
              <a:t>points </a:t>
            </a:r>
            <a:r>
              <a:rPr lang="en-US" dirty="0">
                <a:latin typeface="+mn-lt"/>
              </a:rPr>
              <a:t>from p</a:t>
            </a:r>
            <a:r>
              <a:rPr lang="en-US" baseline="-25000" dirty="0">
                <a:latin typeface="+mn-lt"/>
              </a:rPr>
              <a:t>k-1</a:t>
            </a:r>
            <a:r>
              <a:rPr lang="en-US" dirty="0">
                <a:latin typeface="+mn-lt"/>
              </a:rPr>
              <a:t>, to p</a:t>
            </a:r>
            <a:r>
              <a:rPr lang="en-US" baseline="-25000" dirty="0">
                <a:latin typeface="+mn-lt"/>
              </a:rPr>
              <a:t>k+1</a:t>
            </a:r>
            <a:r>
              <a:rPr lang="en-US" dirty="0">
                <a:latin typeface="+mn-lt"/>
              </a:rPr>
              <a:t>, are used to set the boundary conditions for the cardinal spline </a:t>
            </a:r>
          </a:p>
        </p:txBody>
      </p:sp>
      <p:sp>
        <p:nvSpPr>
          <p:cNvPr id="6" name="Oval 5"/>
          <p:cNvSpPr/>
          <p:nvPr/>
        </p:nvSpPr>
        <p:spPr>
          <a:xfrm>
            <a:off x="6613525" y="2254250"/>
            <a:ext cx="1903413" cy="63817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38863" y="3044825"/>
            <a:ext cx="2749550" cy="638175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Cardinal Splines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441825" cy="2401887"/>
          </a:xfrm>
        </p:spPr>
        <p:txBody>
          <a:bodyPr/>
          <a:lstStyle/>
          <a:p>
            <a:r>
              <a:rPr lang="en-US" sz="2000" i="1" smtClean="0"/>
              <a:t>Four control </a:t>
            </a:r>
            <a:r>
              <a:rPr lang="en-US" sz="2000" smtClean="0"/>
              <a:t>points from p</a:t>
            </a:r>
            <a:r>
              <a:rPr lang="en-US" sz="2000" baseline="-25000" smtClean="0"/>
              <a:t>k-1</a:t>
            </a:r>
            <a:r>
              <a:rPr lang="en-US" sz="2000" smtClean="0"/>
              <a:t>, to p</a:t>
            </a:r>
            <a:r>
              <a:rPr lang="en-US" sz="2000" baseline="-25000" smtClean="0"/>
              <a:t>k+1</a:t>
            </a:r>
            <a:r>
              <a:rPr lang="en-US" sz="2000" smtClean="0"/>
              <a:t>, are used to set the boundary conditions for the cardinal spline section as:</a:t>
            </a:r>
          </a:p>
          <a:p>
            <a:endParaRPr lang="en-US" sz="200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9713" y="206375"/>
            <a:ext cx="2500312" cy="135413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065713" y="1722438"/>
            <a:ext cx="3871912" cy="1866900"/>
            <a:chOff x="5065025" y="1721964"/>
            <a:chExt cx="3872845" cy="1867397"/>
          </a:xfrm>
        </p:grpSpPr>
        <p:pic>
          <p:nvPicPr>
            <p:cNvPr id="153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65025" y="1721964"/>
              <a:ext cx="3255513" cy="1867397"/>
            </a:xfrm>
            <a:prstGeom prst="rect">
              <a:avLst/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873989" y="1828354"/>
              <a:ext cx="1063881" cy="338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/>
                <a:t>Eq. 10.35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5043488" y="3635375"/>
            <a:ext cx="3513137" cy="954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b="1" dirty="0"/>
              <a:t>Parameter t is called the</a:t>
            </a:r>
          </a:p>
          <a:p>
            <a:pPr>
              <a:defRPr/>
            </a:pPr>
            <a:r>
              <a:rPr lang="en-US" sz="1400" b="1" dirty="0"/>
              <a:t>tension parameter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(since it controls how loosely or tightly the cardinal spline fits the input control points.)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125" y="3187700"/>
            <a:ext cx="428625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457200"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</a:rPr>
              <a:t>Thus, the slopes at control points p</a:t>
            </a:r>
            <a:r>
              <a:rPr lang="en-US" sz="2000" baseline="-25000" dirty="0">
                <a:latin typeface="+mn-lt"/>
              </a:rPr>
              <a:t>k</a:t>
            </a:r>
            <a:r>
              <a:rPr lang="en-US" sz="2000" dirty="0">
                <a:latin typeface="+mn-lt"/>
              </a:rPr>
              <a:t> and p</a:t>
            </a:r>
            <a:r>
              <a:rPr lang="en-US" sz="2000" baseline="-25000" dirty="0">
                <a:latin typeface="+mn-lt"/>
              </a:rPr>
              <a:t>k+1</a:t>
            </a:r>
            <a:r>
              <a:rPr lang="en-US" sz="2000" dirty="0">
                <a:latin typeface="+mn-lt"/>
              </a:rPr>
              <a:t> are taken to be proportional, respectively, to the chords </a:t>
            </a:r>
            <a:r>
              <a:rPr lang="en-US" sz="2000" b="1" dirty="0">
                <a:latin typeface="+mn-lt"/>
              </a:rPr>
              <a:t>p</a:t>
            </a:r>
            <a:r>
              <a:rPr lang="en-US" sz="2000" b="1" baseline="-25000" dirty="0">
                <a:latin typeface="+mn-lt"/>
              </a:rPr>
              <a:t>k-1</a:t>
            </a:r>
            <a:r>
              <a:rPr lang="en-US" sz="2000" b="1" dirty="0">
                <a:latin typeface="+mn-lt"/>
              </a:rPr>
              <a:t>p</a:t>
            </a:r>
            <a:r>
              <a:rPr lang="en-US" sz="2000" b="1" baseline="-25000" dirty="0">
                <a:latin typeface="+mn-lt"/>
              </a:rPr>
              <a:t>k+1 </a:t>
            </a:r>
            <a:r>
              <a:rPr lang="en-US" sz="2000" dirty="0">
                <a:latin typeface="+mn-lt"/>
              </a:rPr>
              <a:t>and</a:t>
            </a:r>
            <a:r>
              <a:rPr lang="en-US" sz="2000" b="1" dirty="0">
                <a:latin typeface="+mn-lt"/>
              </a:rPr>
              <a:t> p</a:t>
            </a:r>
            <a:r>
              <a:rPr lang="en-US" sz="2000" b="1" baseline="-25000" dirty="0">
                <a:latin typeface="+mn-lt"/>
              </a:rPr>
              <a:t>k</a:t>
            </a:r>
            <a:r>
              <a:rPr lang="en-US" sz="2000" b="1" dirty="0">
                <a:latin typeface="+mn-lt"/>
              </a:rPr>
              <a:t>p</a:t>
            </a:r>
            <a:r>
              <a:rPr lang="en-US" sz="2000" b="1" baseline="-25000" dirty="0">
                <a:latin typeface="+mn-lt"/>
              </a:rPr>
              <a:t>k+2</a:t>
            </a:r>
          </a:p>
        </p:txBody>
      </p:sp>
      <p:pic>
        <p:nvPicPr>
          <p:cNvPr id="1536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0363" y="4667250"/>
            <a:ext cx="4648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9775" y="4667250"/>
            <a:ext cx="3370263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Figure 10-31 illustrates the shape of a </a:t>
            </a:r>
            <a:r>
              <a:rPr lang="en-US" sz="1200" b="1" dirty="0">
                <a:latin typeface="+mj-lt"/>
              </a:rPr>
              <a:t>cardinal curve</a:t>
            </a:r>
            <a:r>
              <a:rPr lang="en-US" sz="1200" dirty="0">
                <a:latin typeface="+mj-lt"/>
              </a:rPr>
              <a:t> for </a:t>
            </a:r>
            <a:r>
              <a:rPr lang="en-US" sz="1200" b="1" dirty="0">
                <a:latin typeface="+mj-lt"/>
              </a:rPr>
              <a:t>very small and very large values</a:t>
            </a:r>
            <a:r>
              <a:rPr lang="en-US" sz="1200" dirty="0">
                <a:latin typeface="+mj-lt"/>
              </a:rPr>
              <a:t> of tension t. When t = 0, this class of curves is referred to as </a:t>
            </a:r>
            <a:r>
              <a:rPr lang="en-US" sz="1200" b="1" dirty="0">
                <a:latin typeface="+mj-lt"/>
              </a:rPr>
              <a:t>Catmull-Rom Splines</a:t>
            </a:r>
            <a:r>
              <a:rPr lang="en-US" sz="1200" dirty="0">
                <a:latin typeface="+mj-lt"/>
              </a:rPr>
              <a:t>, or </a:t>
            </a:r>
            <a:r>
              <a:rPr lang="en-US" sz="1200" b="1" dirty="0">
                <a:latin typeface="+mj-lt"/>
              </a:rPr>
              <a:t>Overhauser Splines</a:t>
            </a:r>
            <a:r>
              <a:rPr lang="en-US" sz="1200" dirty="0">
                <a:latin typeface="+mj-lt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Cardinal Splines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46125"/>
          </a:xfrm>
        </p:spPr>
        <p:txBody>
          <a:bodyPr/>
          <a:lstStyle/>
          <a:p>
            <a:r>
              <a:rPr lang="en-US" sz="2000" smtClean="0"/>
              <a:t>Using methods similar to those for Hermite Splines, we can convert the boundary conditions </a:t>
            </a:r>
            <a:r>
              <a:rPr lang="en-US" sz="2000" b="1" smtClean="0"/>
              <a:t>Eq.10-35 </a:t>
            </a:r>
            <a:r>
              <a:rPr lang="en-US" sz="2000" smtClean="0"/>
              <a:t>into the matrix form: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2492375"/>
            <a:ext cx="3640137" cy="1217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46263" y="3598863"/>
            <a:ext cx="955675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Eq. 10.36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0563" y="2427288"/>
            <a:ext cx="2579687" cy="1306512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996238" y="2501900"/>
            <a:ext cx="7651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Eq. 10.35</a:t>
            </a:r>
          </a:p>
        </p:txBody>
      </p:sp>
      <p:pic>
        <p:nvPicPr>
          <p:cNvPr id="1639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7863" y="4081463"/>
            <a:ext cx="3386137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 rot="2009594" flipH="1">
            <a:off x="3868738" y="3702050"/>
            <a:ext cx="2068512" cy="6048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919538" y="2451100"/>
            <a:ext cx="1738312" cy="5969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527050" y="4170363"/>
            <a:ext cx="725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orte" pitchFamily="66" charset="0"/>
              </a:rPr>
              <a:t>where</a:t>
            </a:r>
          </a:p>
        </p:txBody>
      </p:sp>
      <p:pic>
        <p:nvPicPr>
          <p:cNvPr id="163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41438" y="4535488"/>
            <a:ext cx="2813050" cy="1128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97" name="TextBox 13"/>
          <p:cNvSpPr txBox="1">
            <a:spLocks noChangeArrowheads="1"/>
          </p:cNvSpPr>
          <p:nvPr/>
        </p:nvSpPr>
        <p:spPr bwMode="auto">
          <a:xfrm>
            <a:off x="1778000" y="5749925"/>
            <a:ext cx="1835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orte" pitchFamily="66" charset="0"/>
              </a:rPr>
              <a:t>Cardinal Matrix</a:t>
            </a:r>
          </a:p>
        </p:txBody>
      </p:sp>
      <p:pic>
        <p:nvPicPr>
          <p:cNvPr id="1639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7350" y="5416550"/>
            <a:ext cx="1566863" cy="25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10175" y="0"/>
            <a:ext cx="2500313" cy="13525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74787"/>
          </a:xfrm>
        </p:spPr>
        <p:txBody>
          <a:bodyPr/>
          <a:lstStyle/>
          <a:p>
            <a:r>
              <a:rPr lang="en-US" sz="2000" smtClean="0"/>
              <a:t>Substituting endpoint values 0 and 1 for parameter </a:t>
            </a:r>
            <a:r>
              <a:rPr lang="en-US" sz="2000" i="1" smtClean="0"/>
              <a:t>u into the previous two equations, </a:t>
            </a:r>
            <a:r>
              <a:rPr lang="en-US" sz="2000" smtClean="0"/>
              <a:t>we can express the Hermite boundary conditions </a:t>
            </a:r>
            <a:r>
              <a:rPr lang="en-US" sz="2000" b="1" smtClean="0"/>
              <a:t>10-27 </a:t>
            </a:r>
            <a:r>
              <a:rPr lang="en-US" sz="2000" smtClean="0"/>
              <a:t>in the matrix form: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2859088"/>
            <a:ext cx="3708400" cy="12620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1688" y="3098800"/>
            <a:ext cx="1692275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51688" y="2770188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10.27</a:t>
            </a:r>
          </a:p>
        </p:txBody>
      </p:sp>
      <p:sp>
        <p:nvSpPr>
          <p:cNvPr id="9" name="Rectangle 8"/>
          <p:cNvSpPr/>
          <p:nvPr/>
        </p:nvSpPr>
        <p:spPr>
          <a:xfrm>
            <a:off x="7135813" y="4976813"/>
            <a:ext cx="1885950" cy="3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pc="100" dirty="0">
                <a:latin typeface="Aparajita" pitchFamily="34" charset="0"/>
                <a:cs typeface="Aparajita" pitchFamily="34" charset="0"/>
              </a:rPr>
              <a:t>P(u)=au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3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+bu</a:t>
            </a:r>
            <a:r>
              <a:rPr lang="en-US" spc="100" baseline="30000" dirty="0">
                <a:latin typeface="Aparajita" pitchFamily="34" charset="0"/>
                <a:cs typeface="Aparajita" pitchFamily="34" charset="0"/>
              </a:rPr>
              <a:t>2</a:t>
            </a:r>
            <a:r>
              <a:rPr lang="en-US" spc="100" dirty="0">
                <a:latin typeface="Aparajita" pitchFamily="34" charset="0"/>
                <a:cs typeface="Aparajita" pitchFamily="34" charset="0"/>
              </a:rPr>
              <a:t>+cu+d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3275" y="4656138"/>
            <a:ext cx="950913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10.28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388" y="5335588"/>
            <a:ext cx="920750" cy="369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Put u=0</a:t>
            </a:r>
          </a:p>
        </p:txBody>
      </p:sp>
      <p:pic>
        <p:nvPicPr>
          <p:cNvPr id="174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1425" y="4713288"/>
            <a:ext cx="2733675" cy="1319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00313" y="4368800"/>
            <a:ext cx="950912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10.30</a:t>
            </a:r>
          </a:p>
        </p:txBody>
      </p:sp>
      <p:pic>
        <p:nvPicPr>
          <p:cNvPr id="1742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0"/>
            <a:ext cx="2968625" cy="15700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Interpolation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13" y="1644650"/>
            <a:ext cx="3708400" cy="12620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Circular Arrow 6"/>
          <p:cNvSpPr/>
          <p:nvPr/>
        </p:nvSpPr>
        <p:spPr>
          <a:xfrm flipH="1">
            <a:off x="641350" y="395288"/>
            <a:ext cx="2360613" cy="2347912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3" y="3036888"/>
            <a:ext cx="4090987" cy="1289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7288" y="4432300"/>
            <a:ext cx="4400550" cy="148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2938" y="2484438"/>
            <a:ext cx="3194050" cy="17605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5861050" y="4525963"/>
            <a:ext cx="24780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where M</a:t>
            </a:r>
            <a:r>
              <a:rPr lang="en-US" baseline="-25000"/>
              <a:t>H</a:t>
            </a:r>
            <a:r>
              <a:rPr lang="en-US"/>
              <a:t> the </a:t>
            </a:r>
            <a:r>
              <a:rPr lang="en-US" b="1"/>
              <a:t>Hermite matrix</a:t>
            </a:r>
            <a:r>
              <a:rPr lang="en-US"/>
              <a:t>, is the </a:t>
            </a:r>
            <a:r>
              <a:rPr lang="en-US" b="1"/>
              <a:t>inverse of the boundary</a:t>
            </a:r>
            <a:r>
              <a:rPr lang="en-US"/>
              <a:t> constraint matrix.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7950" y="190500"/>
            <a:ext cx="5421313" cy="30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indent="-457200">
              <a:buFont typeface="Wingdings" pitchFamily="2" charset="2"/>
              <a:buChar char="q"/>
              <a:defRPr/>
            </a:pPr>
            <a:r>
              <a:rPr lang="en-US" sz="1400" dirty="0"/>
              <a:t>For matrix calculation: http://www.bluebit.gr/matrix-calculator/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28763"/>
            <a:ext cx="4794250" cy="242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5463" y="1862138"/>
            <a:ext cx="2967037" cy="99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505700" y="1682750"/>
            <a:ext cx="854075" cy="126682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8825" y="2962275"/>
            <a:ext cx="2579688" cy="1306513"/>
          </a:xfrm>
          <a:prstGeom prst="rect">
            <a:avLst/>
          </a:prstGeom>
          <a:noFill/>
          <a:ln w="317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066088" y="3036888"/>
            <a:ext cx="763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Eq. 10.35</a:t>
            </a:r>
          </a:p>
        </p:txBody>
      </p:sp>
      <p:sp>
        <p:nvSpPr>
          <p:cNvPr id="9" name="Right Arrow 8"/>
          <p:cNvSpPr/>
          <p:nvPr/>
        </p:nvSpPr>
        <p:spPr>
          <a:xfrm rot="11907373">
            <a:off x="4251325" y="3346450"/>
            <a:ext cx="1716088" cy="13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0300" y="3962400"/>
            <a:ext cx="5461000" cy="157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48238" y="0"/>
            <a:ext cx="3028950" cy="16383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372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Aparajita</vt:lpstr>
      <vt:lpstr>Arial</vt:lpstr>
      <vt:lpstr>Calibri</vt:lpstr>
      <vt:lpstr>Forte</vt:lpstr>
      <vt:lpstr>Wingdings</vt:lpstr>
      <vt:lpstr>Office Theme</vt:lpstr>
      <vt:lpstr>Simulation and Modeling</vt:lpstr>
      <vt:lpstr>Reference Book</vt:lpstr>
      <vt:lpstr>Some Commonly Used Splines</vt:lpstr>
      <vt:lpstr>Cardinal Splines</vt:lpstr>
      <vt:lpstr>Cardinal Splines</vt:lpstr>
      <vt:lpstr>Cardinal Splines</vt:lpstr>
      <vt:lpstr>Hermite Interpolation</vt:lpstr>
      <vt:lpstr>Hermite Interpolation</vt:lpstr>
      <vt:lpstr>Explanation</vt:lpstr>
      <vt:lpstr>Explanation</vt:lpstr>
      <vt:lpstr>Cardinal Splines</vt:lpstr>
      <vt:lpstr>Figure 10-32 gives a plot of the basis functions for cardinal Splines with t = 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Tanvir Hossain</cp:lastModifiedBy>
  <cp:revision>206</cp:revision>
  <dcterms:created xsi:type="dcterms:W3CDTF">2012-09-06T17:38:48Z</dcterms:created>
  <dcterms:modified xsi:type="dcterms:W3CDTF">2016-12-22T05:26:37Z</dcterms:modified>
</cp:coreProperties>
</file>