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4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912C-F3BA-495F-A441-66C023D2DA7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A73BA-D7D3-4F57-9770-3EB8122C948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 AND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73620" cy="510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"/>
            <a:ext cx="4627084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4323810" cy="8285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0"/>
            <a:ext cx="4848225" cy="847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4627084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54075"/>
          </a:xfrm>
        </p:spPr>
        <p:txBody>
          <a:bodyPr/>
          <a:lstStyle/>
          <a:p>
            <a:r>
              <a:rPr lang="en-US" sz="2000" dirty="0" smtClean="0"/>
              <a:t>Equivalently, we can define Bezier blending functions with the recursive calculation: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466975"/>
            <a:ext cx="552450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600" y="3035300"/>
            <a:ext cx="3959225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8163" y="4041775"/>
            <a:ext cx="27336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6563" y="4338638"/>
            <a:ext cx="3048000" cy="1509712"/>
            <a:chOff x="5730948" y="2105246"/>
            <a:chExt cx="3049244" cy="1509824"/>
          </a:xfrm>
        </p:grpSpPr>
        <p:pic>
          <p:nvPicPr>
            <p:cNvPr id="2970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43883" y="2326315"/>
              <a:ext cx="2636309" cy="12887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 rot="19527593">
              <a:off x="5730948" y="2105246"/>
              <a:ext cx="951300" cy="307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Eq. 10.40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49688" y="4699000"/>
            <a:ext cx="1296987" cy="744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7688" y="3648075"/>
            <a:ext cx="795337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Vector equation 10-40 represents a set </a:t>
            </a:r>
            <a:r>
              <a:rPr lang="en-US" sz="1400" b="1" dirty="0"/>
              <a:t>of </a:t>
            </a:r>
            <a:r>
              <a:rPr lang="en-US" sz="1400" dirty="0"/>
              <a:t>three parametric equations for the individual curve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36147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As a rule, </a:t>
            </a:r>
          </a:p>
          <a:p>
            <a:pPr lvl="1">
              <a:defRPr/>
            </a:pPr>
            <a:r>
              <a:rPr lang="en-US" sz="2400" dirty="0" smtClean="0"/>
              <a:t>a </a:t>
            </a:r>
            <a:r>
              <a:rPr lang="en-US" sz="2000" dirty="0" smtClean="0"/>
              <a:t>Bezier </a:t>
            </a:r>
            <a:r>
              <a:rPr lang="en-US" sz="2400" dirty="0" smtClean="0"/>
              <a:t>curve is a </a:t>
            </a:r>
            <a:r>
              <a:rPr lang="en-US" sz="2400" b="1" dirty="0" smtClean="0"/>
              <a:t>polynomial of degree one less </a:t>
            </a:r>
            <a:r>
              <a:rPr lang="en-US" sz="2400" dirty="0" smtClean="0"/>
              <a:t>than the number of control points used: </a:t>
            </a:r>
          </a:p>
          <a:p>
            <a:pPr lvl="2">
              <a:defRPr/>
            </a:pPr>
            <a:r>
              <a:rPr lang="en-US" sz="1800" dirty="0" smtClean="0">
                <a:ea typeface="+mn-ea"/>
              </a:rPr>
              <a:t>Three points generate a parabola, </a:t>
            </a:r>
          </a:p>
          <a:p>
            <a:pPr lvl="2">
              <a:defRPr/>
            </a:pPr>
            <a:r>
              <a:rPr lang="en-US" sz="1800" dirty="0" smtClean="0">
                <a:ea typeface="+mn-ea"/>
              </a:rPr>
              <a:t>four points a cubic curve,  and so forth.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779588"/>
            <a:ext cx="5230812" cy="204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75" y="3922713"/>
            <a:ext cx="4562475" cy="199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922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1#  A very useful property of a Bezier curve is that it always </a:t>
            </a:r>
            <a:r>
              <a:rPr lang="en-US" sz="2000" b="1" dirty="0" smtClean="0"/>
              <a:t>passes through the first and last control points</a:t>
            </a:r>
            <a:r>
              <a:rPr lang="en-US" sz="2000" dirty="0" smtClean="0"/>
              <a:t>. </a:t>
            </a:r>
          </a:p>
          <a:p>
            <a:pPr lvl="1">
              <a:defRPr/>
            </a:pPr>
            <a:r>
              <a:rPr lang="en-US" sz="1600" dirty="0" smtClean="0">
                <a:ea typeface="+mn-ea"/>
              </a:rPr>
              <a:t>That is, the boundary conditions at the two ends of the curve are</a:t>
            </a:r>
            <a:endParaRPr lang="en-US" sz="1600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6363" y="2984500"/>
            <a:ext cx="1885950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9288" y="4254500"/>
            <a:ext cx="7899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000" dirty="0"/>
              <a:t>2#  </a:t>
            </a:r>
            <a:r>
              <a:rPr lang="en-US" sz="2000" dirty="0">
                <a:latin typeface="+mj-lt"/>
                <a:cs typeface="+mn-cs"/>
              </a:rPr>
              <a:t>Values of the parametric </a:t>
            </a:r>
            <a:r>
              <a:rPr lang="en-US" sz="2000" b="1" dirty="0">
                <a:latin typeface="+mj-lt"/>
                <a:cs typeface="+mn-cs"/>
              </a:rPr>
              <a:t>first derivatives </a:t>
            </a:r>
            <a:r>
              <a:rPr lang="en-US" sz="2000" dirty="0">
                <a:latin typeface="+mj-lt"/>
                <a:cs typeface="+mn-cs"/>
              </a:rPr>
              <a:t>of a Bezier curve at the endpoints </a:t>
            </a:r>
            <a:r>
              <a:rPr lang="en-US" sz="2000" dirty="0">
                <a:latin typeface="+mj-lt"/>
              </a:rPr>
              <a:t>can he calculated from control-point coordinate as</a:t>
            </a:r>
            <a:endParaRPr lang="en-US" sz="2000" dirty="0">
              <a:latin typeface="+mj-lt"/>
              <a:cs typeface="+mn-cs"/>
            </a:endParaRP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5022850"/>
            <a:ext cx="3076575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0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3# The parametric second derivatives of a Bezier curve at the endpoints are calculated as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25" y="2320925"/>
            <a:ext cx="518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3425" y="4221163"/>
            <a:ext cx="40513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000" dirty="0">
                <a:latin typeface="+mn-lt"/>
                <a:cs typeface="+mn-cs"/>
              </a:rPr>
              <a:t>4# Another important property of any Bezier curve is that  it lies within the convex hull (convex polygon boundary) of the control points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438" y="3646488"/>
            <a:ext cx="2041525" cy="2379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19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5# The sum of Bezier blending function is 1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263" y="2205038"/>
            <a:ext cx="232410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Bezier Curve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50937"/>
          </a:xfrm>
        </p:spPr>
        <p:txBody>
          <a:bodyPr/>
          <a:lstStyle/>
          <a:p>
            <a:r>
              <a:rPr lang="en-US" sz="2000" smtClean="0"/>
              <a:t>Cubic Bezier curves are generated with </a:t>
            </a:r>
            <a:r>
              <a:rPr lang="en-US" sz="2000" b="1" smtClean="0"/>
              <a:t>four control </a:t>
            </a:r>
            <a:r>
              <a:rPr lang="en-US" sz="2000" smtClean="0"/>
              <a:t>points. </a:t>
            </a:r>
          </a:p>
          <a:p>
            <a:r>
              <a:rPr lang="en-US" sz="2000" smtClean="0"/>
              <a:t>The four blending functions for cubic Bezier curves, obtained by substituting  n</a:t>
            </a:r>
            <a:r>
              <a:rPr lang="en-US" sz="2000" i="1" smtClean="0"/>
              <a:t> = 3 into Eq. 10-41.</a:t>
            </a:r>
            <a:endParaRPr lang="en-US" sz="200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4738" y="2697163"/>
            <a:ext cx="2636837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0275" y="4589463"/>
            <a:ext cx="3133725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6523037" y="3173413"/>
            <a:ext cx="1552575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6513" y="5291138"/>
            <a:ext cx="2257425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6974681" y="5039520"/>
            <a:ext cx="54292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3450" y="3163888"/>
            <a:ext cx="325755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11737642">
            <a:off x="3694113" y="4044950"/>
            <a:ext cx="2278062" cy="88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050" y="5305425"/>
            <a:ext cx="936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Commonly Used Splines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err="1" smtClean="0"/>
              <a:t>Kochanek</a:t>
            </a:r>
            <a:r>
              <a:rPr lang="en-US" sz="2400" dirty="0" smtClean="0"/>
              <a:t>-Bartels  Splines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463" y="3047999"/>
            <a:ext cx="4216400" cy="1295401"/>
          </a:xfrm>
          <a:prstGeom prst="rect">
            <a:avLst/>
          </a:prstGeom>
          <a:solidFill>
            <a:srgbClr val="92D050">
              <a:alpha val="1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Kochanek</a:t>
            </a:r>
            <a:r>
              <a:rPr lang="en-US" dirty="0" smtClean="0"/>
              <a:t>-Bartels Splines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These interpolating cubic polynomials are </a:t>
            </a:r>
            <a:r>
              <a:rPr lang="en-US" sz="2400" b="1" dirty="0" smtClean="0"/>
              <a:t>extensions of the cardinal Splines. </a:t>
            </a:r>
          </a:p>
          <a:p>
            <a:r>
              <a:rPr lang="en-US" sz="2400" dirty="0" smtClean="0"/>
              <a:t>Two additional parameters are introduced into the constraint equations defining </a:t>
            </a:r>
            <a:r>
              <a:rPr lang="en-US" sz="2400" dirty="0" err="1" smtClean="0"/>
              <a:t>Kochanek</a:t>
            </a:r>
            <a:r>
              <a:rPr lang="en-US" sz="2400" dirty="0" smtClean="0"/>
              <a:t>-Bartels splines to provide for further flexibility in adjusting </a:t>
            </a:r>
            <a:r>
              <a:rPr lang="en-US" sz="2200" dirty="0" smtClean="0"/>
              <a:t>the shape of curve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Kochanek</a:t>
            </a:r>
            <a:r>
              <a:rPr lang="en-US" dirty="0" smtClean="0"/>
              <a:t>-Bartels Splines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67200" cy="1406525"/>
          </a:xfrm>
        </p:spPr>
        <p:txBody>
          <a:bodyPr>
            <a:noAutofit/>
          </a:bodyPr>
          <a:lstStyle/>
          <a:p>
            <a:r>
              <a:rPr lang="en-US" sz="2000" dirty="0" smtClean="0"/>
              <a:t>Given four consecutive control points, labeled p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,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, and P</a:t>
            </a:r>
            <a:r>
              <a:rPr lang="en-US" sz="2000" baseline="-25000" dirty="0" smtClean="0"/>
              <a:t>k+2</a:t>
            </a:r>
            <a:r>
              <a:rPr lang="en-US" sz="2000" dirty="0" smtClean="0"/>
              <a:t>, we define the boundary conditions for a </a:t>
            </a:r>
            <a:r>
              <a:rPr lang="en-US" sz="2000" dirty="0" err="1" smtClean="0"/>
              <a:t>Kochanek</a:t>
            </a:r>
            <a:r>
              <a:rPr lang="en-US" sz="2000" dirty="0" smtClean="0"/>
              <a:t>-Bartels curve section between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+ I</a:t>
            </a:r>
            <a:r>
              <a:rPr lang="en-US" sz="2000" dirty="0" smtClean="0"/>
              <a:t> as: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4881562" cy="2813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5000" y="3352800"/>
            <a:ext cx="3429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where </a:t>
            </a:r>
            <a:br>
              <a:rPr lang="en-US" sz="1600" dirty="0"/>
            </a:br>
            <a:r>
              <a:rPr lang="en-US" sz="1600" dirty="0" smtClean="0"/>
              <a:t>  </a:t>
            </a:r>
            <a:r>
              <a:rPr lang="en-US" sz="1600" i="1" dirty="0" smtClean="0"/>
              <a:t>t </a:t>
            </a:r>
            <a:r>
              <a:rPr lang="en-US" sz="1600" i="1" dirty="0"/>
              <a:t>is the tension parameter, </a:t>
            </a:r>
            <a:br>
              <a:rPr lang="en-US" sz="1600" i="1" dirty="0"/>
            </a:br>
            <a:r>
              <a:rPr lang="en-US" sz="1600" i="1" dirty="0" smtClean="0"/>
              <a:t>  b </a:t>
            </a:r>
            <a:r>
              <a:rPr lang="en-US" sz="1600" i="1" dirty="0"/>
              <a:t>is the bias parameter, and </a:t>
            </a:r>
            <a:br>
              <a:rPr lang="en-US" sz="1600" i="1" dirty="0"/>
            </a:br>
            <a:r>
              <a:rPr lang="en-US" sz="1600" i="1" dirty="0" smtClean="0"/>
              <a:t>  c </a:t>
            </a:r>
            <a:r>
              <a:rPr lang="en-US" sz="1600" i="1" dirty="0"/>
              <a:t>is the continuity </a:t>
            </a:r>
            <a:r>
              <a:rPr lang="en-US" sz="1600" dirty="0"/>
              <a:t>parameter.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4953000"/>
            <a:ext cx="2408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In the Kochanek-Bartels formulation, parametric derivatives may not be continuous across section boundaries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447800"/>
            <a:ext cx="2968625" cy="15700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Kochanek-Bartels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421688" cy="1395412"/>
          </a:xfrm>
        </p:spPr>
        <p:txBody>
          <a:bodyPr/>
          <a:lstStyle/>
          <a:p>
            <a:pPr>
              <a:buFont typeface="Courier New" pitchFamily="49" charset="0"/>
              <a:buChar char="o"/>
              <a:defRPr/>
            </a:pPr>
            <a:r>
              <a:rPr lang="en-US" sz="2200" dirty="0" smtClean="0"/>
              <a:t>Tension parameter t has the same interpretation as in the cardinal-spline formulation;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that is, it controls the looseness or tightness of the curve sections.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14600"/>
            <a:ext cx="3429000" cy="2541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2925" y="2792413"/>
            <a:ext cx="456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Courier New" pitchFamily="49" charset="0"/>
              <a:buChar char="o"/>
              <a:defRPr/>
            </a:pPr>
            <a:r>
              <a:rPr lang="en-US" sz="2200" dirty="0">
                <a:latin typeface="+mn-lt"/>
              </a:rPr>
              <a:t>Bias (b) is used to adjust the amount that the curve bends at each end of a section</a:t>
            </a:r>
          </a:p>
          <a:p>
            <a:pPr lvl="2" indent="-457200"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so that curve sections can be skewed toward one end or the other (Fig. 10-33).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029200"/>
            <a:ext cx="818832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Courier New" pitchFamily="49" charset="0"/>
              <a:buChar char="o"/>
              <a:defRPr/>
            </a:pPr>
            <a:r>
              <a:rPr lang="en-US" sz="2200" dirty="0">
                <a:latin typeface="+mn-lt"/>
              </a:rPr>
              <a:t>Parameter</a:t>
            </a:r>
            <a:r>
              <a:rPr lang="en-US" sz="2400" dirty="0"/>
              <a:t> </a:t>
            </a:r>
            <a:r>
              <a:rPr lang="en-US" sz="2200" dirty="0">
                <a:latin typeface="+mn-lt"/>
              </a:rPr>
              <a:t>c controls the continuity of the tangent vector across the boundaries of sections. </a:t>
            </a:r>
          </a:p>
          <a:p>
            <a:pPr lvl="2" indent="-457200"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If c is assigned a nonzero value, there is a discontinuity in the slope of the curve across section boundaries.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3735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Spline </a:t>
            </a:r>
          </a:p>
          <a:p>
            <a:pPr lvl="1"/>
            <a:r>
              <a:rPr lang="en-US" sz="2400" b="1" dirty="0" smtClean="0"/>
              <a:t>Interpolation</a:t>
            </a:r>
            <a:endParaRPr lang="en-US" sz="2000" b="1" dirty="0" smtClean="0"/>
          </a:p>
          <a:p>
            <a:pPr lvl="2"/>
            <a:r>
              <a:rPr lang="en-US" sz="2000" dirty="0" smtClean="0"/>
              <a:t>Cubic Spline Interpolation Method</a:t>
            </a:r>
          </a:p>
          <a:p>
            <a:pPr lvl="3"/>
            <a:r>
              <a:rPr lang="en-US" dirty="0" smtClean="0"/>
              <a:t>Natural Cubic  Splines </a:t>
            </a:r>
          </a:p>
          <a:p>
            <a:pPr lvl="3"/>
            <a:r>
              <a:rPr lang="en-US" dirty="0" smtClean="0"/>
              <a:t>Hermit Spline</a:t>
            </a:r>
          </a:p>
          <a:p>
            <a:pPr lvl="3"/>
            <a:r>
              <a:rPr lang="en-US" dirty="0" smtClean="0"/>
              <a:t>Cardinal Splines</a:t>
            </a:r>
          </a:p>
          <a:p>
            <a:pPr lvl="3"/>
            <a:r>
              <a:rPr lang="en-US" dirty="0" err="1" smtClean="0"/>
              <a:t>Kochanek</a:t>
            </a:r>
            <a:r>
              <a:rPr lang="en-US" dirty="0" smtClean="0"/>
              <a:t>-Bartels  Splines </a:t>
            </a:r>
            <a:endParaRPr lang="en-US" sz="2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400" b="1" dirty="0" smtClean="0"/>
              <a:t>Approximation</a:t>
            </a:r>
          </a:p>
          <a:p>
            <a:pPr lvl="2"/>
            <a:r>
              <a:rPr lang="en-US" sz="2000" dirty="0" smtClean="0"/>
              <a:t>Bezier curves and surfaces</a:t>
            </a:r>
          </a:p>
          <a:p>
            <a:pPr lvl="2"/>
            <a:r>
              <a:rPr lang="en-US" sz="2000" dirty="0" smtClean="0"/>
              <a:t>B-spline curves and surfaces</a:t>
            </a:r>
          </a:p>
          <a:p>
            <a:pPr lvl="2"/>
            <a:r>
              <a:rPr lang="en-US" sz="2000" dirty="0" smtClean="0"/>
              <a:t>Beta-Splines</a:t>
            </a:r>
          </a:p>
          <a:p>
            <a:pPr lvl="2"/>
            <a:r>
              <a:rPr lang="en-US" sz="2000" dirty="0" smtClean="0"/>
              <a:t>Rational Splines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943600" cy="4411662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This spline approximation method was developed by the </a:t>
            </a:r>
            <a:r>
              <a:rPr lang="en-US" sz="2000" b="1" dirty="0" smtClean="0"/>
              <a:t>French</a:t>
            </a:r>
            <a:r>
              <a:rPr lang="en-US" sz="2000" dirty="0" smtClean="0"/>
              <a:t> engineer </a:t>
            </a:r>
            <a:r>
              <a:rPr lang="en-US" sz="2000" b="1" dirty="0" smtClean="0"/>
              <a:t>Pierre Bezier </a:t>
            </a:r>
            <a:r>
              <a:rPr lang="en-US" sz="2000" dirty="0" smtClean="0"/>
              <a:t>for use in the design of </a:t>
            </a:r>
            <a:r>
              <a:rPr lang="en-US" sz="2000" b="1" dirty="0" smtClean="0"/>
              <a:t>Renault automobile bodies.</a:t>
            </a:r>
          </a:p>
          <a:p>
            <a:pPr>
              <a:defRPr/>
            </a:pPr>
            <a:endParaRPr lang="en-US" sz="2000" b="1" dirty="0" smtClean="0"/>
          </a:p>
          <a:p>
            <a:pPr>
              <a:defRPr/>
            </a:pPr>
            <a:r>
              <a:rPr lang="en-US" sz="2000" b="1" dirty="0" smtClean="0"/>
              <a:t>Reasons of popularity: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Bezier </a:t>
            </a:r>
            <a:r>
              <a:rPr lang="en-US" sz="2000" dirty="0" smtClean="0">
                <a:ea typeface="+mn-ea"/>
              </a:rPr>
              <a:t>Splines have a number of </a:t>
            </a:r>
            <a:r>
              <a:rPr lang="en-US" sz="2000" b="1" dirty="0" smtClean="0">
                <a:ea typeface="+mn-ea"/>
              </a:rPr>
              <a:t>properties</a:t>
            </a:r>
            <a:r>
              <a:rPr lang="en-US" sz="2000" dirty="0" smtClean="0">
                <a:ea typeface="+mn-ea"/>
              </a:rPr>
              <a:t> that make them highly useful and convenient for curve and surface design.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They are also </a:t>
            </a:r>
            <a:r>
              <a:rPr lang="en-US" sz="2000" b="1" dirty="0" smtClean="0">
                <a:ea typeface="+mn-ea"/>
              </a:rPr>
              <a:t>easy to implement</a:t>
            </a:r>
            <a:endParaRPr lang="en-US" sz="2000" b="1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752600"/>
            <a:ext cx="1371600" cy="139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 AND SURFACES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135563" cy="4411662"/>
          </a:xfrm>
        </p:spPr>
        <p:txBody>
          <a:bodyPr/>
          <a:lstStyle/>
          <a:p>
            <a:r>
              <a:rPr lang="en-US" sz="2000" dirty="0" smtClean="0"/>
              <a:t>Suppose we are given </a:t>
            </a:r>
            <a:r>
              <a:rPr lang="en-US" sz="2000" b="1" i="1" dirty="0" smtClean="0"/>
              <a:t>n + 1 </a:t>
            </a:r>
            <a:r>
              <a:rPr lang="en-US" sz="2000" i="1" dirty="0" smtClean="0"/>
              <a:t>control-point positions: </a:t>
            </a:r>
            <a:r>
              <a:rPr lang="en-US" sz="2000" b="1" i="1" dirty="0" err="1" smtClean="0"/>
              <a:t>p</a:t>
            </a:r>
            <a:r>
              <a:rPr lang="en-US" sz="2000" b="1" i="1" baseline="-25000" dirty="0" err="1" smtClean="0"/>
              <a:t>k</a:t>
            </a:r>
            <a:r>
              <a:rPr lang="en-US" sz="2000" b="1" i="1" baseline="-25000" dirty="0" smtClean="0"/>
              <a:t> </a:t>
            </a:r>
            <a:r>
              <a:rPr lang="en-US" sz="2000" b="1" i="1" dirty="0" smtClean="0"/>
              <a:t>= (</a:t>
            </a:r>
            <a:r>
              <a:rPr lang="en-US" sz="2000" b="1" i="1" dirty="0" err="1" smtClean="0"/>
              <a:t>x</a:t>
            </a:r>
            <a:r>
              <a:rPr lang="en-US" sz="2000" b="1" i="1" baseline="-25000" dirty="0" err="1" smtClean="0"/>
              <a:t>k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y</a:t>
            </a:r>
            <a:r>
              <a:rPr lang="en-US" sz="2000" b="1" i="1" baseline="-25000" dirty="0" err="1" smtClean="0"/>
              <a:t>k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z</a:t>
            </a:r>
            <a:r>
              <a:rPr lang="en-US" sz="2000" b="1" i="1" baseline="-25000" dirty="0" err="1" smtClean="0"/>
              <a:t>k</a:t>
            </a:r>
            <a:r>
              <a:rPr lang="en-US" sz="2000" b="1" i="1" dirty="0" smtClean="0"/>
              <a:t>), </a:t>
            </a:r>
            <a:r>
              <a:rPr lang="en-US" sz="2000" i="1" dirty="0" smtClean="0"/>
              <a:t>with k </a:t>
            </a:r>
            <a:r>
              <a:rPr lang="en-US" sz="2000" dirty="0" smtClean="0"/>
              <a:t>varying from 0 to n. </a:t>
            </a:r>
          </a:p>
          <a:p>
            <a:r>
              <a:rPr lang="en-US" sz="2000" dirty="0" smtClean="0"/>
              <a:t>These coordinate points can be blended to produce the following position vector </a:t>
            </a:r>
            <a:r>
              <a:rPr lang="en-US" sz="2000" i="1" dirty="0" smtClean="0"/>
              <a:t>P(u), which describes the path of an approximating Bezier </a:t>
            </a:r>
            <a:r>
              <a:rPr lang="en-US" sz="2000" dirty="0" smtClean="0"/>
              <a:t>polynomial function between 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and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325688"/>
            <a:ext cx="2636838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9527593">
            <a:off x="5730875" y="2105025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541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The Bezier blending functions </a:t>
            </a:r>
            <a:r>
              <a:rPr lang="en-US" sz="1400" b="1" i="1" dirty="0" err="1">
                <a:latin typeface="+mn-lt"/>
              </a:rPr>
              <a:t>BEZ</a:t>
            </a:r>
            <a:r>
              <a:rPr lang="en-US" sz="1400" b="1" i="1" baseline="-25000" dirty="0" err="1">
                <a:latin typeface="+mn-lt"/>
              </a:rPr>
              <a:t>k,n</a:t>
            </a:r>
            <a:r>
              <a:rPr lang="en-US" sz="1400" b="1" i="1" dirty="0">
                <a:latin typeface="+mn-lt"/>
              </a:rPr>
              <a:t>(U) </a:t>
            </a:r>
            <a:r>
              <a:rPr lang="en-US" sz="1400" i="1" dirty="0">
                <a:latin typeface="+mn-lt"/>
              </a:rPr>
              <a:t>are the </a:t>
            </a:r>
            <a:r>
              <a:rPr lang="en-US" sz="1400" b="1" i="1" dirty="0">
                <a:latin typeface="+mn-lt"/>
              </a:rPr>
              <a:t>Bernstein polynomials:</a:t>
            </a:r>
            <a:endParaRPr lang="en-US" sz="1400" dirty="0">
              <a:latin typeface="+mn-lt"/>
            </a:endParaRPr>
          </a:p>
        </p:txBody>
      </p:sp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450275"/>
            <a:ext cx="313372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2600" y="548640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where the </a:t>
            </a:r>
            <a:r>
              <a:rPr lang="en-US" sz="1400" i="1" dirty="0">
                <a:latin typeface="+mn-lt"/>
              </a:rPr>
              <a:t>C(n, k) are the </a:t>
            </a:r>
            <a:r>
              <a:rPr lang="en-US" sz="1400" b="1" i="1" dirty="0">
                <a:latin typeface="+mn-lt"/>
              </a:rPr>
              <a:t>binomial coefficients:</a:t>
            </a:r>
            <a:endParaRPr lang="en-US" sz="1400" b="1" dirty="0">
              <a:latin typeface="+mn-lt"/>
            </a:endParaRPr>
          </a:p>
        </p:txBody>
      </p:sp>
      <p:pic>
        <p:nvPicPr>
          <p:cNvPr id="2868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6300" y="5257800"/>
            <a:ext cx="2257425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9527593">
            <a:off x="5422900" y="4170875"/>
            <a:ext cx="86042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10.41</a:t>
            </a:r>
          </a:p>
        </p:txBody>
      </p:sp>
      <p:sp>
        <p:nvSpPr>
          <p:cNvPr id="12" name="TextBox 11"/>
          <p:cNvSpPr txBox="1"/>
          <p:nvPr/>
        </p:nvSpPr>
        <p:spPr>
          <a:xfrm rot="19527593">
            <a:off x="8272100" y="5829300"/>
            <a:ext cx="86042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650</Words>
  <Application>Microsoft Office PowerPoint</Application>
  <PresentationFormat>On-screen Show (4:3)</PresentationFormat>
  <Paragraphs>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Simulation and Modeling</vt:lpstr>
      <vt:lpstr>Reference Book</vt:lpstr>
      <vt:lpstr>Some Commonly Used Splines</vt:lpstr>
      <vt:lpstr>Kochanek-Bartels Splines</vt:lpstr>
      <vt:lpstr>Kochanek-Bartels Splines</vt:lpstr>
      <vt:lpstr>Kochanek-Bartels Splines</vt:lpstr>
      <vt:lpstr>SPLINE</vt:lpstr>
      <vt:lpstr>BEZIER CURVES AND SURFACES</vt:lpstr>
      <vt:lpstr>BEZIER CURVES AND SURFACES</vt:lpstr>
      <vt:lpstr>BEZIER CURVES AND SURFACES</vt:lpstr>
      <vt:lpstr>PowerPoint Presentation</vt:lpstr>
      <vt:lpstr>BEZIER CURVES AND SURFACES</vt:lpstr>
      <vt:lpstr>BEZIER CURVES AND SURFACES</vt:lpstr>
      <vt:lpstr>Some Examples</vt:lpstr>
      <vt:lpstr>Properties of Bezier Curve</vt:lpstr>
      <vt:lpstr>Properties of Bezier Curve</vt:lpstr>
      <vt:lpstr>Properties of Bezier Curve</vt:lpstr>
      <vt:lpstr>Cubic Bezier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229</cp:revision>
  <dcterms:created xsi:type="dcterms:W3CDTF">2012-09-06T17:38:48Z</dcterms:created>
  <dcterms:modified xsi:type="dcterms:W3CDTF">2016-12-22T05:26:43Z</dcterms:modified>
</cp:coreProperties>
</file>