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256" r:id="rId2"/>
    <p:sldId id="259" r:id="rId3"/>
    <p:sldId id="265" r:id="rId4"/>
    <p:sldId id="266" r:id="rId5"/>
    <p:sldId id="267" r:id="rId6"/>
    <p:sldId id="268" r:id="rId7"/>
    <p:sldId id="301" r:id="rId8"/>
    <p:sldId id="302" r:id="rId9"/>
    <p:sldId id="303" r:id="rId10"/>
    <p:sldId id="304" r:id="rId11"/>
    <p:sldId id="305" r:id="rId12"/>
    <p:sldId id="306" r:id="rId13"/>
    <p:sldId id="307" r:id="rId14"/>
    <p:sldId id="308" r:id="rId15"/>
    <p:sldId id="309" r:id="rId16"/>
    <p:sldId id="310" r:id="rId17"/>
    <p:sldId id="311" r:id="rId18"/>
    <p:sldId id="285" r:id="rId19"/>
    <p:sldId id="276" r:id="rId20"/>
    <p:sldId id="277" r:id="rId21"/>
    <p:sldId id="286" r:id="rId22"/>
    <p:sldId id="287" r:id="rId23"/>
    <p:sldId id="288" r:id="rId24"/>
    <p:sldId id="278" r:id="rId25"/>
    <p:sldId id="279" r:id="rId26"/>
    <p:sldId id="280" r:id="rId27"/>
    <p:sldId id="281" r:id="rId28"/>
    <p:sldId id="300" r:id="rId29"/>
    <p:sldId id="289" r:id="rId30"/>
    <p:sldId id="29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18" autoAdjust="0"/>
  </p:normalViewPr>
  <p:slideViewPr>
    <p:cSldViewPr>
      <p:cViewPr varScale="1">
        <p:scale>
          <a:sx n="83" d="100"/>
          <a:sy n="83" d="100"/>
        </p:scale>
        <p:origin x="1454"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654532-2E23-4498-B123-35F735744D07}" type="datetimeFigureOut">
              <a:rPr lang="en-US" smtClean="0"/>
              <a:pPr/>
              <a:t>12/22/2016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723B4C-6769-4F51-9878-092C1414FE1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56BA0E-6EB7-4AA5-AD4F-3BE048DF0A1A}" type="datetime1">
              <a:rPr lang="en-US" smtClean="0"/>
              <a:pPr/>
              <a:t>12/22/2016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4B740-A5BF-4C4D-A77B-4F9523A0D067}"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EA4CBE-20C4-495F-8F35-2F2FE0FC5BCD}" type="datetime1">
              <a:rPr lang="en-US" smtClean="0"/>
              <a:pPr/>
              <a:t>12/22/2016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4B740-A5BF-4C4D-A77B-4F9523A0D067}"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D1A3C7-0A24-4EB7-9812-8C4356DCD679}" type="datetime1">
              <a:rPr lang="en-US" smtClean="0"/>
              <a:pPr/>
              <a:t>12/22/2016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4B740-A5BF-4C4D-A77B-4F9523A0D067}"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40" descr="rulogo"/>
          <p:cNvPicPr>
            <a:picLocks noChangeAspect="1" noChangeArrowheads="1"/>
          </p:cNvPicPr>
          <p:nvPr userDrawn="1"/>
        </p:nvPicPr>
        <p:blipFill>
          <a:blip r:embed="rId2">
            <a:lum bright="70000" contrast="-70000"/>
          </a:blip>
          <a:srcRect/>
          <a:stretch>
            <a:fillRect/>
          </a:stretch>
        </p:blipFill>
        <p:spPr bwMode="auto">
          <a:xfrm>
            <a:off x="3200400" y="2514600"/>
            <a:ext cx="2286000" cy="2286000"/>
          </a:xfrm>
          <a:prstGeom prst="rect">
            <a:avLst/>
          </a:prstGeom>
          <a:noFill/>
          <a:ln w="9525">
            <a:noFill/>
            <a:miter lim="800000"/>
            <a:headEnd/>
            <a:tailEnd/>
          </a:ln>
        </p:spPr>
      </p:pic>
      <p:sp>
        <p:nvSpPr>
          <p:cNvPr id="2" name="Title 1"/>
          <p:cNvSpPr>
            <a:spLocks noGrp="1"/>
          </p:cNvSpPr>
          <p:nvPr>
            <p:ph type="title"/>
          </p:nvPr>
        </p:nvSpPr>
        <p:spPr/>
        <p:txBody>
          <a:bodyPr>
            <a:normAutofit/>
          </a:bodyPr>
          <a:lstStyle>
            <a:lvl1pPr>
              <a:defRPr sz="4000"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96C06A-DBB5-49F9-98B5-D6C7F76ED9A2}" type="datetime1">
              <a:rPr lang="en-US" smtClean="0"/>
              <a:pPr/>
              <a:t>12/22/2016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4B740-A5BF-4C4D-A77B-4F9523A0D067}"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EF2B9D-99D9-4063-81D6-1EC46523E660}" type="datetime1">
              <a:rPr lang="en-US" smtClean="0"/>
              <a:pPr/>
              <a:t>12/22/2016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4B740-A5BF-4C4D-A77B-4F9523A0D067}"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EDE4DF-FBBA-4E60-948B-8C073DBB4908}" type="datetime1">
              <a:rPr lang="en-US" smtClean="0"/>
              <a:pPr/>
              <a:t>12/22/2016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4B740-A5BF-4C4D-A77B-4F9523A0D067}"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4D660E-3B36-46DF-A9BC-00ED47F7F2CC}" type="datetime1">
              <a:rPr lang="en-US" smtClean="0"/>
              <a:pPr/>
              <a:t>12/22/2016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84B740-A5BF-4C4D-A77B-4F9523A0D067}"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75A62C-8129-4AAA-A9C8-4784E49CA36E}" type="datetime1">
              <a:rPr lang="en-US" smtClean="0"/>
              <a:pPr/>
              <a:t>12/22/2016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84B740-A5BF-4C4D-A77B-4F9523A0D067}"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D1FDAF-2802-4346-BB8C-B46A7E0AF570}" type="datetime1">
              <a:rPr lang="en-US" smtClean="0"/>
              <a:pPr/>
              <a:t>12/22/2016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84B740-A5BF-4C4D-A77B-4F9523A0D067}"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6B084F-2B4A-470F-8334-BA43FB09DE91}" type="datetime1">
              <a:rPr lang="en-US" smtClean="0"/>
              <a:pPr/>
              <a:t>12/22/2016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4B740-A5BF-4C4D-A77B-4F9523A0D067}"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ED6C09-0028-4AFD-B624-A5B6B408086E}" type="datetime1">
              <a:rPr lang="en-US" smtClean="0"/>
              <a:pPr/>
              <a:t>12/22/2016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84B740-A5BF-4C4D-A77B-4F9523A0D067}"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alpha val="33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06A68F-854B-4A96-A18E-22A9C8D37901}" type="datetime1">
              <a:rPr lang="en-US" smtClean="0"/>
              <a:pPr/>
              <a:t>12/22/2016</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84B740-A5BF-4C4D-A77B-4F9523A0D067}" type="slidenum">
              <a:rPr lang="en-US" smtClean="0"/>
              <a:pPr/>
              <a:t>‹#›</a:t>
            </a:fld>
            <a:endParaRPr lang="en-US"/>
          </a:p>
        </p:txBody>
      </p:sp>
      <p:sp>
        <p:nvSpPr>
          <p:cNvPr id="3" name="Text Placeholder 2"/>
          <p:cNvSpPr>
            <a:spLocks noGrp="1"/>
          </p:cNvSpPr>
          <p:nvPr>
            <p:ph type="body" idx="1"/>
          </p:nvPr>
        </p:nvSpPr>
        <p:spPr>
          <a:xfrm>
            <a:off x="457200" y="1752601"/>
            <a:ext cx="8229600" cy="43735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a:solidFill>
              <a:schemeClr val="bg2">
                <a:lumMod val="50000"/>
              </a:schemeClr>
            </a:solidFill>
          </a:ln>
        </p:spPr>
        <p:txBody>
          <a:bodyPr/>
          <a:lstStyle/>
          <a:p>
            <a:r>
              <a:rPr lang="en-US" dirty="0" smtClean="0"/>
              <a:t>Simulation and Modeling</a:t>
            </a:r>
            <a:endParaRPr lang="en-US" dirty="0"/>
          </a:p>
        </p:txBody>
      </p:sp>
      <p:sp>
        <p:nvSpPr>
          <p:cNvPr id="3" name="Subtitle 2"/>
          <p:cNvSpPr>
            <a:spLocks noGrp="1"/>
          </p:cNvSpPr>
          <p:nvPr>
            <p:ph type="subTitle" idx="1"/>
          </p:nvPr>
        </p:nvSpPr>
        <p:spPr/>
        <p:txBody>
          <a:bodyPr>
            <a:normAutofit/>
          </a:bodyPr>
          <a:lstStyle/>
          <a:p>
            <a:r>
              <a:rPr lang="en-US" sz="2800"/>
              <a:t>CSE4131_CSE4132</a:t>
            </a:r>
            <a:endParaRPr lang="en-US" sz="28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Knot Vector</a:t>
            </a:r>
            <a:endParaRPr lang="en-US" dirty="0"/>
          </a:p>
        </p:txBody>
      </p:sp>
      <p:sp>
        <p:nvSpPr>
          <p:cNvPr id="3" name="Content Placeholder 2"/>
          <p:cNvSpPr>
            <a:spLocks noGrp="1"/>
          </p:cNvSpPr>
          <p:nvPr>
            <p:ph idx="1"/>
          </p:nvPr>
        </p:nvSpPr>
        <p:spPr>
          <a:xfrm>
            <a:off x="457200" y="1371600"/>
            <a:ext cx="8229600" cy="838199"/>
          </a:xfrm>
        </p:spPr>
        <p:txBody>
          <a:bodyPr>
            <a:normAutofit/>
          </a:bodyPr>
          <a:lstStyle/>
          <a:p>
            <a:r>
              <a:rPr lang="en-US" sz="2000" dirty="0" smtClean="0"/>
              <a:t>The number of the knot values (or the size of the knot vector) is determine by:</a:t>
            </a:r>
            <a:endParaRPr lang="en-US" sz="2000" dirty="0"/>
          </a:p>
        </p:txBody>
      </p:sp>
      <p:sp>
        <p:nvSpPr>
          <p:cNvPr id="4" name="Slide Number Placeholder 3"/>
          <p:cNvSpPr>
            <a:spLocks noGrp="1"/>
          </p:cNvSpPr>
          <p:nvPr>
            <p:ph type="sldNum" sz="quarter" idx="12"/>
          </p:nvPr>
        </p:nvSpPr>
        <p:spPr/>
        <p:txBody>
          <a:bodyPr/>
          <a:lstStyle/>
          <a:p>
            <a:fld id="{B284B740-A5BF-4C4D-A77B-4F9523A0D067}" type="slidenum">
              <a:rPr lang="en-US" smtClean="0"/>
              <a:pPr/>
              <a:t>10</a:t>
            </a:fld>
            <a:endParaRPr lang="en-US"/>
          </a:p>
        </p:txBody>
      </p:sp>
      <p:pic>
        <p:nvPicPr>
          <p:cNvPr id="4098" name="Picture 2"/>
          <p:cNvPicPr>
            <a:picLocks noChangeAspect="1" noChangeArrowheads="1"/>
          </p:cNvPicPr>
          <p:nvPr/>
        </p:nvPicPr>
        <p:blipFill>
          <a:blip r:embed="rId2"/>
          <a:srcRect/>
          <a:stretch>
            <a:fillRect/>
          </a:stretch>
        </p:blipFill>
        <p:spPr bwMode="auto">
          <a:xfrm>
            <a:off x="3124200" y="2057400"/>
            <a:ext cx="2667000" cy="762000"/>
          </a:xfrm>
          <a:prstGeom prst="rect">
            <a:avLst/>
          </a:prstGeom>
          <a:noFill/>
          <a:ln w="9525">
            <a:solidFill>
              <a:schemeClr val="accent1"/>
            </a:solidFill>
            <a:miter lim="800000"/>
            <a:headEnd/>
            <a:tailEnd/>
          </a:ln>
          <a:effectLst/>
        </p:spPr>
      </p:pic>
      <p:pic>
        <p:nvPicPr>
          <p:cNvPr id="3074" name="Picture 2"/>
          <p:cNvPicPr>
            <a:picLocks noChangeAspect="1" noChangeArrowheads="1"/>
          </p:cNvPicPr>
          <p:nvPr/>
        </p:nvPicPr>
        <p:blipFill>
          <a:blip r:embed="rId3"/>
          <a:srcRect/>
          <a:stretch>
            <a:fillRect/>
          </a:stretch>
        </p:blipFill>
        <p:spPr bwMode="auto">
          <a:xfrm>
            <a:off x="990600" y="3048000"/>
            <a:ext cx="7495054" cy="466725"/>
          </a:xfrm>
          <a:prstGeom prst="rect">
            <a:avLst/>
          </a:prstGeom>
          <a:noFill/>
          <a:ln w="9525">
            <a:solidFill>
              <a:schemeClr val="tx1">
                <a:lumMod val="75000"/>
                <a:lumOff val="25000"/>
              </a:schemeClr>
            </a:solid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304800" y="4267200"/>
            <a:ext cx="8503598" cy="990600"/>
          </a:xfrm>
          <a:prstGeom prst="rect">
            <a:avLst/>
          </a:prstGeom>
          <a:noFill/>
          <a:ln w="9525">
            <a:solidFill>
              <a:schemeClr val="tx1">
                <a:lumMod val="75000"/>
                <a:lumOff val="25000"/>
              </a:schemeClr>
            </a:solidFill>
            <a:miter lim="800000"/>
            <a:headEnd/>
            <a:tailEnd/>
          </a:ln>
          <a:effectLst/>
        </p:spPr>
      </p:pic>
      <p:pic>
        <p:nvPicPr>
          <p:cNvPr id="3076" name="Picture 4"/>
          <p:cNvPicPr>
            <a:picLocks noChangeAspect="1" noChangeArrowheads="1"/>
          </p:cNvPicPr>
          <p:nvPr/>
        </p:nvPicPr>
        <p:blipFill>
          <a:blip r:embed="rId5"/>
          <a:srcRect/>
          <a:stretch>
            <a:fillRect/>
          </a:stretch>
        </p:blipFill>
        <p:spPr bwMode="auto">
          <a:xfrm>
            <a:off x="1143000" y="5486400"/>
            <a:ext cx="7090719" cy="838200"/>
          </a:xfrm>
          <a:prstGeom prst="rect">
            <a:avLst/>
          </a:prstGeom>
          <a:noFill/>
          <a:ln w="9525">
            <a:solidFill>
              <a:schemeClr val="tx1">
                <a:lumMod val="75000"/>
                <a:lumOff val="25000"/>
              </a:schemeClr>
            </a:solidFill>
            <a:miter lim="800000"/>
            <a:headEnd/>
            <a:tailEnd/>
          </a:ln>
          <a:effec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Uniform B-spline Curves</a:t>
            </a:r>
            <a:endParaRPr lang="en-US" dirty="0"/>
          </a:p>
        </p:txBody>
      </p:sp>
      <p:sp>
        <p:nvSpPr>
          <p:cNvPr id="3" name="Content Placeholder 2"/>
          <p:cNvSpPr>
            <a:spLocks noGrp="1"/>
          </p:cNvSpPr>
          <p:nvPr>
            <p:ph idx="1"/>
          </p:nvPr>
        </p:nvSpPr>
        <p:spPr>
          <a:xfrm>
            <a:off x="457200" y="1752601"/>
            <a:ext cx="8229600" cy="1600199"/>
          </a:xfrm>
        </p:spPr>
        <p:txBody>
          <a:bodyPr>
            <a:normAutofit/>
          </a:bodyPr>
          <a:lstStyle/>
          <a:p>
            <a:r>
              <a:rPr lang="en-US" sz="2000" dirty="0" smtClean="0"/>
              <a:t>In b-spline, linear means that</a:t>
            </a:r>
            <a:r>
              <a:rPr lang="en-US" sz="2000" b="1" dirty="0" smtClean="0"/>
              <a:t> d= 2</a:t>
            </a:r>
            <a:r>
              <a:rPr lang="en-US" sz="2000" dirty="0" smtClean="0"/>
              <a:t>. Suppose we have 3 control points, implying </a:t>
            </a:r>
            <a:r>
              <a:rPr lang="en-US" sz="2000" b="1" dirty="0" smtClean="0"/>
              <a:t>n= 2</a:t>
            </a:r>
            <a:r>
              <a:rPr lang="en-US" sz="2000" dirty="0" smtClean="0"/>
              <a:t>. </a:t>
            </a:r>
          </a:p>
          <a:p>
            <a:r>
              <a:rPr lang="en-US" sz="2000" dirty="0" smtClean="0"/>
              <a:t>Hence, we can write the linear uniform b-spline curves as:</a:t>
            </a:r>
            <a:endParaRPr lang="en-US" sz="2000" dirty="0"/>
          </a:p>
        </p:txBody>
      </p:sp>
      <p:sp>
        <p:nvSpPr>
          <p:cNvPr id="4" name="Slide Number Placeholder 3"/>
          <p:cNvSpPr>
            <a:spLocks noGrp="1"/>
          </p:cNvSpPr>
          <p:nvPr>
            <p:ph type="sldNum" sz="quarter" idx="12"/>
          </p:nvPr>
        </p:nvSpPr>
        <p:spPr/>
        <p:txBody>
          <a:bodyPr/>
          <a:lstStyle/>
          <a:p>
            <a:fld id="{B284B740-A5BF-4C4D-A77B-4F9523A0D067}" type="slidenum">
              <a:rPr lang="en-US" smtClean="0"/>
              <a:pPr/>
              <a:t>11</a:t>
            </a:fld>
            <a:endParaRPr lang="en-US"/>
          </a:p>
        </p:txBody>
      </p:sp>
      <p:pic>
        <p:nvPicPr>
          <p:cNvPr id="4098" name="Picture 2"/>
          <p:cNvPicPr>
            <a:picLocks noChangeAspect="1" noChangeArrowheads="1"/>
          </p:cNvPicPr>
          <p:nvPr/>
        </p:nvPicPr>
        <p:blipFill>
          <a:blip r:embed="rId2"/>
          <a:srcRect/>
          <a:stretch>
            <a:fillRect/>
          </a:stretch>
        </p:blipFill>
        <p:spPr bwMode="auto">
          <a:xfrm>
            <a:off x="1371600" y="2971800"/>
            <a:ext cx="6321198" cy="1447800"/>
          </a:xfrm>
          <a:prstGeom prst="rect">
            <a:avLst/>
          </a:prstGeom>
          <a:noFill/>
          <a:ln w="9525">
            <a:solidFill>
              <a:schemeClr val="tx1">
                <a:lumMod val="75000"/>
                <a:lumOff val="25000"/>
              </a:schemeClr>
            </a:solid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371600" y="4724400"/>
            <a:ext cx="6799263" cy="1676400"/>
          </a:xfrm>
          <a:prstGeom prst="rect">
            <a:avLst/>
          </a:prstGeom>
          <a:noFill/>
          <a:ln w="9525">
            <a:solidFill>
              <a:schemeClr val="tx1">
                <a:lumMod val="75000"/>
                <a:lumOff val="25000"/>
              </a:schemeClr>
            </a:solidFill>
            <a:miter lim="800000"/>
            <a:headEnd/>
            <a:tailEnd/>
          </a:ln>
          <a:effec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the knot vector</a:t>
            </a:r>
            <a:endParaRPr lang="en-US" dirty="0"/>
          </a:p>
        </p:txBody>
      </p:sp>
      <p:sp>
        <p:nvSpPr>
          <p:cNvPr id="3" name="Content Placeholder 2"/>
          <p:cNvSpPr>
            <a:spLocks noGrp="1"/>
          </p:cNvSpPr>
          <p:nvPr>
            <p:ph idx="1"/>
          </p:nvPr>
        </p:nvSpPr>
        <p:spPr>
          <a:xfrm>
            <a:off x="457200" y="1752601"/>
            <a:ext cx="8229600" cy="1676399"/>
          </a:xfrm>
        </p:spPr>
        <p:txBody>
          <a:bodyPr>
            <a:normAutofit/>
          </a:bodyPr>
          <a:lstStyle/>
          <a:p>
            <a:r>
              <a:rPr lang="en-US" sz="2800" dirty="0" smtClean="0"/>
              <a:t>By considering </a:t>
            </a:r>
          </a:p>
          <a:p>
            <a:pPr lvl="1"/>
            <a:r>
              <a:rPr lang="en-US" sz="2000" dirty="0" smtClean="0"/>
              <a:t>n= 2 and d= 2, we can have m= n + d + 1 = 5</a:t>
            </a:r>
            <a:endParaRPr lang="en-US" sz="2000" dirty="0"/>
          </a:p>
        </p:txBody>
      </p:sp>
      <p:sp>
        <p:nvSpPr>
          <p:cNvPr id="4" name="Slide Number Placeholder 3"/>
          <p:cNvSpPr>
            <a:spLocks noGrp="1"/>
          </p:cNvSpPr>
          <p:nvPr>
            <p:ph type="sldNum" sz="quarter" idx="12"/>
          </p:nvPr>
        </p:nvSpPr>
        <p:spPr/>
        <p:txBody>
          <a:bodyPr/>
          <a:lstStyle/>
          <a:p>
            <a:fld id="{B284B740-A5BF-4C4D-A77B-4F9523A0D067}" type="slidenum">
              <a:rPr lang="en-US" smtClean="0"/>
              <a:pPr/>
              <a:t>12</a:t>
            </a:fld>
            <a:endParaRPr lang="en-US"/>
          </a:p>
        </p:txBody>
      </p:sp>
      <p:pic>
        <p:nvPicPr>
          <p:cNvPr id="5122" name="Picture 2"/>
          <p:cNvPicPr>
            <a:picLocks noChangeAspect="1" noChangeArrowheads="1"/>
          </p:cNvPicPr>
          <p:nvPr/>
        </p:nvPicPr>
        <p:blipFill>
          <a:blip r:embed="rId2"/>
          <a:srcRect/>
          <a:stretch>
            <a:fillRect/>
          </a:stretch>
        </p:blipFill>
        <p:spPr bwMode="auto">
          <a:xfrm>
            <a:off x="2514600" y="2819400"/>
            <a:ext cx="2626856" cy="471487"/>
          </a:xfrm>
          <a:prstGeom prst="rect">
            <a:avLst/>
          </a:prstGeom>
          <a:noFill/>
          <a:ln w="9525">
            <a:solidFill>
              <a:schemeClr val="tx1">
                <a:lumMod val="75000"/>
                <a:lumOff val="25000"/>
              </a:schemeClr>
            </a:solidFill>
            <a:miter lim="800000"/>
            <a:headEnd/>
            <a:tailEnd/>
          </a:ln>
          <a:effectLst/>
        </p:spPr>
      </p:pic>
      <p:sp>
        <p:nvSpPr>
          <p:cNvPr id="6" name="Rectangle 5"/>
          <p:cNvSpPr/>
          <p:nvPr/>
        </p:nvSpPr>
        <p:spPr>
          <a:xfrm>
            <a:off x="762000" y="4267200"/>
            <a:ext cx="7086600" cy="400110"/>
          </a:xfrm>
          <a:prstGeom prst="rect">
            <a:avLst/>
          </a:prstGeom>
        </p:spPr>
        <p:txBody>
          <a:bodyPr wrap="square">
            <a:spAutoFit/>
          </a:bodyPr>
          <a:lstStyle/>
          <a:p>
            <a:r>
              <a:rPr lang="en-US" sz="2000" dirty="0" smtClean="0"/>
              <a:t>Since it is a uniform b-spline curve and we can assume k= 1, then:</a:t>
            </a:r>
            <a:endParaRPr lang="en-US" sz="2000" dirty="0"/>
          </a:p>
        </p:txBody>
      </p:sp>
      <p:pic>
        <p:nvPicPr>
          <p:cNvPr id="5123" name="Picture 3"/>
          <p:cNvPicPr>
            <a:picLocks noChangeAspect="1" noChangeArrowheads="1"/>
          </p:cNvPicPr>
          <p:nvPr/>
        </p:nvPicPr>
        <p:blipFill>
          <a:blip r:embed="rId3"/>
          <a:srcRect/>
          <a:stretch>
            <a:fillRect/>
          </a:stretch>
        </p:blipFill>
        <p:spPr bwMode="auto">
          <a:xfrm>
            <a:off x="2286000" y="4876800"/>
            <a:ext cx="4506686" cy="685800"/>
          </a:xfrm>
          <a:prstGeom prst="rect">
            <a:avLst/>
          </a:prstGeom>
          <a:noFill/>
          <a:ln w="9525">
            <a:solidFill>
              <a:schemeClr val="tx1">
                <a:lumMod val="75000"/>
                <a:lumOff val="25000"/>
              </a:schemeClr>
            </a:solidFill>
            <a:miter lim="800000"/>
            <a:headEnd/>
            <a:tailEnd/>
          </a:ln>
          <a:effec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Computing </a:t>
            </a:r>
            <a:r>
              <a:rPr lang="en-US" dirty="0" err="1" smtClean="0"/>
              <a:t>B</a:t>
            </a:r>
            <a:r>
              <a:rPr lang="en-US" baseline="-25000" dirty="0" err="1" smtClean="0"/>
              <a:t>j,d</a:t>
            </a:r>
            <a:r>
              <a:rPr lang="en-US" dirty="0" smtClean="0"/>
              <a:t>(u)</a:t>
            </a:r>
            <a:endParaRPr lang="en-US" dirty="0"/>
          </a:p>
        </p:txBody>
      </p:sp>
      <p:sp>
        <p:nvSpPr>
          <p:cNvPr id="4" name="Slide Number Placeholder 3"/>
          <p:cNvSpPr>
            <a:spLocks noGrp="1"/>
          </p:cNvSpPr>
          <p:nvPr>
            <p:ph type="sldNum" sz="quarter" idx="12"/>
          </p:nvPr>
        </p:nvSpPr>
        <p:spPr/>
        <p:txBody>
          <a:bodyPr/>
          <a:lstStyle/>
          <a:p>
            <a:fld id="{B284B740-A5BF-4C4D-A77B-4F9523A0D067}" type="slidenum">
              <a:rPr lang="en-US" smtClean="0"/>
              <a:pPr/>
              <a:t>13</a:t>
            </a:fld>
            <a:endParaRPr lang="en-US"/>
          </a:p>
        </p:txBody>
      </p:sp>
      <p:pic>
        <p:nvPicPr>
          <p:cNvPr id="5" name="Picture 2"/>
          <p:cNvPicPr>
            <a:picLocks noGrp="1" noChangeAspect="1" noChangeArrowheads="1"/>
          </p:cNvPicPr>
          <p:nvPr>
            <p:ph idx="1"/>
          </p:nvPr>
        </p:nvPicPr>
        <p:blipFill>
          <a:blip r:embed="rId2"/>
          <a:srcRect/>
          <a:stretch>
            <a:fillRect/>
          </a:stretch>
        </p:blipFill>
        <p:spPr bwMode="auto">
          <a:xfrm>
            <a:off x="609600" y="1371600"/>
            <a:ext cx="4325026" cy="990600"/>
          </a:xfrm>
          <a:prstGeom prst="rect">
            <a:avLst/>
          </a:prstGeom>
          <a:noFill/>
          <a:ln w="9525">
            <a:solidFill>
              <a:schemeClr val="tx1">
                <a:lumMod val="75000"/>
                <a:lumOff val="25000"/>
              </a:schemeClr>
            </a:solidFill>
            <a:miter lim="800000"/>
            <a:headEnd/>
            <a:tailEnd/>
          </a:ln>
          <a:effectLst/>
        </p:spPr>
      </p:pic>
      <p:pic>
        <p:nvPicPr>
          <p:cNvPr id="6146" name="Picture 2"/>
          <p:cNvPicPr>
            <a:picLocks noChangeAspect="1" noChangeArrowheads="1"/>
          </p:cNvPicPr>
          <p:nvPr/>
        </p:nvPicPr>
        <p:blipFill>
          <a:blip r:embed="rId3"/>
          <a:srcRect/>
          <a:stretch>
            <a:fillRect/>
          </a:stretch>
        </p:blipFill>
        <p:spPr bwMode="auto">
          <a:xfrm>
            <a:off x="609600" y="4191000"/>
            <a:ext cx="6138698" cy="1600200"/>
          </a:xfrm>
          <a:prstGeom prst="rect">
            <a:avLst/>
          </a:prstGeom>
          <a:noFill/>
          <a:ln w="9525">
            <a:solidFill>
              <a:schemeClr val="tx1">
                <a:lumMod val="75000"/>
                <a:lumOff val="25000"/>
              </a:schemeClr>
            </a:solidFill>
            <a:miter lim="800000"/>
            <a:headEnd/>
            <a:tailEnd/>
          </a:ln>
          <a:effectLst/>
        </p:spPr>
      </p:pic>
      <p:pic>
        <p:nvPicPr>
          <p:cNvPr id="8" name="Picture 3"/>
          <p:cNvPicPr>
            <a:picLocks noChangeAspect="1" noChangeArrowheads="1"/>
          </p:cNvPicPr>
          <p:nvPr/>
        </p:nvPicPr>
        <p:blipFill>
          <a:blip r:embed="rId4"/>
          <a:srcRect/>
          <a:stretch>
            <a:fillRect/>
          </a:stretch>
        </p:blipFill>
        <p:spPr bwMode="auto">
          <a:xfrm>
            <a:off x="609600" y="3276600"/>
            <a:ext cx="3657600" cy="556591"/>
          </a:xfrm>
          <a:prstGeom prst="rect">
            <a:avLst/>
          </a:prstGeom>
          <a:noFill/>
          <a:ln w="9525">
            <a:solidFill>
              <a:schemeClr val="tx1">
                <a:lumMod val="75000"/>
                <a:lumOff val="25000"/>
              </a:schemeClr>
            </a:solidFill>
            <a:miter lim="800000"/>
            <a:headEnd/>
            <a:tailEnd/>
          </a:ln>
          <a:effectLst/>
        </p:spPr>
      </p:pic>
      <p:sp>
        <p:nvSpPr>
          <p:cNvPr id="9" name="Rectangle 8"/>
          <p:cNvSpPr/>
          <p:nvPr/>
        </p:nvSpPr>
        <p:spPr>
          <a:xfrm>
            <a:off x="1600200" y="2057400"/>
            <a:ext cx="914400" cy="304800"/>
          </a:xfrm>
          <a:prstGeom prst="rect">
            <a:avLst/>
          </a:prstGeom>
          <a:solidFill>
            <a:schemeClr val="accent1">
              <a:alpha val="9000"/>
            </a:schemeClr>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7" name="Picture 3"/>
          <p:cNvPicPr>
            <a:picLocks noChangeAspect="1" noChangeArrowheads="1"/>
          </p:cNvPicPr>
          <p:nvPr/>
        </p:nvPicPr>
        <p:blipFill>
          <a:blip r:embed="rId5"/>
          <a:srcRect/>
          <a:stretch>
            <a:fillRect/>
          </a:stretch>
        </p:blipFill>
        <p:spPr bwMode="auto">
          <a:xfrm>
            <a:off x="609600" y="2438400"/>
            <a:ext cx="5934075" cy="752475"/>
          </a:xfrm>
          <a:prstGeom prst="rect">
            <a:avLst/>
          </a:prstGeom>
          <a:noFill/>
          <a:ln w="9525">
            <a:solidFill>
              <a:schemeClr val="tx1">
                <a:lumMod val="75000"/>
                <a:lumOff val="25000"/>
              </a:schemeClr>
            </a:solidFill>
            <a:miter lim="800000"/>
            <a:headEnd/>
            <a:tailEnd/>
          </a:ln>
          <a:effectLst/>
        </p:spPr>
      </p:pic>
      <p:sp>
        <p:nvSpPr>
          <p:cNvPr id="11" name="TextBox 10"/>
          <p:cNvSpPr txBox="1"/>
          <p:nvPr/>
        </p:nvSpPr>
        <p:spPr>
          <a:xfrm>
            <a:off x="6934200" y="4495800"/>
            <a:ext cx="1848776" cy="369332"/>
          </a:xfrm>
          <a:prstGeom prst="rect">
            <a:avLst/>
          </a:prstGeom>
          <a:noFill/>
        </p:spPr>
        <p:txBody>
          <a:bodyPr wrap="none" rtlCol="0">
            <a:spAutoFit/>
          </a:bodyPr>
          <a:lstStyle/>
          <a:p>
            <a:r>
              <a:rPr lang="en-US" dirty="0" smtClean="0"/>
              <a:t>Here, j=0 and d=2</a:t>
            </a:r>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a:t>
            </a:r>
            <a:r>
              <a:rPr lang="en-US" dirty="0" err="1" smtClean="0"/>
              <a:t>B</a:t>
            </a:r>
            <a:r>
              <a:rPr lang="en-US" baseline="-25000" dirty="0" err="1" smtClean="0"/>
              <a:t>j,d</a:t>
            </a:r>
            <a:r>
              <a:rPr lang="en-US" dirty="0" smtClean="0"/>
              <a:t>(u)</a:t>
            </a:r>
            <a:endParaRPr lang="en-US" dirty="0"/>
          </a:p>
        </p:txBody>
      </p:sp>
      <p:sp>
        <p:nvSpPr>
          <p:cNvPr id="4" name="Slide Number Placeholder 3"/>
          <p:cNvSpPr>
            <a:spLocks noGrp="1"/>
          </p:cNvSpPr>
          <p:nvPr>
            <p:ph type="sldNum" sz="quarter" idx="12"/>
          </p:nvPr>
        </p:nvSpPr>
        <p:spPr/>
        <p:txBody>
          <a:bodyPr/>
          <a:lstStyle/>
          <a:p>
            <a:fld id="{B284B740-A5BF-4C4D-A77B-4F9523A0D067}" type="slidenum">
              <a:rPr lang="en-US" smtClean="0"/>
              <a:pPr/>
              <a:t>14</a:t>
            </a:fld>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914400" y="2514600"/>
            <a:ext cx="5334000" cy="3275904"/>
          </a:xfrm>
          <a:prstGeom prst="rect">
            <a:avLst/>
          </a:prstGeom>
          <a:noFill/>
          <a:ln w="9525">
            <a:solidFill>
              <a:schemeClr val="tx1">
                <a:lumMod val="75000"/>
                <a:lumOff val="25000"/>
              </a:schemeClr>
            </a:solidFill>
            <a:miter lim="800000"/>
            <a:headEnd/>
            <a:tailEnd/>
          </a:ln>
          <a:effectLst/>
        </p:spPr>
      </p:pic>
      <p:sp>
        <p:nvSpPr>
          <p:cNvPr id="6" name="Rectangle 5"/>
          <p:cNvSpPr/>
          <p:nvPr/>
        </p:nvSpPr>
        <p:spPr>
          <a:xfrm>
            <a:off x="1066800" y="5867400"/>
            <a:ext cx="7696200" cy="369332"/>
          </a:xfrm>
          <a:prstGeom prst="rect">
            <a:avLst/>
          </a:prstGeom>
        </p:spPr>
        <p:txBody>
          <a:bodyPr wrap="square">
            <a:spAutoFit/>
          </a:bodyPr>
          <a:lstStyle/>
          <a:p>
            <a:r>
              <a:rPr lang="en-US" dirty="0" smtClean="0"/>
              <a:t>we need the definition of </a:t>
            </a:r>
            <a:r>
              <a:rPr lang="en-US" b="1" dirty="0" smtClean="0"/>
              <a:t>B</a:t>
            </a:r>
            <a:r>
              <a:rPr lang="en-US" b="1" baseline="-25000" dirty="0" smtClean="0"/>
              <a:t>0,1</a:t>
            </a:r>
            <a:r>
              <a:rPr lang="en-US" b="1" dirty="0" smtClean="0"/>
              <a:t>(u); B</a:t>
            </a:r>
            <a:r>
              <a:rPr lang="en-US" b="1" baseline="-25000" dirty="0" smtClean="0"/>
              <a:t>1,1</a:t>
            </a:r>
            <a:r>
              <a:rPr lang="en-US" b="1" dirty="0" smtClean="0"/>
              <a:t>(u); B</a:t>
            </a:r>
            <a:r>
              <a:rPr lang="en-US" b="1" baseline="-25000" dirty="0" smtClean="0"/>
              <a:t>2,1</a:t>
            </a:r>
            <a:r>
              <a:rPr lang="en-US" b="1" dirty="0" smtClean="0"/>
              <a:t>(u), and B</a:t>
            </a:r>
            <a:r>
              <a:rPr lang="en-US" b="1" baseline="-25000" dirty="0" smtClean="0"/>
              <a:t>3,1</a:t>
            </a:r>
            <a:r>
              <a:rPr lang="en-US" b="1" dirty="0" smtClean="0"/>
              <a:t>(u)</a:t>
            </a:r>
            <a:endParaRPr lang="en-US" b="1" dirty="0"/>
          </a:p>
        </p:txBody>
      </p:sp>
      <p:pic>
        <p:nvPicPr>
          <p:cNvPr id="7" name="Picture 2"/>
          <p:cNvPicPr>
            <a:picLocks noChangeAspect="1" noChangeArrowheads="1"/>
          </p:cNvPicPr>
          <p:nvPr/>
        </p:nvPicPr>
        <p:blipFill>
          <a:blip r:embed="rId3"/>
          <a:srcRect/>
          <a:stretch>
            <a:fillRect/>
          </a:stretch>
        </p:blipFill>
        <p:spPr bwMode="auto">
          <a:xfrm>
            <a:off x="914400" y="1295400"/>
            <a:ext cx="5334000" cy="1171939"/>
          </a:xfrm>
          <a:prstGeom prst="rect">
            <a:avLst/>
          </a:prstGeom>
          <a:noFill/>
          <a:ln w="9525">
            <a:solidFill>
              <a:schemeClr val="tx1">
                <a:lumMod val="75000"/>
                <a:lumOff val="25000"/>
              </a:schemeClr>
            </a:solidFill>
            <a:miter lim="800000"/>
            <a:headEnd/>
            <a:tailEnd/>
          </a:ln>
          <a:effectLst/>
        </p:spPr>
      </p:pic>
      <p:sp>
        <p:nvSpPr>
          <p:cNvPr id="8" name="Rectangle 7"/>
          <p:cNvSpPr/>
          <p:nvPr/>
        </p:nvSpPr>
        <p:spPr>
          <a:xfrm>
            <a:off x="2667000" y="2057400"/>
            <a:ext cx="838200" cy="381000"/>
          </a:xfrm>
          <a:prstGeom prst="rect">
            <a:avLst/>
          </a:prstGeom>
          <a:solidFill>
            <a:schemeClr val="accent1">
              <a:alpha val="9000"/>
            </a:schemeClr>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572000" y="1981200"/>
            <a:ext cx="838200" cy="381000"/>
          </a:xfrm>
          <a:prstGeom prst="rect">
            <a:avLst/>
          </a:prstGeom>
          <a:solidFill>
            <a:schemeClr val="accent1">
              <a:alpha val="9000"/>
            </a:schemeClr>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352800" y="3276600"/>
            <a:ext cx="838200" cy="381000"/>
          </a:xfrm>
          <a:prstGeom prst="rect">
            <a:avLst/>
          </a:prstGeom>
          <a:solidFill>
            <a:schemeClr val="accent1">
              <a:alpha val="9000"/>
            </a:schemeClr>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57800" y="3276600"/>
            <a:ext cx="838200" cy="381000"/>
          </a:xfrm>
          <a:prstGeom prst="rect">
            <a:avLst/>
          </a:prstGeom>
          <a:solidFill>
            <a:schemeClr val="accent1">
              <a:alpha val="9000"/>
            </a:schemeClr>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352800" y="5334000"/>
            <a:ext cx="838200" cy="381000"/>
          </a:xfrm>
          <a:prstGeom prst="rect">
            <a:avLst/>
          </a:prstGeom>
          <a:solidFill>
            <a:schemeClr val="accent1">
              <a:alpha val="9000"/>
            </a:schemeClr>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334000" y="5334000"/>
            <a:ext cx="838200" cy="381000"/>
          </a:xfrm>
          <a:prstGeom prst="rect">
            <a:avLst/>
          </a:prstGeom>
          <a:solidFill>
            <a:schemeClr val="accent1">
              <a:alpha val="9000"/>
            </a:schemeClr>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284B740-A5BF-4C4D-A77B-4F9523A0D067}" type="slidenum">
              <a:rPr lang="en-US" smtClean="0"/>
              <a:pPr/>
              <a:t>15</a:t>
            </a:fld>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381000" y="1066800"/>
            <a:ext cx="3180953" cy="885714"/>
          </a:xfrm>
          <a:prstGeom prst="rect">
            <a:avLst/>
          </a:prstGeom>
          <a:noFill/>
          <a:ln w="9525">
            <a:solidFill>
              <a:schemeClr val="tx1">
                <a:lumMod val="75000"/>
                <a:lumOff val="25000"/>
              </a:schemeClr>
            </a:solid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2286000" y="2057400"/>
            <a:ext cx="5739342" cy="838200"/>
          </a:xfrm>
          <a:prstGeom prst="rect">
            <a:avLst/>
          </a:prstGeom>
          <a:noFill/>
          <a:ln w="9525">
            <a:solidFill>
              <a:schemeClr val="tx1">
                <a:lumMod val="75000"/>
                <a:lumOff val="25000"/>
              </a:schemeClr>
            </a:solidFill>
            <a:miter lim="800000"/>
            <a:headEnd/>
            <a:tailEnd/>
          </a:ln>
          <a:effectLst/>
        </p:spPr>
      </p:pic>
      <p:sp>
        <p:nvSpPr>
          <p:cNvPr id="7" name="TextBox 6"/>
          <p:cNvSpPr txBox="1"/>
          <p:nvPr/>
        </p:nvSpPr>
        <p:spPr>
          <a:xfrm>
            <a:off x="1219200" y="2057400"/>
            <a:ext cx="963725"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case j=0</a:t>
            </a:r>
            <a:endParaRPr lang="en-US" dirty="0"/>
          </a:p>
        </p:txBody>
      </p:sp>
      <p:pic>
        <p:nvPicPr>
          <p:cNvPr id="8196" name="Picture 4"/>
          <p:cNvPicPr>
            <a:picLocks noChangeAspect="1" noChangeArrowheads="1"/>
          </p:cNvPicPr>
          <p:nvPr/>
        </p:nvPicPr>
        <p:blipFill>
          <a:blip r:embed="rId4"/>
          <a:srcRect/>
          <a:stretch>
            <a:fillRect/>
          </a:stretch>
        </p:blipFill>
        <p:spPr bwMode="auto">
          <a:xfrm>
            <a:off x="2209800" y="3124200"/>
            <a:ext cx="5743121" cy="990600"/>
          </a:xfrm>
          <a:prstGeom prst="rect">
            <a:avLst/>
          </a:prstGeom>
          <a:noFill/>
          <a:ln w="9525">
            <a:solidFill>
              <a:schemeClr val="tx1">
                <a:lumMod val="75000"/>
                <a:lumOff val="25000"/>
              </a:schemeClr>
            </a:solidFill>
            <a:miter lim="800000"/>
            <a:headEnd/>
            <a:tailEnd/>
          </a:ln>
          <a:effectLst/>
        </p:spPr>
      </p:pic>
      <p:sp>
        <p:nvSpPr>
          <p:cNvPr id="9" name="TextBox 8"/>
          <p:cNvSpPr txBox="1"/>
          <p:nvPr/>
        </p:nvSpPr>
        <p:spPr>
          <a:xfrm>
            <a:off x="1295400" y="3124200"/>
            <a:ext cx="936154"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case j=1</a:t>
            </a:r>
            <a:endParaRPr lang="en-US" dirty="0"/>
          </a:p>
        </p:txBody>
      </p:sp>
      <p:pic>
        <p:nvPicPr>
          <p:cNvPr id="8197" name="Picture 5"/>
          <p:cNvPicPr>
            <a:picLocks noChangeAspect="1" noChangeArrowheads="1"/>
          </p:cNvPicPr>
          <p:nvPr/>
        </p:nvPicPr>
        <p:blipFill>
          <a:blip r:embed="rId5"/>
          <a:srcRect/>
          <a:stretch>
            <a:fillRect/>
          </a:stretch>
        </p:blipFill>
        <p:spPr bwMode="auto">
          <a:xfrm>
            <a:off x="2209800" y="4343400"/>
            <a:ext cx="5782295" cy="716713"/>
          </a:xfrm>
          <a:prstGeom prst="rect">
            <a:avLst/>
          </a:prstGeom>
          <a:noFill/>
          <a:ln w="9525">
            <a:solidFill>
              <a:schemeClr val="tx1">
                <a:lumMod val="75000"/>
                <a:lumOff val="25000"/>
              </a:schemeClr>
            </a:solidFill>
            <a:miter lim="800000"/>
            <a:headEnd/>
            <a:tailEnd/>
          </a:ln>
          <a:effectLst/>
        </p:spPr>
      </p:pic>
      <p:sp>
        <p:nvSpPr>
          <p:cNvPr id="11" name="TextBox 10"/>
          <p:cNvSpPr txBox="1"/>
          <p:nvPr/>
        </p:nvSpPr>
        <p:spPr>
          <a:xfrm>
            <a:off x="1219201" y="4343401"/>
            <a:ext cx="936154"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case j=2</a:t>
            </a:r>
            <a:endParaRPr lang="en-US" dirty="0"/>
          </a:p>
        </p:txBody>
      </p:sp>
      <p:pic>
        <p:nvPicPr>
          <p:cNvPr id="8198" name="Picture 6"/>
          <p:cNvPicPr>
            <a:picLocks noChangeAspect="1" noChangeArrowheads="1"/>
          </p:cNvPicPr>
          <p:nvPr/>
        </p:nvPicPr>
        <p:blipFill>
          <a:blip r:embed="rId6"/>
          <a:srcRect/>
          <a:stretch>
            <a:fillRect/>
          </a:stretch>
        </p:blipFill>
        <p:spPr bwMode="auto">
          <a:xfrm>
            <a:off x="2209800" y="5181600"/>
            <a:ext cx="5867400" cy="729085"/>
          </a:xfrm>
          <a:prstGeom prst="rect">
            <a:avLst/>
          </a:prstGeom>
          <a:noFill/>
          <a:ln w="9525">
            <a:solidFill>
              <a:schemeClr val="tx1">
                <a:lumMod val="75000"/>
                <a:lumOff val="25000"/>
              </a:schemeClr>
            </a:solidFill>
            <a:miter lim="800000"/>
            <a:headEnd/>
            <a:tailEnd/>
          </a:ln>
          <a:effectLst/>
        </p:spPr>
      </p:pic>
      <p:sp>
        <p:nvSpPr>
          <p:cNvPr id="15" name="TextBox 14"/>
          <p:cNvSpPr txBox="1"/>
          <p:nvPr/>
        </p:nvSpPr>
        <p:spPr>
          <a:xfrm>
            <a:off x="1295400" y="5181600"/>
            <a:ext cx="936154"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case j=3</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284B740-A5BF-4C4D-A77B-4F9523A0D067}" type="slidenum">
              <a:rPr lang="en-US" smtClean="0"/>
              <a:pPr/>
              <a:t>16</a:t>
            </a:fld>
            <a:endParaRPr lang="en-US"/>
          </a:p>
        </p:txBody>
      </p:sp>
      <p:pic>
        <p:nvPicPr>
          <p:cNvPr id="9218" name="Picture 2"/>
          <p:cNvPicPr>
            <a:picLocks noGrp="1" noChangeAspect="1" noChangeArrowheads="1"/>
          </p:cNvPicPr>
          <p:nvPr>
            <p:ph idx="1"/>
          </p:nvPr>
        </p:nvPicPr>
        <p:blipFill>
          <a:blip r:embed="rId2"/>
          <a:srcRect/>
          <a:stretch>
            <a:fillRect/>
          </a:stretch>
        </p:blipFill>
        <p:spPr bwMode="auto">
          <a:xfrm>
            <a:off x="381000" y="2057400"/>
            <a:ext cx="5891138" cy="914400"/>
          </a:xfrm>
          <a:prstGeom prst="rect">
            <a:avLst/>
          </a:prstGeom>
          <a:noFill/>
          <a:ln w="9525">
            <a:solidFill>
              <a:schemeClr val="tx1">
                <a:lumMod val="75000"/>
                <a:lumOff val="25000"/>
              </a:schemeClr>
            </a:solid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381000" y="609600"/>
            <a:ext cx="4953000" cy="1291119"/>
          </a:xfrm>
          <a:prstGeom prst="rect">
            <a:avLst/>
          </a:prstGeom>
          <a:noFill/>
          <a:ln w="9525">
            <a:solidFill>
              <a:schemeClr val="tx1">
                <a:lumMod val="75000"/>
                <a:lumOff val="25000"/>
              </a:schemeClr>
            </a:solidFill>
            <a:miter lim="800000"/>
            <a:headEnd/>
            <a:tailEnd/>
          </a:ln>
          <a:effectLst/>
        </p:spPr>
      </p:pic>
      <p:pic>
        <p:nvPicPr>
          <p:cNvPr id="9219" name="Picture 3"/>
          <p:cNvPicPr>
            <a:picLocks noChangeAspect="1" noChangeArrowheads="1"/>
          </p:cNvPicPr>
          <p:nvPr/>
        </p:nvPicPr>
        <p:blipFill>
          <a:blip r:embed="rId4"/>
          <a:srcRect/>
          <a:stretch>
            <a:fillRect/>
          </a:stretch>
        </p:blipFill>
        <p:spPr bwMode="auto">
          <a:xfrm>
            <a:off x="1905000" y="3810000"/>
            <a:ext cx="5782531" cy="2209800"/>
          </a:xfrm>
          <a:prstGeom prst="rect">
            <a:avLst/>
          </a:prstGeom>
          <a:noFill/>
          <a:ln w="9525">
            <a:solidFill>
              <a:schemeClr val="tx1">
                <a:lumMod val="75000"/>
                <a:lumOff val="25000"/>
              </a:schemeClr>
            </a:solidFill>
            <a:miter lim="800000"/>
            <a:headEnd/>
            <a:tailEnd/>
          </a:ln>
          <a:effectLst/>
        </p:spPr>
      </p:pic>
      <p:sp>
        <p:nvSpPr>
          <p:cNvPr id="8" name="TextBox 7"/>
          <p:cNvSpPr txBox="1"/>
          <p:nvPr/>
        </p:nvSpPr>
        <p:spPr>
          <a:xfrm>
            <a:off x="533400" y="3581400"/>
            <a:ext cx="1043876" cy="369332"/>
          </a:xfrm>
          <a:prstGeom prst="rect">
            <a:avLst/>
          </a:prstGeom>
          <a:noFill/>
        </p:spPr>
        <p:txBody>
          <a:bodyPr wrap="none" rtlCol="0">
            <a:spAutoFit/>
          </a:bodyPr>
          <a:lstStyle/>
          <a:p>
            <a:r>
              <a:rPr lang="en-US" dirty="0" smtClean="0"/>
              <a:t>Similarly:</a:t>
            </a:r>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Spline</a:t>
            </a:r>
            <a:endParaRPr lang="en-US" dirty="0"/>
          </a:p>
        </p:txBody>
      </p:sp>
      <p:sp>
        <p:nvSpPr>
          <p:cNvPr id="4" name="Slide Number Placeholder 3"/>
          <p:cNvSpPr>
            <a:spLocks noGrp="1"/>
          </p:cNvSpPr>
          <p:nvPr>
            <p:ph type="sldNum" sz="quarter" idx="12"/>
          </p:nvPr>
        </p:nvSpPr>
        <p:spPr/>
        <p:txBody>
          <a:bodyPr/>
          <a:lstStyle/>
          <a:p>
            <a:fld id="{B284B740-A5BF-4C4D-A77B-4F9523A0D067}" type="slidenum">
              <a:rPr lang="en-US" smtClean="0"/>
              <a:pPr/>
              <a:t>17</a:t>
            </a:fld>
            <a:endParaRPr lang="en-US"/>
          </a:p>
        </p:txBody>
      </p:sp>
      <p:pic>
        <p:nvPicPr>
          <p:cNvPr id="10242" name="Picture 2"/>
          <p:cNvPicPr>
            <a:picLocks noGrp="1" noChangeAspect="1" noChangeArrowheads="1"/>
          </p:cNvPicPr>
          <p:nvPr>
            <p:ph idx="1"/>
          </p:nvPr>
        </p:nvPicPr>
        <p:blipFill>
          <a:blip r:embed="rId2"/>
          <a:srcRect/>
          <a:stretch>
            <a:fillRect/>
          </a:stretch>
        </p:blipFill>
        <p:spPr bwMode="auto">
          <a:xfrm>
            <a:off x="381000" y="2590800"/>
            <a:ext cx="7961905" cy="1695238"/>
          </a:xfrm>
          <a:prstGeom prst="rect">
            <a:avLst/>
          </a:prstGeom>
          <a:solidFill>
            <a:schemeClr val="accent2"/>
          </a:solidFill>
          <a:ln w="9525">
            <a:solidFill>
              <a:schemeClr val="tx1">
                <a:lumMod val="75000"/>
                <a:lumOff val="25000"/>
              </a:schemeClr>
            </a:solidFill>
            <a:miter lim="800000"/>
            <a:headEnd/>
            <a:tailEnd/>
          </a:ln>
          <a:effectLst/>
        </p:spPr>
      </p:pic>
      <p:sp>
        <p:nvSpPr>
          <p:cNvPr id="6" name="TextBox 5"/>
          <p:cNvSpPr txBox="1"/>
          <p:nvPr/>
        </p:nvSpPr>
        <p:spPr>
          <a:xfrm>
            <a:off x="457200" y="1752600"/>
            <a:ext cx="785793" cy="369332"/>
          </a:xfrm>
          <a:prstGeom prst="rect">
            <a:avLst/>
          </a:prstGeom>
          <a:noFill/>
        </p:spPr>
        <p:txBody>
          <a:bodyPr wrap="none" rtlCol="0">
            <a:spAutoFit/>
          </a:bodyPr>
          <a:lstStyle/>
          <a:p>
            <a:r>
              <a:rPr lang="en-US" dirty="0" smtClean="0"/>
              <a:t>Finally</a:t>
            </a:r>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CONVERSION BETWEEN SPLINE REPRESENTATIONS</a:t>
            </a:r>
            <a:endParaRPr lang="en-US" sz="2800" dirty="0"/>
          </a:p>
        </p:txBody>
      </p:sp>
      <p:sp>
        <p:nvSpPr>
          <p:cNvPr id="4" name="Slide Number Placeholder 3"/>
          <p:cNvSpPr>
            <a:spLocks noGrp="1"/>
          </p:cNvSpPr>
          <p:nvPr>
            <p:ph type="sldNum" sz="quarter" idx="12"/>
          </p:nvPr>
        </p:nvSpPr>
        <p:spPr/>
        <p:txBody>
          <a:bodyPr/>
          <a:lstStyle/>
          <a:p>
            <a:fld id="{B284B740-A5BF-4C4D-A77B-4F9523A0D067}" type="slidenum">
              <a:rPr lang="en-US" smtClean="0"/>
              <a:pPr/>
              <a:t>18</a:t>
            </a:fld>
            <a:endParaRPr lang="en-US"/>
          </a:p>
        </p:txBody>
      </p:sp>
      <p:pic>
        <p:nvPicPr>
          <p:cNvPr id="5" name="Picture 6"/>
          <p:cNvPicPr>
            <a:picLocks noGrp="1" noChangeAspect="1" noChangeArrowheads="1"/>
          </p:cNvPicPr>
          <p:nvPr>
            <p:ph idx="1"/>
          </p:nvPr>
        </p:nvPicPr>
        <p:blipFill>
          <a:blip r:embed="rId2"/>
          <a:srcRect/>
          <a:stretch>
            <a:fillRect/>
          </a:stretch>
        </p:blipFill>
        <p:spPr bwMode="auto">
          <a:xfrm>
            <a:off x="2667000" y="2895600"/>
            <a:ext cx="5123810" cy="2295238"/>
          </a:xfrm>
          <a:prstGeom prst="rect">
            <a:avLst/>
          </a:prstGeom>
          <a:noFill/>
          <a:ln w="9525">
            <a:solidFill>
              <a:schemeClr val="tx1"/>
            </a:solidFill>
            <a:miter lim="800000"/>
            <a:headEnd/>
            <a:tailEnd/>
          </a:ln>
        </p:spPr>
      </p:pic>
      <p:sp>
        <p:nvSpPr>
          <p:cNvPr id="6" name="Rectangle 5"/>
          <p:cNvSpPr/>
          <p:nvPr/>
        </p:nvSpPr>
        <p:spPr>
          <a:xfrm>
            <a:off x="685800" y="3048000"/>
            <a:ext cx="1764009" cy="369332"/>
          </a:xfrm>
          <a:prstGeom prst="rect">
            <a:avLst/>
          </a:prstGeom>
        </p:spPr>
        <p:txBody>
          <a:bodyPr wrap="none">
            <a:spAutoFit/>
          </a:bodyPr>
          <a:lstStyle/>
          <a:p>
            <a:r>
              <a:rPr lang="en-US" b="1" dirty="0" smtClean="0"/>
              <a:t>Cardinal Splines:</a:t>
            </a:r>
            <a:endParaRPr lang="en-US" b="1" dirty="0"/>
          </a:p>
        </p:txBody>
      </p:sp>
      <p:sp>
        <p:nvSpPr>
          <p:cNvPr id="7" name="TextBox 6"/>
          <p:cNvSpPr txBox="1"/>
          <p:nvPr/>
        </p:nvSpPr>
        <p:spPr>
          <a:xfrm>
            <a:off x="609600" y="1676400"/>
            <a:ext cx="1501437" cy="338554"/>
          </a:xfrm>
          <a:prstGeom prst="rect">
            <a:avLst/>
          </a:prstGeom>
          <a:noFill/>
        </p:spPr>
        <p:txBody>
          <a:bodyPr wrap="none" rtlCol="0">
            <a:spAutoFit/>
          </a:bodyPr>
          <a:lstStyle/>
          <a:p>
            <a:r>
              <a:rPr lang="en-US" sz="1600" b="1" dirty="0" err="1" smtClean="0"/>
              <a:t>Hermite</a:t>
            </a:r>
            <a:r>
              <a:rPr lang="en-US" sz="1600" b="1" dirty="0" smtClean="0"/>
              <a:t> Spline:</a:t>
            </a:r>
            <a:endParaRPr lang="en-US" sz="1600" b="1" dirty="0"/>
          </a:p>
        </p:txBody>
      </p:sp>
      <p:pic>
        <p:nvPicPr>
          <p:cNvPr id="8" name="Picture 2"/>
          <p:cNvPicPr>
            <a:picLocks noChangeAspect="1" noChangeArrowheads="1"/>
          </p:cNvPicPr>
          <p:nvPr/>
        </p:nvPicPr>
        <p:blipFill>
          <a:blip r:embed="rId3"/>
          <a:srcRect/>
          <a:stretch>
            <a:fillRect/>
          </a:stretch>
        </p:blipFill>
        <p:spPr bwMode="auto">
          <a:xfrm>
            <a:off x="2667000" y="1676400"/>
            <a:ext cx="2743200" cy="923925"/>
          </a:xfrm>
          <a:prstGeom prst="rect">
            <a:avLst/>
          </a:prstGeom>
          <a:noFill/>
          <a:ln w="9525">
            <a:solidFill>
              <a:schemeClr val="accent1"/>
            </a:solidFill>
            <a:miter lim="800000"/>
            <a:headEnd/>
            <a:tailEnd/>
          </a:ln>
          <a:effec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z="2800" dirty="0" smtClean="0"/>
              <a:t>CONVERSION BETWEEN SPLINE REPRESENTATIONS</a:t>
            </a:r>
          </a:p>
        </p:txBody>
      </p:sp>
      <p:sp>
        <p:nvSpPr>
          <p:cNvPr id="24579" name="Content Placeholder 2"/>
          <p:cNvSpPr>
            <a:spLocks noGrp="1"/>
          </p:cNvSpPr>
          <p:nvPr>
            <p:ph idx="1"/>
          </p:nvPr>
        </p:nvSpPr>
        <p:spPr>
          <a:xfrm>
            <a:off x="457200" y="1719263"/>
            <a:ext cx="8229600" cy="1501775"/>
          </a:xfrm>
        </p:spPr>
        <p:txBody>
          <a:bodyPr>
            <a:noAutofit/>
          </a:bodyPr>
          <a:lstStyle/>
          <a:p>
            <a:r>
              <a:rPr lang="en-US" sz="2000" dirty="0" smtClean="0"/>
              <a:t>Sometimes it is desirable to be able to switch from one spline representation to another.</a:t>
            </a:r>
          </a:p>
          <a:p>
            <a:r>
              <a:rPr lang="en-US" sz="2000" dirty="0" smtClean="0"/>
              <a:t>Suppose we have a spline description of an object that can be expressed with the following matrix product:</a:t>
            </a:r>
          </a:p>
        </p:txBody>
      </p:sp>
      <p:pic>
        <p:nvPicPr>
          <p:cNvPr id="24580" name="Picture 2"/>
          <p:cNvPicPr>
            <a:picLocks noChangeAspect="1" noChangeArrowheads="1"/>
          </p:cNvPicPr>
          <p:nvPr/>
        </p:nvPicPr>
        <p:blipFill>
          <a:blip r:embed="rId2"/>
          <a:srcRect/>
          <a:stretch>
            <a:fillRect/>
          </a:stretch>
        </p:blipFill>
        <p:spPr bwMode="auto">
          <a:xfrm>
            <a:off x="2819400" y="3276600"/>
            <a:ext cx="3187700" cy="642937"/>
          </a:xfrm>
          <a:prstGeom prst="rect">
            <a:avLst/>
          </a:prstGeom>
          <a:noFill/>
          <a:ln w="9525">
            <a:solidFill>
              <a:schemeClr val="tx1"/>
            </a:solidFill>
            <a:miter lim="800000"/>
            <a:headEnd/>
            <a:tailEnd/>
          </a:ln>
        </p:spPr>
      </p:pic>
      <p:sp>
        <p:nvSpPr>
          <p:cNvPr id="5" name="Rectangle 4"/>
          <p:cNvSpPr/>
          <p:nvPr/>
        </p:nvSpPr>
        <p:spPr>
          <a:xfrm>
            <a:off x="1254125" y="4275138"/>
            <a:ext cx="7581900" cy="1323439"/>
          </a:xfrm>
          <a:prstGeom prst="rect">
            <a:avLst/>
          </a:prstGeom>
        </p:spPr>
        <p:txBody>
          <a:bodyPr>
            <a:spAutoFit/>
          </a:bodyPr>
          <a:lstStyle/>
          <a:p>
            <a:pPr>
              <a:defRPr/>
            </a:pPr>
            <a:r>
              <a:rPr lang="en-US" sz="2000" dirty="0">
                <a:latin typeface="+mj-lt"/>
              </a:rPr>
              <a:t>where </a:t>
            </a:r>
          </a:p>
          <a:p>
            <a:pPr>
              <a:defRPr/>
            </a:pPr>
            <a:r>
              <a:rPr lang="en-US" sz="2000" b="1" dirty="0">
                <a:latin typeface="+mj-lt"/>
              </a:rPr>
              <a:t>M</a:t>
            </a:r>
            <a:r>
              <a:rPr lang="en-US" sz="2000" b="1" baseline="-25000" dirty="0">
                <a:latin typeface="+mj-lt"/>
              </a:rPr>
              <a:t>spline1</a:t>
            </a:r>
            <a:r>
              <a:rPr lang="en-US" sz="2000" b="1" dirty="0">
                <a:latin typeface="+mj-lt"/>
              </a:rPr>
              <a:t> </a:t>
            </a:r>
            <a:r>
              <a:rPr lang="en-US" sz="2000" dirty="0">
                <a:latin typeface="+mj-lt"/>
              </a:rPr>
              <a:t>is the matrix characterizing the spline representation, and </a:t>
            </a:r>
          </a:p>
          <a:p>
            <a:pPr>
              <a:defRPr/>
            </a:pPr>
            <a:r>
              <a:rPr lang="en-US" sz="2000" b="1" dirty="0">
                <a:latin typeface="+mj-lt"/>
              </a:rPr>
              <a:t>M</a:t>
            </a:r>
            <a:r>
              <a:rPr lang="en-US" sz="2000" b="1" baseline="-25000" dirty="0">
                <a:latin typeface="+mj-lt"/>
              </a:rPr>
              <a:t>geom1</a:t>
            </a:r>
            <a:r>
              <a:rPr lang="en-US" sz="2000" b="1" dirty="0">
                <a:latin typeface="+mj-lt"/>
              </a:rPr>
              <a:t> </a:t>
            </a:r>
            <a:r>
              <a:rPr lang="en-US" sz="2000" dirty="0">
                <a:latin typeface="+mj-lt"/>
              </a:rPr>
              <a:t>the column matrix of geometric constraints (for example, control-point coordinates).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Reference Book</a:t>
            </a:r>
          </a:p>
        </p:txBody>
      </p:sp>
      <p:sp>
        <p:nvSpPr>
          <p:cNvPr id="13315" name="Content Placeholder 2"/>
          <p:cNvSpPr>
            <a:spLocks noGrp="1"/>
          </p:cNvSpPr>
          <p:nvPr>
            <p:ph idx="1"/>
          </p:nvPr>
        </p:nvSpPr>
        <p:spPr>
          <a:xfrm>
            <a:off x="457200" y="2133600"/>
            <a:ext cx="6324600" cy="1981200"/>
          </a:xfrm>
        </p:spPr>
        <p:txBody>
          <a:bodyPr/>
          <a:lstStyle/>
          <a:p>
            <a:r>
              <a:rPr lang="en-US" dirty="0" smtClean="0"/>
              <a:t>Computer Graphics	 (2</a:t>
            </a:r>
            <a:r>
              <a:rPr lang="en-US" baseline="30000" dirty="0" smtClean="0"/>
              <a:t>nd</a:t>
            </a:r>
            <a:r>
              <a:rPr lang="en-US" dirty="0" smtClean="0"/>
              <a:t> Edition)</a:t>
            </a:r>
          </a:p>
          <a:p>
            <a:pPr lvl="1"/>
            <a:r>
              <a:rPr lang="en-US" dirty="0" smtClean="0"/>
              <a:t>D. HEARN</a:t>
            </a:r>
          </a:p>
          <a:p>
            <a:pPr lvl="1"/>
            <a:r>
              <a:rPr lang="en-US" dirty="0" smtClean="0"/>
              <a:t>M. P. BAKER</a:t>
            </a:r>
          </a:p>
        </p:txBody>
      </p:sp>
      <p:sp>
        <p:nvSpPr>
          <p:cNvPr id="4" name="Slide Number Placeholder 3"/>
          <p:cNvSpPr>
            <a:spLocks noGrp="1"/>
          </p:cNvSpPr>
          <p:nvPr>
            <p:ph type="sldNum" sz="quarter" idx="12"/>
          </p:nvPr>
        </p:nvSpPr>
        <p:spPr/>
        <p:txBody>
          <a:bodyPr/>
          <a:lstStyle/>
          <a:p>
            <a:fld id="{B284B740-A5BF-4C4D-A77B-4F9523A0D067}" type="slidenum">
              <a:rPr lang="en-US" smtClean="0"/>
              <a:pPr/>
              <a:t>2</a:t>
            </a:fld>
            <a:endParaRPr lang="en-US"/>
          </a:p>
        </p:txBody>
      </p:sp>
      <p:pic>
        <p:nvPicPr>
          <p:cNvPr id="5" name="Picture 5"/>
          <p:cNvPicPr>
            <a:picLocks noChangeAspect="1" noChangeArrowheads="1"/>
          </p:cNvPicPr>
          <p:nvPr/>
        </p:nvPicPr>
        <p:blipFill>
          <a:blip r:embed="rId2" cstate="screen"/>
          <a:srcRect/>
          <a:stretch>
            <a:fillRect/>
          </a:stretch>
        </p:blipFill>
        <p:spPr bwMode="auto">
          <a:xfrm>
            <a:off x="6858000" y="2133600"/>
            <a:ext cx="1954213" cy="2514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normAutofit fontScale="90000"/>
          </a:bodyPr>
          <a:lstStyle/>
          <a:p>
            <a:r>
              <a:rPr lang="en-US" smtClean="0"/>
              <a:t>CONVERSION BETWEEN SPLINE REPRESENTATIONS</a:t>
            </a:r>
          </a:p>
        </p:txBody>
      </p:sp>
      <p:sp>
        <p:nvSpPr>
          <p:cNvPr id="25603" name="Content Placeholder 2"/>
          <p:cNvSpPr>
            <a:spLocks noGrp="1"/>
          </p:cNvSpPr>
          <p:nvPr>
            <p:ph idx="1"/>
          </p:nvPr>
        </p:nvSpPr>
        <p:spPr>
          <a:xfrm>
            <a:off x="457200" y="1719263"/>
            <a:ext cx="8229600" cy="577850"/>
          </a:xfrm>
        </p:spPr>
        <p:txBody>
          <a:bodyPr/>
          <a:lstStyle/>
          <a:p>
            <a:r>
              <a:rPr lang="en-US" sz="2000" smtClean="0"/>
              <a:t>We are willing  to transfer in another form</a:t>
            </a:r>
          </a:p>
        </p:txBody>
      </p:sp>
      <p:pic>
        <p:nvPicPr>
          <p:cNvPr id="25604" name="Picture 2"/>
          <p:cNvPicPr>
            <a:picLocks noChangeAspect="1" noChangeArrowheads="1"/>
          </p:cNvPicPr>
          <p:nvPr/>
        </p:nvPicPr>
        <p:blipFill>
          <a:blip r:embed="rId2"/>
          <a:srcRect/>
          <a:stretch>
            <a:fillRect/>
          </a:stretch>
        </p:blipFill>
        <p:spPr bwMode="auto">
          <a:xfrm>
            <a:off x="1782763" y="2101850"/>
            <a:ext cx="3324225" cy="762000"/>
          </a:xfrm>
          <a:prstGeom prst="rect">
            <a:avLst/>
          </a:prstGeom>
          <a:noFill/>
          <a:ln w="9525">
            <a:solidFill>
              <a:schemeClr val="tx1"/>
            </a:solidFill>
            <a:miter lim="800000"/>
            <a:headEnd/>
            <a:tailEnd/>
          </a:ln>
        </p:spPr>
      </p:pic>
      <p:pic>
        <p:nvPicPr>
          <p:cNvPr id="25605" name="Picture 3"/>
          <p:cNvPicPr>
            <a:picLocks noChangeAspect="1" noChangeArrowheads="1"/>
          </p:cNvPicPr>
          <p:nvPr/>
        </p:nvPicPr>
        <p:blipFill>
          <a:blip r:embed="rId3"/>
          <a:srcRect/>
          <a:stretch>
            <a:fillRect/>
          </a:stretch>
        </p:blipFill>
        <p:spPr bwMode="auto">
          <a:xfrm>
            <a:off x="1719263" y="3416300"/>
            <a:ext cx="4791075" cy="704850"/>
          </a:xfrm>
          <a:prstGeom prst="rect">
            <a:avLst/>
          </a:prstGeom>
          <a:noFill/>
          <a:ln w="9525">
            <a:solidFill>
              <a:schemeClr val="tx1"/>
            </a:solidFill>
            <a:miter lim="800000"/>
            <a:headEnd/>
            <a:tailEnd/>
          </a:ln>
        </p:spPr>
      </p:pic>
      <p:sp>
        <p:nvSpPr>
          <p:cNvPr id="6" name="Right Arrow 5"/>
          <p:cNvSpPr/>
          <p:nvPr/>
        </p:nvSpPr>
        <p:spPr>
          <a:xfrm>
            <a:off x="1052513" y="3636963"/>
            <a:ext cx="404812" cy="307975"/>
          </a:xfrm>
          <a:prstGeom prst="rightArrow">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7" name="Right Arrow 6"/>
          <p:cNvSpPr/>
          <p:nvPr/>
        </p:nvSpPr>
        <p:spPr>
          <a:xfrm>
            <a:off x="1119188" y="4298950"/>
            <a:ext cx="404812" cy="307975"/>
          </a:xfrm>
          <a:prstGeom prst="rightArrow">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pic>
        <p:nvPicPr>
          <p:cNvPr id="25608" name="Picture 4"/>
          <p:cNvPicPr>
            <a:picLocks noChangeAspect="1" noChangeArrowheads="1"/>
          </p:cNvPicPr>
          <p:nvPr/>
        </p:nvPicPr>
        <p:blipFill>
          <a:blip r:embed="rId4"/>
          <a:srcRect/>
          <a:stretch>
            <a:fillRect/>
          </a:stretch>
        </p:blipFill>
        <p:spPr bwMode="auto">
          <a:xfrm>
            <a:off x="1731963" y="4251325"/>
            <a:ext cx="4191000" cy="971550"/>
          </a:xfrm>
          <a:prstGeom prst="rect">
            <a:avLst/>
          </a:prstGeom>
          <a:noFill/>
          <a:ln w="9525">
            <a:solidFill>
              <a:schemeClr val="tx1"/>
            </a:solidFill>
            <a:miter lim="800000"/>
            <a:headEnd/>
            <a:tailEnd/>
          </a:ln>
        </p:spPr>
      </p:pic>
      <p:pic>
        <p:nvPicPr>
          <p:cNvPr id="25609" name="Picture 5"/>
          <p:cNvPicPr>
            <a:picLocks noChangeAspect="1" noChangeArrowheads="1"/>
          </p:cNvPicPr>
          <p:nvPr/>
        </p:nvPicPr>
        <p:blipFill>
          <a:blip r:embed="rId5"/>
          <a:srcRect/>
          <a:stretch>
            <a:fillRect/>
          </a:stretch>
        </p:blipFill>
        <p:spPr bwMode="auto">
          <a:xfrm>
            <a:off x="1758950" y="5354638"/>
            <a:ext cx="3371850" cy="762000"/>
          </a:xfrm>
          <a:prstGeom prst="rect">
            <a:avLst/>
          </a:prstGeom>
          <a:noFill/>
          <a:ln w="9525">
            <a:solidFill>
              <a:schemeClr val="tx1"/>
            </a:solidFill>
            <a:miter lim="800000"/>
            <a:headEnd/>
            <a:tailEnd/>
          </a:ln>
        </p:spPr>
      </p:pic>
      <p:sp>
        <p:nvSpPr>
          <p:cNvPr id="10" name="Right Arrow 9"/>
          <p:cNvSpPr/>
          <p:nvPr/>
        </p:nvSpPr>
        <p:spPr>
          <a:xfrm>
            <a:off x="1166813" y="5567363"/>
            <a:ext cx="403225" cy="309562"/>
          </a:xfrm>
          <a:prstGeom prst="rightArrow">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Object Representation</a:t>
            </a:r>
            <a:endParaRPr lang="en-US" dirty="0"/>
          </a:p>
        </p:txBody>
      </p:sp>
      <p:sp>
        <p:nvSpPr>
          <p:cNvPr id="3" name="Content Placeholder 2"/>
          <p:cNvSpPr>
            <a:spLocks noGrp="1"/>
          </p:cNvSpPr>
          <p:nvPr>
            <p:ph idx="1"/>
          </p:nvPr>
        </p:nvSpPr>
        <p:spPr/>
        <p:txBody>
          <a:bodyPr/>
          <a:lstStyle/>
          <a:p>
            <a:r>
              <a:rPr lang="en-US" sz="2400" b="1" dirty="0" smtClean="0"/>
              <a:t>Two broad categories:</a:t>
            </a:r>
          </a:p>
          <a:p>
            <a:pPr lvl="1"/>
            <a:r>
              <a:rPr lang="en-US" sz="2400" dirty="0" smtClean="0"/>
              <a:t>Boundary representations (B-reps) </a:t>
            </a:r>
          </a:p>
          <a:p>
            <a:pPr lvl="1"/>
            <a:r>
              <a:rPr lang="en-US" sz="2400" dirty="0" smtClean="0"/>
              <a:t>Space-partitioning  </a:t>
            </a:r>
          </a:p>
          <a:p>
            <a:endParaRPr lang="en-US" dirty="0"/>
          </a:p>
        </p:txBody>
      </p:sp>
      <p:sp>
        <p:nvSpPr>
          <p:cNvPr id="4" name="Slide Number Placeholder 3"/>
          <p:cNvSpPr>
            <a:spLocks noGrp="1"/>
          </p:cNvSpPr>
          <p:nvPr>
            <p:ph type="sldNum" sz="quarter" idx="12"/>
          </p:nvPr>
        </p:nvSpPr>
        <p:spPr/>
        <p:txBody>
          <a:bodyPr/>
          <a:lstStyle/>
          <a:p>
            <a:fld id="{B284B740-A5BF-4C4D-A77B-4F9523A0D067}" type="slidenum">
              <a:rPr lang="en-US" smtClean="0"/>
              <a:pPr/>
              <a:t>21</a:t>
            </a:fld>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CONSTRUCTIVE SOLID-GEOMETRY  METHOD</a:t>
            </a:r>
            <a:endParaRPr lang="en-US" sz="3200" dirty="0"/>
          </a:p>
        </p:txBody>
      </p:sp>
      <p:sp>
        <p:nvSpPr>
          <p:cNvPr id="3" name="Content Placeholder 2"/>
          <p:cNvSpPr>
            <a:spLocks noGrp="1"/>
          </p:cNvSpPr>
          <p:nvPr>
            <p:ph idx="1"/>
          </p:nvPr>
        </p:nvSpPr>
        <p:spPr/>
        <p:txBody>
          <a:bodyPr>
            <a:normAutofit/>
          </a:bodyPr>
          <a:lstStyle/>
          <a:p>
            <a:r>
              <a:rPr lang="en-US" sz="2400" dirty="0" smtClean="0"/>
              <a:t>Constructive Solid Geometry  methods -  CSG method</a:t>
            </a:r>
          </a:p>
          <a:p>
            <a:r>
              <a:rPr lang="en-US" sz="2400" dirty="0" smtClean="0"/>
              <a:t>Technique for  solid  modeling  is  to combine  the  volumes  occupied  by  overlapping  three-dimensional  objects  using  set  operations.</a:t>
            </a:r>
          </a:p>
          <a:p>
            <a:r>
              <a:rPr lang="en-US" sz="2400" dirty="0" smtClean="0"/>
              <a:t>… creates a  new  volume by applying  the  union, intersection,  or difference operation to two  specified  volumes.</a:t>
            </a:r>
            <a:endParaRPr lang="en-US" sz="2400" dirty="0"/>
          </a:p>
        </p:txBody>
      </p:sp>
      <p:sp>
        <p:nvSpPr>
          <p:cNvPr id="4" name="Slide Number Placeholder 3"/>
          <p:cNvSpPr>
            <a:spLocks noGrp="1"/>
          </p:cNvSpPr>
          <p:nvPr>
            <p:ph type="sldNum" sz="quarter" idx="12"/>
          </p:nvPr>
        </p:nvSpPr>
        <p:spPr/>
        <p:txBody>
          <a:bodyPr/>
          <a:lstStyle/>
          <a:p>
            <a:fld id="{B284B740-A5BF-4C4D-A77B-4F9523A0D067}" type="slidenum">
              <a:rPr lang="en-US" smtClean="0"/>
              <a:pPr/>
              <a:t>22</a:t>
            </a:fld>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CONSTRUCTIVE SOLID-GEOMETRY  METHODS</a:t>
            </a:r>
            <a:endParaRPr lang="en-US" sz="3200" dirty="0"/>
          </a:p>
        </p:txBody>
      </p:sp>
      <p:sp>
        <p:nvSpPr>
          <p:cNvPr id="4" name="Slide Number Placeholder 3"/>
          <p:cNvSpPr>
            <a:spLocks noGrp="1"/>
          </p:cNvSpPr>
          <p:nvPr>
            <p:ph type="sldNum" sz="quarter" idx="12"/>
          </p:nvPr>
        </p:nvSpPr>
        <p:spPr/>
        <p:txBody>
          <a:bodyPr/>
          <a:lstStyle/>
          <a:p>
            <a:fld id="{B284B740-A5BF-4C4D-A77B-4F9523A0D067}" type="slidenum">
              <a:rPr lang="en-US" smtClean="0"/>
              <a:pPr/>
              <a:t>23</a:t>
            </a:fld>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457200" y="1676400"/>
            <a:ext cx="3682540" cy="4373563"/>
          </a:xfrm>
          <a:prstGeom prst="rect">
            <a:avLst/>
          </a:prstGeom>
          <a:noFill/>
          <a:ln w="9525">
            <a:solidFill>
              <a:schemeClr val="accent1"/>
            </a:solidFill>
            <a:miter lim="800000"/>
            <a:headEnd/>
            <a:tailEnd/>
          </a:ln>
          <a:effectLst/>
        </p:spPr>
      </p:pic>
      <p:sp>
        <p:nvSpPr>
          <p:cNvPr id="6" name="Rectangle 5"/>
          <p:cNvSpPr/>
          <p:nvPr/>
        </p:nvSpPr>
        <p:spPr>
          <a:xfrm>
            <a:off x="4724400" y="1981200"/>
            <a:ext cx="3657600" cy="1754326"/>
          </a:xfrm>
          <a:prstGeom prst="rect">
            <a:avLst/>
          </a:prstGeom>
        </p:spPr>
        <p:txBody>
          <a:bodyPr wrap="square">
            <a:spAutoFit/>
          </a:bodyPr>
          <a:lstStyle/>
          <a:p>
            <a:r>
              <a:rPr lang="en-US" dirty="0" smtClean="0"/>
              <a:t>A CSG application starts  with an initial  set  of three dimensional  objects (primitives),  such as blocks, pyramids,  cylinders,  cones,  spheres,  and  closed </a:t>
            </a:r>
          </a:p>
          <a:p>
            <a:r>
              <a:rPr lang="en-US" dirty="0" smtClean="0"/>
              <a:t>spline  surfaces</a:t>
            </a:r>
            <a:endParaRPr lang="en-US" dirty="0"/>
          </a:p>
        </p:txBody>
      </p:sp>
      <p:pic>
        <p:nvPicPr>
          <p:cNvPr id="3075" name="Picture 3"/>
          <p:cNvPicPr>
            <a:picLocks noChangeAspect="1" noChangeArrowheads="1"/>
          </p:cNvPicPr>
          <p:nvPr/>
        </p:nvPicPr>
        <p:blipFill>
          <a:blip r:embed="rId3"/>
          <a:srcRect/>
          <a:stretch>
            <a:fillRect/>
          </a:stretch>
        </p:blipFill>
        <p:spPr bwMode="auto">
          <a:xfrm>
            <a:off x="4724400" y="4495800"/>
            <a:ext cx="3740568" cy="1905000"/>
          </a:xfrm>
          <a:prstGeom prst="rect">
            <a:avLst/>
          </a:prstGeom>
          <a:noFill/>
          <a:ln w="9525">
            <a:solidFill>
              <a:schemeClr val="accent1"/>
            </a:solidFill>
            <a:miter lim="800000"/>
            <a:headEnd/>
            <a:tailEnd/>
          </a:ln>
          <a:effec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FRACTAL</a:t>
            </a:r>
          </a:p>
        </p:txBody>
      </p:sp>
      <p:sp>
        <p:nvSpPr>
          <p:cNvPr id="3" name="Content Placeholder 2"/>
          <p:cNvSpPr>
            <a:spLocks noGrp="1"/>
          </p:cNvSpPr>
          <p:nvPr>
            <p:ph idx="1"/>
          </p:nvPr>
        </p:nvSpPr>
        <p:spPr/>
        <p:txBody>
          <a:bodyPr/>
          <a:lstStyle/>
          <a:p>
            <a:pPr>
              <a:defRPr/>
            </a:pPr>
            <a:r>
              <a:rPr lang="en-US" sz="2000" dirty="0" smtClean="0"/>
              <a:t>All the object representations …</a:t>
            </a:r>
            <a:r>
              <a:rPr lang="en-US" sz="2000" b="1" dirty="0" smtClean="0"/>
              <a:t>Euclidean-geometry</a:t>
            </a:r>
            <a:r>
              <a:rPr lang="en-US" sz="2000" dirty="0" smtClean="0"/>
              <a:t> methods;</a:t>
            </a:r>
          </a:p>
          <a:p>
            <a:pPr lvl="1">
              <a:defRPr/>
            </a:pPr>
            <a:r>
              <a:rPr lang="en-US" sz="1600" dirty="0" smtClean="0">
                <a:ea typeface="+mn-ea"/>
              </a:rPr>
              <a:t> that is, object shapes were described with equations.</a:t>
            </a:r>
          </a:p>
          <a:p>
            <a:pPr>
              <a:defRPr/>
            </a:pPr>
            <a:r>
              <a:rPr lang="en-US" sz="2000" dirty="0" smtClean="0"/>
              <a:t>These methods are adequate for describing manufactured objects: </a:t>
            </a:r>
          </a:p>
          <a:p>
            <a:pPr lvl="1">
              <a:defRPr/>
            </a:pPr>
            <a:r>
              <a:rPr lang="en-US" sz="1600" dirty="0" smtClean="0">
                <a:ea typeface="+mn-ea"/>
              </a:rPr>
              <a:t>Those that have smooth surfaces and regular shapes.</a:t>
            </a:r>
          </a:p>
          <a:p>
            <a:pPr>
              <a:defRPr/>
            </a:pPr>
            <a:endParaRPr lang="en-US" sz="2000" dirty="0" smtClean="0"/>
          </a:p>
          <a:p>
            <a:pPr>
              <a:defRPr/>
            </a:pPr>
            <a:r>
              <a:rPr lang="en-US" sz="2000" dirty="0" smtClean="0"/>
              <a:t>But natural objects, such as mountains and clouds, have irregular or fragmented features, and Euclidean methods do not realistically model these objects.</a:t>
            </a:r>
          </a:p>
          <a:p>
            <a:pPr>
              <a:defRPr/>
            </a:pPr>
            <a:r>
              <a:rPr lang="en-US" sz="2000" dirty="0" smtClean="0"/>
              <a:t>Natural objects can be realistically described with </a:t>
            </a:r>
            <a:r>
              <a:rPr lang="en-US" sz="2000" b="1" dirty="0" smtClean="0"/>
              <a:t>fractal-geometry methods</a:t>
            </a:r>
            <a:r>
              <a:rPr lang="en-US" sz="2000" dirty="0" smtClean="0"/>
              <a:t>, where procedures rather than equations are used to model objects.</a:t>
            </a:r>
            <a:endParaRPr lang="en-US" sz="2000"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FRACTAL</a:t>
            </a:r>
          </a:p>
        </p:txBody>
      </p:sp>
      <p:sp>
        <p:nvSpPr>
          <p:cNvPr id="3" name="Content Placeholder 2"/>
          <p:cNvSpPr>
            <a:spLocks noGrp="1"/>
          </p:cNvSpPr>
          <p:nvPr>
            <p:ph idx="1"/>
          </p:nvPr>
        </p:nvSpPr>
        <p:spPr/>
        <p:txBody>
          <a:bodyPr/>
          <a:lstStyle/>
          <a:p>
            <a:pPr>
              <a:defRPr/>
            </a:pPr>
            <a:r>
              <a:rPr lang="en-US" sz="2000" dirty="0" smtClean="0"/>
              <a:t>A fractal object has </a:t>
            </a:r>
            <a:r>
              <a:rPr lang="en-US" sz="2000" b="1" dirty="0" smtClean="0"/>
              <a:t>two basic characteristics</a:t>
            </a:r>
            <a:r>
              <a:rPr lang="en-US" sz="2000" dirty="0" smtClean="0"/>
              <a:t>: </a:t>
            </a:r>
          </a:p>
          <a:p>
            <a:pPr lvl="1">
              <a:defRPr/>
            </a:pPr>
            <a:r>
              <a:rPr lang="en-US" sz="1800" dirty="0" smtClean="0">
                <a:ea typeface="+mn-ea"/>
              </a:rPr>
              <a:t>infinite detail at every point and</a:t>
            </a:r>
          </a:p>
          <a:p>
            <a:pPr lvl="1">
              <a:defRPr/>
            </a:pPr>
            <a:r>
              <a:rPr lang="en-US" sz="1800" dirty="0" smtClean="0">
                <a:ea typeface="+mn-ea"/>
              </a:rPr>
              <a:t>a certain self similarity between the object parts and  the overall features of the object</a:t>
            </a:r>
            <a:r>
              <a:rPr lang="en-US" sz="1600" dirty="0" smtClean="0">
                <a:ea typeface="+mn-ea"/>
              </a:rPr>
              <a:t>.</a:t>
            </a:r>
          </a:p>
          <a:p>
            <a:pPr lvl="1">
              <a:defRPr/>
            </a:pPr>
            <a:endParaRPr lang="en-US" sz="1600" dirty="0" smtClean="0">
              <a:ea typeface="+mn-ea"/>
            </a:endParaRPr>
          </a:p>
          <a:p>
            <a:pPr>
              <a:defRPr/>
            </a:pPr>
            <a:r>
              <a:rPr lang="en-US" sz="2000" dirty="0" smtClean="0"/>
              <a:t>We can describe the amount of variation in the object detail with a number called the </a:t>
            </a:r>
            <a:r>
              <a:rPr lang="en-US" sz="2000" b="1" i="1" dirty="0" smtClean="0"/>
              <a:t>fractal dimension. </a:t>
            </a:r>
          </a:p>
          <a:p>
            <a:pPr lvl="1">
              <a:defRPr/>
            </a:pPr>
            <a:r>
              <a:rPr lang="en-US" sz="1800" dirty="0" smtClean="0">
                <a:ea typeface="+mn-ea"/>
              </a:rPr>
              <a:t>Unlike the Euclidean dimension, this number is not necessarily an integer. The fractal dimension of an object is sometimes referred to as the fractional dimension, which is the basis for the name "fractal“</a:t>
            </a:r>
            <a:r>
              <a:rPr lang="en-US" sz="2000" i="1" dirty="0" smtClean="0">
                <a:ea typeface="+mn-ea"/>
              </a:rPr>
              <a:t>.</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t>Fractal-Generation Procedures</a:t>
            </a:r>
          </a:p>
        </p:txBody>
      </p:sp>
      <p:sp>
        <p:nvSpPr>
          <p:cNvPr id="28675" name="Content Placeholder 2"/>
          <p:cNvSpPr>
            <a:spLocks noGrp="1"/>
          </p:cNvSpPr>
          <p:nvPr>
            <p:ph idx="1"/>
          </p:nvPr>
        </p:nvSpPr>
        <p:spPr>
          <a:xfrm>
            <a:off x="457200" y="1719263"/>
            <a:ext cx="8229600" cy="1566862"/>
          </a:xfrm>
        </p:spPr>
        <p:txBody>
          <a:bodyPr>
            <a:normAutofit lnSpcReduction="10000"/>
          </a:bodyPr>
          <a:lstStyle/>
          <a:p>
            <a:r>
              <a:rPr lang="en-US" sz="2000" smtClean="0"/>
              <a:t>A fractal object is generated by repeatedly applying a specified transformation function to points within a region of space. </a:t>
            </a:r>
          </a:p>
          <a:p>
            <a:r>
              <a:rPr lang="en-US" sz="2000" smtClean="0"/>
              <a:t>If P</a:t>
            </a:r>
            <a:r>
              <a:rPr lang="en-US" sz="2000" baseline="-25000" smtClean="0"/>
              <a:t>0</a:t>
            </a:r>
            <a:r>
              <a:rPr lang="en-US" sz="2000" smtClean="0"/>
              <a:t> = (x</a:t>
            </a:r>
            <a:r>
              <a:rPr lang="en-US" sz="2000" baseline="-25000" smtClean="0"/>
              <a:t>0</a:t>
            </a:r>
            <a:r>
              <a:rPr lang="en-US" sz="2000" smtClean="0"/>
              <a:t>, y</a:t>
            </a:r>
            <a:r>
              <a:rPr lang="en-US" sz="2000" baseline="-25000" smtClean="0"/>
              <a:t>0</a:t>
            </a:r>
            <a:r>
              <a:rPr lang="en-US" sz="2000" smtClean="0"/>
              <a:t>,z</a:t>
            </a:r>
            <a:r>
              <a:rPr lang="en-US" sz="2000" baseline="-25000" smtClean="0"/>
              <a:t>0</a:t>
            </a:r>
            <a:r>
              <a:rPr lang="en-US" sz="2000" smtClean="0"/>
              <a:t>) is a selected initial point, each iteration of a transformation function </a:t>
            </a:r>
            <a:r>
              <a:rPr lang="en-US" sz="2000" b="1" smtClean="0"/>
              <a:t>F </a:t>
            </a:r>
            <a:r>
              <a:rPr lang="en-US" sz="2000" smtClean="0"/>
              <a:t>generates successive levels of detail with the calculations</a:t>
            </a:r>
          </a:p>
        </p:txBody>
      </p:sp>
      <p:pic>
        <p:nvPicPr>
          <p:cNvPr id="28676" name="Picture 2"/>
          <p:cNvPicPr>
            <a:picLocks noChangeAspect="1" noChangeArrowheads="1"/>
          </p:cNvPicPr>
          <p:nvPr/>
        </p:nvPicPr>
        <p:blipFill>
          <a:blip r:embed="rId2"/>
          <a:srcRect/>
          <a:stretch>
            <a:fillRect/>
          </a:stretch>
        </p:blipFill>
        <p:spPr bwMode="auto">
          <a:xfrm>
            <a:off x="1797050" y="3409950"/>
            <a:ext cx="5400675" cy="676275"/>
          </a:xfrm>
          <a:prstGeom prst="rect">
            <a:avLst/>
          </a:prstGeom>
          <a:noFill/>
          <a:ln w="9525">
            <a:solidFill>
              <a:schemeClr val="tx1"/>
            </a:solidFill>
            <a:miter lim="800000"/>
            <a:headEnd/>
            <a:tailEnd/>
          </a:ln>
        </p:spPr>
      </p:pic>
      <p:sp>
        <p:nvSpPr>
          <p:cNvPr id="5" name="Rectangle 4"/>
          <p:cNvSpPr/>
          <p:nvPr/>
        </p:nvSpPr>
        <p:spPr>
          <a:xfrm>
            <a:off x="615950" y="4541838"/>
            <a:ext cx="8091488" cy="922337"/>
          </a:xfrm>
          <a:prstGeom prst="rect">
            <a:avLst/>
          </a:prstGeom>
        </p:spPr>
        <p:txBody>
          <a:bodyPr>
            <a:spAutoFit/>
          </a:bodyPr>
          <a:lstStyle/>
          <a:p>
            <a:pPr>
              <a:defRPr/>
            </a:pPr>
            <a:r>
              <a:rPr lang="en-US" dirty="0">
                <a:latin typeface="+mn-lt"/>
              </a:rPr>
              <a:t>In general, the transformation function can be applied to a specified point set, or we could apply the transformation function to an initial </a:t>
            </a:r>
            <a:r>
              <a:rPr lang="en-US" b="1" dirty="0">
                <a:latin typeface="+mn-lt"/>
              </a:rPr>
              <a:t>set of primitives,</a:t>
            </a:r>
            <a:r>
              <a:rPr lang="en-US" dirty="0">
                <a:latin typeface="+mn-lt"/>
              </a:rPr>
              <a:t> </a:t>
            </a:r>
          </a:p>
          <a:p>
            <a:pPr>
              <a:defRPr/>
            </a:pPr>
            <a:r>
              <a:rPr lang="en-US" dirty="0">
                <a:latin typeface="+mn-lt"/>
              </a:rPr>
              <a:t>such as straight lines, curves, color areas, surfaces, and solid objects.</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t>Classification of Fractals</a:t>
            </a:r>
          </a:p>
        </p:txBody>
      </p:sp>
      <p:sp>
        <p:nvSpPr>
          <p:cNvPr id="3" name="Content Placeholder 2"/>
          <p:cNvSpPr>
            <a:spLocks noGrp="1"/>
          </p:cNvSpPr>
          <p:nvPr>
            <p:ph idx="1"/>
          </p:nvPr>
        </p:nvSpPr>
        <p:spPr/>
        <p:txBody>
          <a:bodyPr/>
          <a:lstStyle/>
          <a:p>
            <a:pPr marL="1101725" lvl="2" indent="-457200">
              <a:buClrTx/>
              <a:buSzPct val="100000"/>
              <a:buFont typeface="+mj-lt"/>
              <a:buAutoNum type="arabicPeriod"/>
              <a:defRPr/>
            </a:pPr>
            <a:r>
              <a:rPr lang="en-US" sz="2000" dirty="0" smtClean="0"/>
              <a:t>Self similar</a:t>
            </a:r>
          </a:p>
          <a:p>
            <a:pPr marL="1101725" lvl="2" indent="-457200">
              <a:buClrTx/>
              <a:buSzPct val="100000"/>
              <a:buFont typeface="+mj-lt"/>
              <a:buAutoNum type="arabicPeriod"/>
              <a:defRPr/>
            </a:pPr>
            <a:r>
              <a:rPr lang="en-US" sz="2000" dirty="0" smtClean="0">
                <a:ea typeface="+mn-ea"/>
              </a:rPr>
              <a:t>Self-affine</a:t>
            </a:r>
          </a:p>
          <a:p>
            <a:pPr marL="1101725" lvl="2" indent="-457200">
              <a:buClrTx/>
              <a:buSzPct val="100000"/>
              <a:buFont typeface="+mj-lt"/>
              <a:buAutoNum type="arabicPeriod"/>
              <a:defRPr/>
            </a:pPr>
            <a:r>
              <a:rPr lang="en-US" sz="2000" dirty="0" smtClean="0">
                <a:ea typeface="+mn-ea"/>
              </a:rPr>
              <a:t>Invariant fractal sets</a:t>
            </a:r>
          </a:p>
          <a:p>
            <a:pPr>
              <a:defRPr/>
            </a:pPr>
            <a:endParaRPr lang="en-US" sz="2000" dirty="0" smtClean="0"/>
          </a:p>
          <a:p>
            <a:pPr>
              <a:defRPr/>
            </a:pPr>
            <a:r>
              <a:rPr lang="en-US" sz="2000" dirty="0" smtClean="0"/>
              <a:t>Self similar</a:t>
            </a:r>
          </a:p>
          <a:p>
            <a:pPr lvl="1">
              <a:defRPr/>
            </a:pPr>
            <a:r>
              <a:rPr lang="en-US" sz="1800" dirty="0" smtClean="0"/>
              <a:t>Self similar </a:t>
            </a:r>
            <a:r>
              <a:rPr lang="en-US" sz="1800" dirty="0" smtClean="0">
                <a:ea typeface="+mn-ea"/>
              </a:rPr>
              <a:t>fractals have parts that are scaled-down versions of the entire object.</a:t>
            </a:r>
          </a:p>
          <a:p>
            <a:pPr lvl="1">
              <a:defRPr/>
            </a:pPr>
            <a:r>
              <a:rPr lang="en-US" sz="1800" dirty="0" smtClean="0">
                <a:ea typeface="+mn-ea"/>
              </a:rPr>
              <a:t>Starting with an initial shape, we construct the object subparts by apply a scaling parameter s to the overall shape.</a:t>
            </a:r>
          </a:p>
          <a:p>
            <a:pPr lvl="1">
              <a:defRPr/>
            </a:pPr>
            <a:r>
              <a:rPr lang="en-US" sz="1800" dirty="0" smtClean="0">
                <a:ea typeface="+mn-ea"/>
              </a:rPr>
              <a:t>If we apply random variations to the scaled-down subparts, the fractal is said to be statistically self similar.  </a:t>
            </a:r>
            <a:r>
              <a:rPr lang="en-US" sz="1800" dirty="0" err="1" smtClean="0">
                <a:ea typeface="+mn-ea"/>
              </a:rPr>
              <a:t>E.g</a:t>
            </a:r>
            <a:r>
              <a:rPr lang="en-US" sz="1800" dirty="0" smtClean="0">
                <a:ea typeface="+mn-ea"/>
              </a:rPr>
              <a:t> commonly used to model trees, bushes, and other plants</a:t>
            </a:r>
            <a:r>
              <a:rPr lang="en-US" sz="1600" dirty="0" smtClean="0">
                <a:ea typeface="+mn-ea"/>
              </a:rPr>
              <a:t>.</a:t>
            </a:r>
            <a:endParaRPr lang="en-US" sz="1600"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Classification of Fractals</a:t>
            </a:r>
          </a:p>
        </p:txBody>
      </p:sp>
      <p:sp>
        <p:nvSpPr>
          <p:cNvPr id="3" name="Content Placeholder 2"/>
          <p:cNvSpPr>
            <a:spLocks noGrp="1"/>
          </p:cNvSpPr>
          <p:nvPr>
            <p:ph idx="1"/>
          </p:nvPr>
        </p:nvSpPr>
        <p:spPr/>
        <p:txBody>
          <a:bodyPr/>
          <a:lstStyle/>
          <a:p>
            <a:pPr marL="342900" lvl="2" indent="-342900">
              <a:buClr>
                <a:schemeClr val="tx2"/>
              </a:buClr>
              <a:defRPr/>
            </a:pPr>
            <a:r>
              <a:rPr lang="en-US" sz="2000" dirty="0" smtClean="0"/>
              <a:t>Self-affine</a:t>
            </a:r>
            <a:endParaRPr lang="en-US" sz="1800" dirty="0" smtClean="0">
              <a:ea typeface="+mn-ea"/>
            </a:endParaRPr>
          </a:p>
          <a:p>
            <a:pPr lvl="1">
              <a:defRPr/>
            </a:pPr>
            <a:r>
              <a:rPr lang="en-US" sz="1600" dirty="0" smtClean="0">
                <a:ea typeface="+mn-ea"/>
              </a:rPr>
              <a:t>Self-affine fractals have parts that are formed with different scaling parameters, </a:t>
            </a:r>
            <a:r>
              <a:rPr lang="en-US" sz="1600" dirty="0" err="1" smtClean="0">
                <a:ea typeface="+mn-ea"/>
              </a:rPr>
              <a:t>s</a:t>
            </a:r>
            <a:r>
              <a:rPr lang="en-US" sz="1600" baseline="-25000" dirty="0" err="1" smtClean="0">
                <a:ea typeface="+mn-ea"/>
              </a:rPr>
              <a:t>x</a:t>
            </a:r>
            <a:r>
              <a:rPr lang="en-US" sz="1600" dirty="0" smtClean="0">
                <a:ea typeface="+mn-ea"/>
              </a:rPr>
              <a:t> </a:t>
            </a:r>
            <a:r>
              <a:rPr lang="en-US" sz="1600" dirty="0" err="1" smtClean="0">
                <a:ea typeface="+mn-ea"/>
              </a:rPr>
              <a:t>s</a:t>
            </a:r>
            <a:r>
              <a:rPr lang="en-US" sz="1600" baseline="-25000" dirty="0" err="1" smtClean="0">
                <a:ea typeface="+mn-ea"/>
              </a:rPr>
              <a:t>y</a:t>
            </a:r>
            <a:r>
              <a:rPr lang="en-US" sz="1600" dirty="0" smtClean="0">
                <a:ea typeface="+mn-ea"/>
              </a:rPr>
              <a:t>, </a:t>
            </a:r>
            <a:r>
              <a:rPr lang="en-US" sz="1600" dirty="0" err="1" smtClean="0">
                <a:ea typeface="+mn-ea"/>
              </a:rPr>
              <a:t>s</a:t>
            </a:r>
            <a:r>
              <a:rPr lang="en-US" sz="1600" baseline="-25000" dirty="0" err="1" smtClean="0">
                <a:ea typeface="+mn-ea"/>
              </a:rPr>
              <a:t>z</a:t>
            </a:r>
            <a:r>
              <a:rPr lang="en-US" sz="1600" dirty="0" smtClean="0">
                <a:ea typeface="+mn-ea"/>
              </a:rPr>
              <a:t>, in different coordinate directions. </a:t>
            </a:r>
          </a:p>
          <a:p>
            <a:pPr lvl="1">
              <a:defRPr/>
            </a:pPr>
            <a:r>
              <a:rPr lang="en-US" sz="1600" dirty="0" smtClean="0">
                <a:ea typeface="+mn-ea"/>
              </a:rPr>
              <a:t>And we can also include random variations to obtain statistically self-affine fractals.</a:t>
            </a:r>
          </a:p>
          <a:p>
            <a:pPr lvl="1">
              <a:defRPr/>
            </a:pPr>
            <a:r>
              <a:rPr lang="en-US" sz="1600" dirty="0" smtClean="0">
                <a:ea typeface="+mn-ea"/>
              </a:rPr>
              <a:t>Terrain (land), water, and clouds are typically modeled with statistically self-affine fractal construction methods</a:t>
            </a:r>
          </a:p>
          <a:p>
            <a:pPr lvl="1">
              <a:defRPr/>
            </a:pPr>
            <a:endParaRPr lang="en-US" sz="1600" dirty="0" smtClean="0">
              <a:ea typeface="+mn-ea"/>
            </a:endParaRPr>
          </a:p>
          <a:p>
            <a:pPr>
              <a:defRPr/>
            </a:pPr>
            <a:r>
              <a:rPr lang="en-US" sz="2000" dirty="0" smtClean="0"/>
              <a:t>Invariant fractal sets</a:t>
            </a:r>
          </a:p>
          <a:p>
            <a:pPr lvl="1">
              <a:defRPr/>
            </a:pPr>
            <a:r>
              <a:rPr lang="en-US" sz="1600" dirty="0" smtClean="0">
                <a:ea typeface="+mn-ea"/>
              </a:rPr>
              <a:t>Invariant fractal sets are formed with nonlinear transformations. </a:t>
            </a:r>
          </a:p>
          <a:p>
            <a:pPr lvl="1">
              <a:defRPr/>
            </a:pPr>
            <a:r>
              <a:rPr lang="en-US" sz="1600" dirty="0" smtClean="0">
                <a:ea typeface="+mn-ea"/>
              </a:rPr>
              <a:t>This class of fractals includes self-squaring fractals, such as the Mandelbrot set, which are formed with squaring functions in complex space; and self </a:t>
            </a:r>
            <a:r>
              <a:rPr lang="en-US" sz="1600" smtClean="0">
                <a:ea typeface="+mn-ea"/>
              </a:rPr>
              <a:t>inverse fractals, formed </a:t>
            </a:r>
            <a:r>
              <a:rPr lang="en-US" sz="1600" dirty="0" smtClean="0">
                <a:ea typeface="+mn-ea"/>
              </a:rPr>
              <a:t>with inversion procedures.</a:t>
            </a:r>
            <a:endParaRPr lang="en-US" sz="1600"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Sweep Representation</a:t>
            </a:r>
          </a:p>
        </p:txBody>
      </p:sp>
      <p:sp>
        <p:nvSpPr>
          <p:cNvPr id="13315" name="Content Placeholder 2"/>
          <p:cNvSpPr>
            <a:spLocks noGrp="1"/>
          </p:cNvSpPr>
          <p:nvPr>
            <p:ph idx="1"/>
          </p:nvPr>
        </p:nvSpPr>
        <p:spPr>
          <a:xfrm>
            <a:off x="457200" y="1719263"/>
            <a:ext cx="5156200" cy="4411662"/>
          </a:xfrm>
        </p:spPr>
        <p:txBody>
          <a:bodyPr>
            <a:normAutofit lnSpcReduction="10000"/>
          </a:bodyPr>
          <a:lstStyle/>
          <a:p>
            <a:r>
              <a:rPr lang="en-US" sz="2000" b="1" smtClean="0"/>
              <a:t>Sweep representations</a:t>
            </a:r>
            <a:r>
              <a:rPr lang="en-US" sz="2000" smtClean="0"/>
              <a:t> are useful for constructing three-dimensional objects that possess translational, rotational, or other symmetries. </a:t>
            </a:r>
          </a:p>
          <a:p>
            <a:r>
              <a:rPr lang="en-US" sz="2000" smtClean="0"/>
              <a:t>We can represent such objects by specifying a two dimensional shape and a sweep that moves the shape through a region of space. </a:t>
            </a:r>
          </a:p>
          <a:p>
            <a:r>
              <a:rPr lang="en-US" sz="2000" smtClean="0"/>
              <a:t>A set of two-dimensional primitives, such as circles and rectangles, can be provided for sweep representations as menu options.</a:t>
            </a:r>
          </a:p>
          <a:p>
            <a:r>
              <a:rPr lang="en-US" sz="2000" smtClean="0"/>
              <a:t>Other methods for obtaining two-dimensional figures include closed spline curve constructions and cross-sectional slices of solid objects.</a:t>
            </a:r>
          </a:p>
        </p:txBody>
      </p:sp>
      <p:pic>
        <p:nvPicPr>
          <p:cNvPr id="13316" name="Picture 2"/>
          <p:cNvPicPr>
            <a:picLocks noChangeAspect="1" noChangeArrowheads="1"/>
          </p:cNvPicPr>
          <p:nvPr/>
        </p:nvPicPr>
        <p:blipFill>
          <a:blip r:embed="rId2"/>
          <a:srcRect/>
          <a:stretch>
            <a:fillRect/>
          </a:stretch>
        </p:blipFill>
        <p:spPr bwMode="auto">
          <a:xfrm>
            <a:off x="5713413" y="1217613"/>
            <a:ext cx="2524125" cy="2276475"/>
          </a:xfrm>
          <a:prstGeom prst="rect">
            <a:avLst/>
          </a:prstGeom>
          <a:noFill/>
          <a:ln w="9525">
            <a:solidFill>
              <a:schemeClr val="accent1"/>
            </a:solidFill>
            <a:miter lim="800000"/>
            <a:headEnd/>
            <a:tailEnd/>
          </a:ln>
        </p:spPr>
      </p:pic>
      <p:pic>
        <p:nvPicPr>
          <p:cNvPr id="13317" name="Picture 3"/>
          <p:cNvPicPr>
            <a:picLocks noChangeAspect="1" noChangeArrowheads="1"/>
          </p:cNvPicPr>
          <p:nvPr/>
        </p:nvPicPr>
        <p:blipFill>
          <a:blip r:embed="rId3"/>
          <a:srcRect/>
          <a:stretch>
            <a:fillRect/>
          </a:stretch>
        </p:blipFill>
        <p:spPr bwMode="auto">
          <a:xfrm>
            <a:off x="5346700" y="3586163"/>
            <a:ext cx="3638550" cy="2343150"/>
          </a:xfrm>
          <a:prstGeom prst="rect">
            <a:avLst/>
          </a:prstGeom>
          <a:noFill/>
          <a:ln w="9525">
            <a:solidFill>
              <a:schemeClr val="accent1"/>
            </a:solid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smtClean="0"/>
              <a:t>SPLINE</a:t>
            </a:r>
          </a:p>
        </p:txBody>
      </p:sp>
      <p:sp>
        <p:nvSpPr>
          <p:cNvPr id="26627" name="Content Placeholder 2"/>
          <p:cNvSpPr>
            <a:spLocks noGrp="1"/>
          </p:cNvSpPr>
          <p:nvPr>
            <p:ph idx="1"/>
          </p:nvPr>
        </p:nvSpPr>
        <p:spPr>
          <a:xfrm>
            <a:off x="228600" y="1524000"/>
            <a:ext cx="8458200" cy="4373563"/>
          </a:xfrm>
        </p:spPr>
        <p:txBody>
          <a:bodyPr numCol="2">
            <a:normAutofit/>
          </a:bodyPr>
          <a:lstStyle/>
          <a:p>
            <a:r>
              <a:rPr lang="en-US" sz="2800" dirty="0" smtClean="0"/>
              <a:t>Spline </a:t>
            </a:r>
          </a:p>
          <a:p>
            <a:pPr lvl="1"/>
            <a:r>
              <a:rPr lang="en-US" sz="2400" b="1" dirty="0" smtClean="0"/>
              <a:t>Interpolation</a:t>
            </a:r>
            <a:endParaRPr lang="en-US" sz="2000" b="1" dirty="0" smtClean="0"/>
          </a:p>
          <a:p>
            <a:pPr lvl="2"/>
            <a:r>
              <a:rPr lang="en-US" sz="2000" dirty="0" smtClean="0"/>
              <a:t>Cubic Spline Interpolation Method</a:t>
            </a:r>
          </a:p>
          <a:p>
            <a:pPr lvl="3"/>
            <a:r>
              <a:rPr lang="en-US" dirty="0" smtClean="0"/>
              <a:t>Natural Cubic  Splines </a:t>
            </a:r>
          </a:p>
          <a:p>
            <a:pPr lvl="3"/>
            <a:r>
              <a:rPr lang="en-US" dirty="0" smtClean="0"/>
              <a:t>Hermit Spline</a:t>
            </a:r>
          </a:p>
          <a:p>
            <a:pPr lvl="3"/>
            <a:r>
              <a:rPr lang="en-US" dirty="0" smtClean="0"/>
              <a:t>Cardinal Splines</a:t>
            </a:r>
          </a:p>
          <a:p>
            <a:pPr lvl="3"/>
            <a:r>
              <a:rPr lang="en-US" dirty="0" err="1" smtClean="0"/>
              <a:t>Kochanek</a:t>
            </a:r>
            <a:r>
              <a:rPr lang="en-US" dirty="0" smtClean="0"/>
              <a:t>-Bartels  Splines </a:t>
            </a:r>
            <a:endParaRPr lang="en-US" sz="2800" dirty="0" smtClean="0"/>
          </a:p>
          <a:p>
            <a:pPr lvl="1"/>
            <a:endParaRPr lang="en-US" sz="2000" dirty="0" smtClean="0"/>
          </a:p>
          <a:p>
            <a:pPr lvl="1"/>
            <a:endParaRPr lang="en-US" sz="2000" dirty="0" smtClean="0"/>
          </a:p>
          <a:p>
            <a:pPr lvl="1"/>
            <a:endParaRPr lang="en-US" sz="2000" dirty="0" smtClean="0"/>
          </a:p>
          <a:p>
            <a:pPr lvl="1"/>
            <a:r>
              <a:rPr lang="en-US" sz="2400" b="1" dirty="0" smtClean="0"/>
              <a:t>Approximation</a:t>
            </a:r>
          </a:p>
          <a:p>
            <a:pPr lvl="2"/>
            <a:r>
              <a:rPr lang="en-US" sz="2000" dirty="0" smtClean="0"/>
              <a:t>Bezier curves and surfaces</a:t>
            </a:r>
          </a:p>
          <a:p>
            <a:pPr lvl="2"/>
            <a:r>
              <a:rPr lang="en-US" sz="2000" dirty="0" smtClean="0"/>
              <a:t>B-spline curves and surfaces</a:t>
            </a:r>
          </a:p>
          <a:p>
            <a:pPr lvl="2"/>
            <a:r>
              <a:rPr lang="en-US" sz="2000" dirty="0" smtClean="0"/>
              <a:t>Beta-Splines</a:t>
            </a:r>
          </a:p>
          <a:p>
            <a:pPr lvl="2"/>
            <a:r>
              <a:rPr lang="en-US" sz="2000" dirty="0" smtClean="0"/>
              <a:t>Rational Splines</a:t>
            </a:r>
            <a:endParaRPr lang="en-US" sz="1800"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Sweep Representation</a:t>
            </a:r>
          </a:p>
        </p:txBody>
      </p:sp>
      <p:sp>
        <p:nvSpPr>
          <p:cNvPr id="14339" name="Content Placeholder 2"/>
          <p:cNvSpPr>
            <a:spLocks noGrp="1"/>
          </p:cNvSpPr>
          <p:nvPr>
            <p:ph idx="1"/>
          </p:nvPr>
        </p:nvSpPr>
        <p:spPr>
          <a:xfrm>
            <a:off x="457200" y="1719263"/>
            <a:ext cx="4614863" cy="4411662"/>
          </a:xfrm>
        </p:spPr>
        <p:txBody>
          <a:bodyPr/>
          <a:lstStyle/>
          <a:p>
            <a:r>
              <a:rPr lang="en-US" sz="2000" smtClean="0"/>
              <a:t>Constructing a solid with a rotational sweep Rotating the control points of the periodic spline curve in </a:t>
            </a:r>
            <a:br>
              <a:rPr lang="en-US" sz="2000" smtClean="0"/>
            </a:br>
            <a:r>
              <a:rPr lang="en-US" sz="2000" smtClean="0"/>
              <a:t>(a) about the given rotation axis generates the solid shown in </a:t>
            </a:r>
            <a:br>
              <a:rPr lang="en-US" sz="2000" smtClean="0"/>
            </a:br>
            <a:r>
              <a:rPr lang="en-US" sz="2000" smtClean="0"/>
              <a:t>(b), whose surface can be described with point function P(u,v).</a:t>
            </a:r>
          </a:p>
        </p:txBody>
      </p:sp>
      <p:pic>
        <p:nvPicPr>
          <p:cNvPr id="14340" name="Picture 2"/>
          <p:cNvPicPr>
            <a:picLocks noChangeAspect="1" noChangeArrowheads="1"/>
          </p:cNvPicPr>
          <p:nvPr/>
        </p:nvPicPr>
        <p:blipFill>
          <a:blip r:embed="rId2"/>
          <a:srcRect/>
          <a:stretch>
            <a:fillRect/>
          </a:stretch>
        </p:blipFill>
        <p:spPr bwMode="auto">
          <a:xfrm>
            <a:off x="5124450" y="1366838"/>
            <a:ext cx="2381250" cy="2381250"/>
          </a:xfrm>
          <a:prstGeom prst="rect">
            <a:avLst/>
          </a:prstGeom>
          <a:noFill/>
          <a:ln w="9525">
            <a:solidFill>
              <a:schemeClr val="accent1"/>
            </a:solidFill>
            <a:miter lim="800000"/>
            <a:headEnd/>
            <a:tailEnd/>
          </a:ln>
        </p:spPr>
      </p:pic>
      <p:pic>
        <p:nvPicPr>
          <p:cNvPr id="14341" name="Picture 3"/>
          <p:cNvPicPr>
            <a:picLocks noChangeAspect="1" noChangeArrowheads="1"/>
          </p:cNvPicPr>
          <p:nvPr/>
        </p:nvPicPr>
        <p:blipFill>
          <a:blip r:embed="rId3"/>
          <a:srcRect/>
          <a:stretch>
            <a:fillRect/>
          </a:stretch>
        </p:blipFill>
        <p:spPr bwMode="auto">
          <a:xfrm>
            <a:off x="5180013" y="3829050"/>
            <a:ext cx="2867025" cy="1857375"/>
          </a:xfrm>
          <a:prstGeom prst="rect">
            <a:avLst/>
          </a:prstGeom>
          <a:noFill/>
          <a:ln w="9525">
            <a:solidFill>
              <a:schemeClr val="accent1"/>
            </a:solid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smtClean="0"/>
              <a:t>SPLINE</a:t>
            </a:r>
          </a:p>
        </p:txBody>
      </p:sp>
      <p:sp>
        <p:nvSpPr>
          <p:cNvPr id="26627" name="Content Placeholder 2"/>
          <p:cNvSpPr>
            <a:spLocks noGrp="1"/>
          </p:cNvSpPr>
          <p:nvPr>
            <p:ph idx="1"/>
          </p:nvPr>
        </p:nvSpPr>
        <p:spPr>
          <a:xfrm>
            <a:off x="228600" y="1524000"/>
            <a:ext cx="8458200" cy="4373563"/>
          </a:xfrm>
        </p:spPr>
        <p:txBody>
          <a:bodyPr numCol="2">
            <a:normAutofit/>
          </a:bodyPr>
          <a:lstStyle/>
          <a:p>
            <a:r>
              <a:rPr lang="en-US" sz="2800" dirty="0" smtClean="0"/>
              <a:t>Spline </a:t>
            </a:r>
          </a:p>
          <a:p>
            <a:pPr lvl="1"/>
            <a:r>
              <a:rPr lang="en-US" sz="2400" b="1" dirty="0" smtClean="0"/>
              <a:t>Interpolation</a:t>
            </a:r>
            <a:endParaRPr lang="en-US" sz="2000" b="1" dirty="0" smtClean="0"/>
          </a:p>
          <a:p>
            <a:pPr lvl="2"/>
            <a:r>
              <a:rPr lang="en-US" sz="2000" dirty="0" smtClean="0"/>
              <a:t>Cubic Spline Interpolation Method</a:t>
            </a:r>
          </a:p>
          <a:p>
            <a:pPr lvl="3"/>
            <a:r>
              <a:rPr lang="en-US" strike="sngStrike" dirty="0" smtClean="0"/>
              <a:t>Natural Cubic  Splines </a:t>
            </a:r>
          </a:p>
          <a:p>
            <a:pPr lvl="3"/>
            <a:r>
              <a:rPr lang="en-US" strike="sngStrike" dirty="0" smtClean="0"/>
              <a:t>Hermit Spline</a:t>
            </a:r>
          </a:p>
          <a:p>
            <a:pPr lvl="3"/>
            <a:r>
              <a:rPr lang="en-US" strike="sngStrike" dirty="0" smtClean="0"/>
              <a:t>Cardinal Splines</a:t>
            </a:r>
          </a:p>
          <a:p>
            <a:pPr lvl="3"/>
            <a:r>
              <a:rPr lang="en-US" strike="sngStrike" dirty="0" err="1" smtClean="0"/>
              <a:t>Kochanek</a:t>
            </a:r>
            <a:r>
              <a:rPr lang="en-US" strike="sngStrike" dirty="0" smtClean="0"/>
              <a:t>-Bartels  Splines </a:t>
            </a:r>
            <a:endParaRPr lang="en-US" sz="2800" strike="sngStrike" dirty="0" smtClean="0"/>
          </a:p>
          <a:p>
            <a:pPr lvl="1"/>
            <a:endParaRPr lang="en-US" sz="2000" dirty="0" smtClean="0"/>
          </a:p>
          <a:p>
            <a:pPr lvl="1"/>
            <a:endParaRPr lang="en-US" sz="2000" dirty="0" smtClean="0"/>
          </a:p>
          <a:p>
            <a:pPr lvl="1"/>
            <a:endParaRPr lang="en-US" sz="2000" dirty="0" smtClean="0"/>
          </a:p>
          <a:p>
            <a:pPr lvl="1"/>
            <a:r>
              <a:rPr lang="en-US" sz="2400" b="1" dirty="0" smtClean="0"/>
              <a:t>Approximation</a:t>
            </a:r>
          </a:p>
          <a:p>
            <a:pPr lvl="2"/>
            <a:r>
              <a:rPr lang="en-US" sz="2000" strike="sngStrike" dirty="0" smtClean="0"/>
              <a:t>Bezier curves</a:t>
            </a:r>
            <a:r>
              <a:rPr lang="en-US" sz="2000" dirty="0" smtClean="0"/>
              <a:t> and surfaces</a:t>
            </a:r>
          </a:p>
          <a:p>
            <a:pPr lvl="2"/>
            <a:r>
              <a:rPr lang="en-US" sz="2000" dirty="0" smtClean="0"/>
              <a:t>B-spline curves and surfaces</a:t>
            </a:r>
          </a:p>
          <a:p>
            <a:pPr lvl="2"/>
            <a:r>
              <a:rPr lang="en-US" sz="2000" dirty="0" smtClean="0"/>
              <a:t>Beta-Splines</a:t>
            </a:r>
          </a:p>
          <a:p>
            <a:pPr lvl="2"/>
            <a:r>
              <a:rPr lang="en-US" sz="2000" dirty="0" smtClean="0"/>
              <a:t>Rational Splines</a:t>
            </a:r>
            <a:endParaRPr lang="en-US" sz="1800"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marL="342900" indent="-342900"/>
            <a:r>
              <a:rPr lang="en-US" dirty="0" smtClean="0">
                <a:cs typeface="Arial" pitchFamily="34" charset="0"/>
              </a:rPr>
              <a:t>Bezier curves and surfaces</a:t>
            </a:r>
            <a:endParaRPr lang="en-US" sz="6000" dirty="0" smtClean="0">
              <a:cs typeface="Arial" pitchFamily="34" charset="0"/>
            </a:endParaRPr>
          </a:p>
        </p:txBody>
      </p:sp>
      <p:sp>
        <p:nvSpPr>
          <p:cNvPr id="3" name="Content Placeholder 2"/>
          <p:cNvSpPr>
            <a:spLocks noGrp="1"/>
          </p:cNvSpPr>
          <p:nvPr>
            <p:ph idx="1"/>
          </p:nvPr>
        </p:nvSpPr>
        <p:spPr>
          <a:xfrm>
            <a:off x="457200" y="1719263"/>
            <a:ext cx="8229600" cy="2651125"/>
          </a:xfrm>
        </p:spPr>
        <p:txBody>
          <a:bodyPr>
            <a:normAutofit lnSpcReduction="10000"/>
          </a:bodyPr>
          <a:lstStyle/>
          <a:p>
            <a:pPr>
              <a:defRPr/>
            </a:pPr>
            <a:r>
              <a:rPr lang="en-US" sz="2400" dirty="0" smtClean="0"/>
              <a:t>Last class </a:t>
            </a:r>
            <a:r>
              <a:rPr lang="en-US" sz="2400" dirty="0" smtClean="0">
                <a:sym typeface="Wingdings"/>
              </a:rPr>
              <a:t></a:t>
            </a:r>
            <a:r>
              <a:rPr lang="en-US" sz="2400" dirty="0" smtClean="0"/>
              <a:t> Bezier Spline + cubic Bezier Spline</a:t>
            </a:r>
          </a:p>
          <a:p>
            <a:pPr>
              <a:defRPr/>
            </a:pPr>
            <a:r>
              <a:rPr lang="en-US" sz="2400" dirty="0" smtClean="0"/>
              <a:t>Now we need to know about </a:t>
            </a:r>
            <a:r>
              <a:rPr lang="en-US" sz="2400" b="1" dirty="0" smtClean="0"/>
              <a:t>Bezier Surface</a:t>
            </a:r>
            <a:endParaRPr lang="bn-BD" sz="2400" b="1" dirty="0" smtClean="0"/>
          </a:p>
          <a:p>
            <a:pPr>
              <a:defRPr/>
            </a:pPr>
            <a:r>
              <a:rPr lang="en-US" sz="2400" b="1" dirty="0" smtClean="0"/>
              <a:t>Bezier Surface</a:t>
            </a:r>
            <a:endParaRPr lang="bn-BD" sz="1800" b="1" dirty="0" smtClean="0"/>
          </a:p>
          <a:p>
            <a:pPr lvl="1">
              <a:defRPr/>
            </a:pPr>
            <a:r>
              <a:rPr lang="en-US" sz="2000" dirty="0" smtClean="0">
                <a:ea typeface="+mn-ea"/>
              </a:rPr>
              <a:t>Two sets of orthogonal Bezier curves can be used to design an object surface by specifying by an </a:t>
            </a:r>
            <a:r>
              <a:rPr lang="en-US" sz="2000" b="1" dirty="0" smtClean="0">
                <a:ea typeface="+mn-ea"/>
              </a:rPr>
              <a:t>input mesh of control points</a:t>
            </a:r>
            <a:r>
              <a:rPr lang="en-US" sz="2000" dirty="0" smtClean="0">
                <a:ea typeface="+mn-ea"/>
              </a:rPr>
              <a:t>. </a:t>
            </a:r>
            <a:endParaRPr lang="en-US" sz="2000" dirty="0" smtClean="0"/>
          </a:p>
          <a:p>
            <a:pPr lvl="1">
              <a:defRPr/>
            </a:pPr>
            <a:r>
              <a:rPr lang="en-US" sz="2000" dirty="0" smtClean="0">
                <a:ea typeface="+mn-ea"/>
              </a:rPr>
              <a:t>The parametric vector function for the Bezier surface is formed as the </a:t>
            </a:r>
            <a:r>
              <a:rPr lang="en-US" sz="2000" b="1" dirty="0" smtClean="0">
                <a:ea typeface="+mn-ea"/>
              </a:rPr>
              <a:t>Cartesian product of Bezier blending </a:t>
            </a:r>
            <a:r>
              <a:rPr lang="en-US" sz="2000" dirty="0" smtClean="0">
                <a:ea typeface="+mn-ea"/>
              </a:rPr>
              <a:t>functions:</a:t>
            </a:r>
            <a:endParaRPr lang="en-US" sz="2000" dirty="0"/>
          </a:p>
        </p:txBody>
      </p:sp>
      <p:pic>
        <p:nvPicPr>
          <p:cNvPr id="15364" name="Picture 2"/>
          <p:cNvPicPr>
            <a:picLocks noChangeAspect="1" noChangeArrowheads="1"/>
          </p:cNvPicPr>
          <p:nvPr/>
        </p:nvPicPr>
        <p:blipFill>
          <a:blip r:embed="rId2"/>
          <a:srcRect/>
          <a:stretch>
            <a:fillRect/>
          </a:stretch>
        </p:blipFill>
        <p:spPr bwMode="auto">
          <a:xfrm>
            <a:off x="2209800" y="4800600"/>
            <a:ext cx="4611414" cy="1143000"/>
          </a:xfrm>
          <a:prstGeom prst="rect">
            <a:avLst/>
          </a:prstGeom>
          <a:noFill/>
          <a:ln w="9525">
            <a:solidFill>
              <a:schemeClr val="tx1"/>
            </a:solidFill>
            <a:miter lim="800000"/>
            <a:headEnd/>
            <a:tailEnd/>
          </a:ln>
        </p:spPr>
      </p:pic>
      <p:sp>
        <p:nvSpPr>
          <p:cNvPr id="5" name="TextBox 4"/>
          <p:cNvSpPr txBox="1"/>
          <p:nvPr/>
        </p:nvSpPr>
        <p:spPr>
          <a:xfrm rot="19162209">
            <a:off x="1466850" y="4718013"/>
            <a:ext cx="860425" cy="3079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1400" dirty="0"/>
              <a:t>Eq. 10.53</a:t>
            </a:r>
          </a:p>
        </p:txBody>
      </p:sp>
      <p:sp>
        <p:nvSpPr>
          <p:cNvPr id="6" name="Rectangle 5"/>
          <p:cNvSpPr/>
          <p:nvPr/>
        </p:nvSpPr>
        <p:spPr>
          <a:xfrm>
            <a:off x="1828800" y="5943600"/>
            <a:ext cx="6081713" cy="338137"/>
          </a:xfrm>
          <a:prstGeom prst="rect">
            <a:avLst/>
          </a:prstGeom>
        </p:spPr>
        <p:txBody>
          <a:bodyPr>
            <a:spAutoFit/>
          </a:bodyPr>
          <a:lstStyle/>
          <a:p>
            <a:pPr>
              <a:defRPr/>
            </a:pPr>
            <a:r>
              <a:rPr lang="en-US" sz="1600" dirty="0">
                <a:latin typeface="+mn-lt"/>
                <a:cs typeface="Arial" charset="0"/>
              </a:rPr>
              <a:t>with p</a:t>
            </a:r>
            <a:r>
              <a:rPr lang="en-US" sz="1600" baseline="-25000" dirty="0">
                <a:latin typeface="+mn-lt"/>
                <a:cs typeface="Arial" charset="0"/>
              </a:rPr>
              <a:t>j,k</a:t>
            </a:r>
            <a:r>
              <a:rPr lang="en-US" sz="1600" dirty="0">
                <a:latin typeface="+mn-lt"/>
                <a:cs typeface="Arial" charset="0"/>
              </a:rPr>
              <a:t> specifying the location of the </a:t>
            </a:r>
            <a:r>
              <a:rPr lang="en-US" sz="1600" i="1" dirty="0">
                <a:latin typeface="+mn-lt"/>
                <a:cs typeface="Arial" charset="0"/>
              </a:rPr>
              <a:t>(m + 1) by (n + I ) control points.</a:t>
            </a:r>
            <a:endParaRPr lang="en-US" sz="1600" dirty="0">
              <a:latin typeface="+mn-lt"/>
              <a:cs typeface="Arial"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133350"/>
            <a:ext cx="7543800" cy="1295400"/>
          </a:xfrm>
        </p:spPr>
        <p:txBody>
          <a:bodyPr/>
          <a:lstStyle/>
          <a:p>
            <a:r>
              <a:rPr lang="en-US" smtClean="0"/>
              <a:t>Bezier Surface</a:t>
            </a:r>
          </a:p>
        </p:txBody>
      </p:sp>
      <p:pic>
        <p:nvPicPr>
          <p:cNvPr id="16387" name="Picture 2"/>
          <p:cNvPicPr>
            <a:picLocks noGrp="1" noChangeAspect="1" noChangeArrowheads="1"/>
          </p:cNvPicPr>
          <p:nvPr>
            <p:ph idx="1"/>
          </p:nvPr>
        </p:nvPicPr>
        <p:blipFill>
          <a:blip r:embed="rId2"/>
          <a:srcRect/>
          <a:stretch>
            <a:fillRect/>
          </a:stretch>
        </p:blipFill>
        <p:spPr>
          <a:xfrm>
            <a:off x="1447800" y="2667000"/>
            <a:ext cx="5954712" cy="2247950"/>
          </a:xfrm>
          <a:noFill/>
          <a:ln>
            <a:solidFill>
              <a:schemeClr val="tx1"/>
            </a:solidFill>
          </a:ln>
        </p:spPr>
      </p:pic>
      <p:pic>
        <p:nvPicPr>
          <p:cNvPr id="16388" name="Picture 3"/>
          <p:cNvPicPr>
            <a:picLocks noChangeAspect="1" noChangeArrowheads="1"/>
          </p:cNvPicPr>
          <p:nvPr/>
        </p:nvPicPr>
        <p:blipFill>
          <a:blip r:embed="rId3"/>
          <a:srcRect/>
          <a:stretch>
            <a:fillRect/>
          </a:stretch>
        </p:blipFill>
        <p:spPr bwMode="auto">
          <a:xfrm>
            <a:off x="442913" y="5191125"/>
            <a:ext cx="8264525" cy="814388"/>
          </a:xfrm>
          <a:prstGeom prst="rect">
            <a:avLst/>
          </a:prstGeom>
          <a:noFill/>
          <a:ln w="3175">
            <a:solidFill>
              <a:schemeClr val="tx1"/>
            </a:solidFill>
            <a:miter lim="800000"/>
            <a:headEnd/>
            <a:tailEnd/>
          </a:ln>
        </p:spPr>
      </p:pic>
      <p:sp>
        <p:nvSpPr>
          <p:cNvPr id="7" name="Rectangle 6"/>
          <p:cNvSpPr/>
          <p:nvPr/>
        </p:nvSpPr>
        <p:spPr>
          <a:xfrm>
            <a:off x="381000" y="533400"/>
            <a:ext cx="8458200" cy="193899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1" indent="-365760">
              <a:buFont typeface="Wingdings" pitchFamily="2" charset="2"/>
              <a:buChar char="q"/>
              <a:defRPr/>
            </a:pPr>
            <a:r>
              <a:rPr lang="en-US" sz="2000" dirty="0"/>
              <a:t>Figure 10-39 illustrates two Bezier surface plots. </a:t>
            </a:r>
          </a:p>
          <a:p>
            <a:pPr lvl="1" indent="-365760">
              <a:buFont typeface="Wingdings" pitchFamily="2" charset="2"/>
              <a:buChar char="q"/>
              <a:defRPr/>
            </a:pPr>
            <a:r>
              <a:rPr lang="en-US" sz="2000" dirty="0"/>
              <a:t>The control points are connected by </a:t>
            </a:r>
            <a:r>
              <a:rPr lang="en-US" sz="2000" b="1" dirty="0"/>
              <a:t>dashed lines</a:t>
            </a:r>
            <a:r>
              <a:rPr lang="en-US" sz="2000" dirty="0"/>
              <a:t>, and </a:t>
            </a:r>
          </a:p>
          <a:p>
            <a:pPr lvl="1" indent="-365760">
              <a:buFont typeface="Wingdings" pitchFamily="2" charset="2"/>
              <a:buChar char="q"/>
              <a:defRPr/>
            </a:pPr>
            <a:r>
              <a:rPr lang="en-US" sz="2000" dirty="0"/>
              <a:t>the </a:t>
            </a:r>
            <a:r>
              <a:rPr lang="en-US" sz="2000" b="1" dirty="0"/>
              <a:t>solid lines</a:t>
            </a:r>
            <a:r>
              <a:rPr lang="en-US" sz="2000" dirty="0"/>
              <a:t> show curves of constant </a:t>
            </a:r>
            <a:r>
              <a:rPr lang="en-US" sz="2000" i="1" dirty="0"/>
              <a:t>u and constant </a:t>
            </a:r>
            <a:r>
              <a:rPr lang="en-US" sz="2000" dirty="0"/>
              <a:t>v. </a:t>
            </a:r>
          </a:p>
          <a:p>
            <a:pPr lvl="1" indent="-365760">
              <a:buFont typeface="Wingdings" pitchFamily="2" charset="2"/>
              <a:buChar char="q"/>
              <a:defRPr/>
            </a:pPr>
            <a:r>
              <a:rPr lang="en-US" sz="2000" dirty="0"/>
              <a:t>Each curve of constant </a:t>
            </a:r>
            <a:r>
              <a:rPr lang="en-US" sz="2000" i="1" dirty="0"/>
              <a:t>u is plotted by varying v over the interval from 0 </a:t>
            </a:r>
            <a:r>
              <a:rPr lang="en-US" sz="2000" dirty="0"/>
              <a:t>to 1, with </a:t>
            </a:r>
            <a:r>
              <a:rPr lang="en-US" sz="2000" i="1" dirty="0"/>
              <a:t>u fixed at one of the values in this unit interval. </a:t>
            </a:r>
          </a:p>
          <a:p>
            <a:pPr lvl="1" indent="-365760">
              <a:buFont typeface="Wingdings" pitchFamily="2" charset="2"/>
              <a:buChar char="q"/>
              <a:defRPr/>
            </a:pPr>
            <a:r>
              <a:rPr lang="en-US" sz="2000" i="1" dirty="0"/>
              <a:t>Curves of constant v </a:t>
            </a:r>
            <a:r>
              <a:rPr lang="en-US" sz="2000" dirty="0"/>
              <a:t>are plotted similarly</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Spline Curves</a:t>
            </a:r>
            <a:endParaRPr lang="en-US" dirty="0"/>
          </a:p>
        </p:txBody>
      </p:sp>
      <p:sp>
        <p:nvSpPr>
          <p:cNvPr id="4" name="Slide Number Placeholder 3"/>
          <p:cNvSpPr>
            <a:spLocks noGrp="1"/>
          </p:cNvSpPr>
          <p:nvPr>
            <p:ph type="sldNum" sz="quarter" idx="12"/>
          </p:nvPr>
        </p:nvSpPr>
        <p:spPr/>
        <p:txBody>
          <a:bodyPr/>
          <a:lstStyle/>
          <a:p>
            <a:fld id="{B284B740-A5BF-4C4D-A77B-4F9523A0D067}" type="slidenum">
              <a:rPr lang="en-US" smtClean="0"/>
              <a:pPr/>
              <a:t>7</a:t>
            </a:fld>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152401" y="2057400"/>
            <a:ext cx="8997588" cy="1981200"/>
          </a:xfrm>
          <a:prstGeom prst="rect">
            <a:avLst/>
          </a:prstGeom>
          <a:noFill/>
          <a:ln w="9525">
            <a:solidFill>
              <a:schemeClr val="accent1"/>
            </a:solidFill>
            <a:miter lim="800000"/>
            <a:headEnd/>
            <a:tailEnd/>
          </a:ln>
          <a:effec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Spline Curves</a:t>
            </a:r>
            <a:endParaRPr lang="en-US" dirty="0"/>
          </a:p>
        </p:txBody>
      </p:sp>
      <p:sp>
        <p:nvSpPr>
          <p:cNvPr id="3" name="Content Placeholder 2"/>
          <p:cNvSpPr>
            <a:spLocks noGrp="1"/>
          </p:cNvSpPr>
          <p:nvPr>
            <p:ph idx="1"/>
          </p:nvPr>
        </p:nvSpPr>
        <p:spPr>
          <a:xfrm>
            <a:off x="457200" y="1752601"/>
            <a:ext cx="8229600" cy="1066799"/>
          </a:xfrm>
        </p:spPr>
        <p:txBody>
          <a:bodyPr>
            <a:normAutofit/>
          </a:bodyPr>
          <a:lstStyle/>
          <a:p>
            <a:r>
              <a:rPr lang="en-US" sz="2400" dirty="0" smtClean="0"/>
              <a:t>A b-spline curve is mathematically defined as:</a:t>
            </a:r>
          </a:p>
          <a:p>
            <a:endParaRPr lang="en-US" sz="2400" dirty="0"/>
          </a:p>
        </p:txBody>
      </p:sp>
      <p:sp>
        <p:nvSpPr>
          <p:cNvPr id="4" name="Slide Number Placeholder 3"/>
          <p:cNvSpPr>
            <a:spLocks noGrp="1"/>
          </p:cNvSpPr>
          <p:nvPr>
            <p:ph type="sldNum" sz="quarter" idx="12"/>
          </p:nvPr>
        </p:nvSpPr>
        <p:spPr/>
        <p:txBody>
          <a:bodyPr/>
          <a:lstStyle/>
          <a:p>
            <a:fld id="{B284B740-A5BF-4C4D-A77B-4F9523A0D067}" type="slidenum">
              <a:rPr lang="en-US" smtClean="0"/>
              <a:pPr/>
              <a:t>8</a:t>
            </a:fld>
            <a:endParaRPr lang="en-US"/>
          </a:p>
        </p:txBody>
      </p:sp>
      <p:pic>
        <p:nvPicPr>
          <p:cNvPr id="1026" name="Picture 2"/>
          <p:cNvPicPr>
            <a:picLocks noChangeAspect="1" noChangeArrowheads="1"/>
          </p:cNvPicPr>
          <p:nvPr/>
        </p:nvPicPr>
        <p:blipFill>
          <a:blip r:embed="rId2"/>
          <a:srcRect/>
          <a:stretch>
            <a:fillRect/>
          </a:stretch>
        </p:blipFill>
        <p:spPr bwMode="auto">
          <a:xfrm>
            <a:off x="2362200" y="2667000"/>
            <a:ext cx="4137910" cy="1905000"/>
          </a:xfrm>
          <a:prstGeom prst="rect">
            <a:avLst/>
          </a:prstGeom>
          <a:noFill/>
          <a:ln w="3175">
            <a:solidFill>
              <a:schemeClr val="tx1"/>
            </a:solidFill>
            <a:miter lim="800000"/>
            <a:headEnd/>
            <a:tailEnd/>
          </a:ln>
          <a:effectLst/>
        </p:spPr>
      </p:pic>
      <p:cxnSp>
        <p:nvCxnSpPr>
          <p:cNvPr id="13" name="Straight Arrow Connector 12"/>
          <p:cNvCxnSpPr/>
          <p:nvPr/>
        </p:nvCxnSpPr>
        <p:spPr>
          <a:xfrm rot="16200000" flipV="1">
            <a:off x="3543300" y="4305300"/>
            <a:ext cx="23622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953000" y="5791200"/>
            <a:ext cx="1741374" cy="646331"/>
          </a:xfrm>
          <a:prstGeom prst="rect">
            <a:avLst/>
          </a:prstGeom>
          <a:noFill/>
        </p:spPr>
        <p:txBody>
          <a:bodyPr wrap="none" rtlCol="0">
            <a:spAutoFit/>
          </a:bodyPr>
          <a:lstStyle/>
          <a:p>
            <a:r>
              <a:rPr lang="en-US" dirty="0" smtClean="0"/>
              <a:t>Control points </a:t>
            </a:r>
          </a:p>
          <a:p>
            <a:r>
              <a:rPr lang="en-US" dirty="0" smtClean="0"/>
              <a:t>Total points=n+1</a:t>
            </a:r>
            <a:endParaRPr lang="en-US" dirty="0"/>
          </a:p>
        </p:txBody>
      </p:sp>
      <p:sp>
        <p:nvSpPr>
          <p:cNvPr id="15" name="TextBox 14"/>
          <p:cNvSpPr txBox="1"/>
          <p:nvPr/>
        </p:nvSpPr>
        <p:spPr>
          <a:xfrm>
            <a:off x="5105400" y="4724400"/>
            <a:ext cx="3855286" cy="646331"/>
          </a:xfrm>
          <a:prstGeom prst="rect">
            <a:avLst/>
          </a:prstGeom>
          <a:noFill/>
        </p:spPr>
        <p:txBody>
          <a:bodyPr wrap="none" rtlCol="0">
            <a:spAutoFit/>
          </a:bodyPr>
          <a:lstStyle/>
          <a:p>
            <a:r>
              <a:rPr lang="en-US" dirty="0" smtClean="0"/>
              <a:t>* d is the number of the control points </a:t>
            </a:r>
            <a:br>
              <a:rPr lang="en-US" dirty="0" smtClean="0"/>
            </a:br>
            <a:r>
              <a:rPr lang="en-US" dirty="0" smtClean="0"/>
              <a:t>that control a segment</a:t>
            </a:r>
            <a:endParaRPr lang="en-US" dirty="0"/>
          </a:p>
        </p:txBody>
      </p:sp>
      <p:sp>
        <p:nvSpPr>
          <p:cNvPr id="16" name="Rectangle 15"/>
          <p:cNvSpPr/>
          <p:nvPr/>
        </p:nvSpPr>
        <p:spPr>
          <a:xfrm>
            <a:off x="228600" y="4826675"/>
            <a:ext cx="3733800" cy="2031325"/>
          </a:xfrm>
          <a:prstGeom prst="rect">
            <a:avLst/>
          </a:prstGeom>
        </p:spPr>
        <p:txBody>
          <a:bodyPr wrap="square">
            <a:spAutoFit/>
          </a:bodyPr>
          <a:lstStyle/>
          <a:p>
            <a:r>
              <a:rPr lang="en-US" dirty="0" smtClean="0"/>
              <a:t>d-1is the degree of the polynomial, for example:</a:t>
            </a:r>
            <a:br>
              <a:rPr lang="en-US" dirty="0" smtClean="0"/>
            </a:br>
            <a:r>
              <a:rPr lang="en-US" dirty="0" smtClean="0"/>
              <a:t>d= 2 is linear, </a:t>
            </a:r>
          </a:p>
          <a:p>
            <a:r>
              <a:rPr lang="en-US" dirty="0" smtClean="0"/>
              <a:t>d= 3 is quadratic, </a:t>
            </a:r>
          </a:p>
          <a:p>
            <a:r>
              <a:rPr lang="en-US" dirty="0" smtClean="0"/>
              <a:t>d= 4 is cubic, etc. </a:t>
            </a:r>
            <a:br>
              <a:rPr lang="en-US" dirty="0" smtClean="0"/>
            </a:br>
            <a:r>
              <a:rPr lang="en-US" dirty="0" smtClean="0"/>
              <a:t>The value of n must be larger or equal to d. </a:t>
            </a:r>
            <a:r>
              <a:rPr lang="en-US" dirty="0" err="1" smtClean="0"/>
              <a:t>t</a:t>
            </a:r>
            <a:r>
              <a:rPr lang="en-US" baseline="-25000" dirty="0" err="1" smtClean="0"/>
              <a:t>j</a:t>
            </a:r>
            <a:r>
              <a:rPr lang="en-US" dirty="0" smtClean="0"/>
              <a:t> is a knot value. </a:t>
            </a:r>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
            </a:r>
            <a:r>
              <a:rPr lang="en-US" dirty="0" err="1" smtClean="0"/>
              <a:t>Spline’s</a:t>
            </a:r>
            <a:r>
              <a:rPr lang="en-US" dirty="0" smtClean="0"/>
              <a:t> Basis Functions</a:t>
            </a:r>
            <a:endParaRPr lang="en-US" dirty="0"/>
          </a:p>
        </p:txBody>
      </p:sp>
      <p:sp>
        <p:nvSpPr>
          <p:cNvPr id="4" name="Slide Number Placeholder 3"/>
          <p:cNvSpPr>
            <a:spLocks noGrp="1"/>
          </p:cNvSpPr>
          <p:nvPr>
            <p:ph type="sldNum" sz="quarter" idx="12"/>
          </p:nvPr>
        </p:nvSpPr>
        <p:spPr/>
        <p:txBody>
          <a:bodyPr/>
          <a:lstStyle/>
          <a:p>
            <a:fld id="{B284B740-A5BF-4C4D-A77B-4F9523A0D067}" type="slidenum">
              <a:rPr lang="en-US" smtClean="0"/>
              <a:pPr/>
              <a:t>9</a:t>
            </a:fld>
            <a:endParaRPr lang="en-US" dirty="0"/>
          </a:p>
        </p:txBody>
      </p:sp>
      <p:sp>
        <p:nvSpPr>
          <p:cNvPr id="6" name="TextBox 5"/>
          <p:cNvSpPr txBox="1"/>
          <p:nvPr/>
        </p:nvSpPr>
        <p:spPr>
          <a:xfrm>
            <a:off x="533400" y="1447800"/>
            <a:ext cx="7475893" cy="400110"/>
          </a:xfrm>
          <a:prstGeom prst="rect">
            <a:avLst/>
          </a:prstGeom>
          <a:noFill/>
        </p:spPr>
        <p:txBody>
          <a:bodyPr wrap="none" rtlCol="0">
            <a:spAutoFit/>
          </a:bodyPr>
          <a:lstStyle/>
          <a:p>
            <a:r>
              <a:rPr lang="en-US" sz="2000" dirty="0" smtClean="0"/>
              <a:t>There exist two mathematical definition of B-Spline blending function: </a:t>
            </a:r>
            <a:endParaRPr lang="en-US" sz="2000" dirty="0"/>
          </a:p>
        </p:txBody>
      </p:sp>
      <p:sp>
        <p:nvSpPr>
          <p:cNvPr id="7" name="Rectangle 6"/>
          <p:cNvSpPr/>
          <p:nvPr/>
        </p:nvSpPr>
        <p:spPr>
          <a:xfrm>
            <a:off x="685800" y="5867400"/>
            <a:ext cx="4479111" cy="400110"/>
          </a:xfrm>
          <a:prstGeom prst="rect">
            <a:avLst/>
          </a:prstGeom>
        </p:spPr>
        <p:txBody>
          <a:bodyPr wrap="none">
            <a:spAutoFit/>
          </a:bodyPr>
          <a:lstStyle/>
          <a:p>
            <a:r>
              <a:rPr lang="en-US" sz="2000" dirty="0" smtClean="0"/>
              <a:t>New terms: </a:t>
            </a:r>
            <a:r>
              <a:rPr lang="en-US" sz="2000" b="1" dirty="0" smtClean="0"/>
              <a:t>Knot Vector t=(t</a:t>
            </a:r>
            <a:r>
              <a:rPr lang="en-US" sz="2000" b="1" baseline="-25000" dirty="0" smtClean="0"/>
              <a:t>0</a:t>
            </a:r>
            <a:r>
              <a:rPr lang="en-US" sz="2000" b="1" dirty="0" smtClean="0"/>
              <a:t>, t</a:t>
            </a:r>
            <a:r>
              <a:rPr lang="en-US" sz="2000" b="1" baseline="-25000" dirty="0" smtClean="0"/>
              <a:t>1</a:t>
            </a:r>
            <a:r>
              <a:rPr lang="en-US" sz="2000" b="1" dirty="0" smtClean="0"/>
              <a:t>, t</a:t>
            </a:r>
            <a:r>
              <a:rPr lang="en-US" sz="2000" b="1" baseline="-25000" dirty="0" smtClean="0"/>
              <a:t>2</a:t>
            </a:r>
            <a:r>
              <a:rPr lang="en-US" sz="2000" b="1" dirty="0" smtClean="0"/>
              <a:t>, t</a:t>
            </a:r>
            <a:r>
              <a:rPr lang="en-US" sz="2000" b="1" baseline="-25000" dirty="0" smtClean="0"/>
              <a:t>3</a:t>
            </a:r>
            <a:r>
              <a:rPr lang="en-US" sz="2000" b="1" dirty="0" smtClean="0"/>
              <a:t>,…)</a:t>
            </a:r>
            <a:endParaRPr lang="en-US" sz="2000" b="1" dirty="0"/>
          </a:p>
        </p:txBody>
      </p:sp>
      <p:pic>
        <p:nvPicPr>
          <p:cNvPr id="2050" name="Picture 2"/>
          <p:cNvPicPr>
            <a:picLocks noChangeAspect="1" noChangeArrowheads="1"/>
          </p:cNvPicPr>
          <p:nvPr/>
        </p:nvPicPr>
        <p:blipFill>
          <a:blip r:embed="rId2"/>
          <a:srcRect/>
          <a:stretch>
            <a:fillRect/>
          </a:stretch>
        </p:blipFill>
        <p:spPr bwMode="auto">
          <a:xfrm>
            <a:off x="990600" y="2133600"/>
            <a:ext cx="5953125" cy="1123950"/>
          </a:xfrm>
          <a:prstGeom prst="rect">
            <a:avLst/>
          </a:prstGeom>
          <a:solidFill>
            <a:schemeClr val="accent2"/>
          </a:solidFill>
          <a:ln w="9525">
            <a:solidFill>
              <a:schemeClr val="tx1">
                <a:lumMod val="75000"/>
                <a:lumOff val="25000"/>
              </a:schemeClr>
            </a:solid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914400" y="3581400"/>
            <a:ext cx="7523163" cy="1076325"/>
          </a:xfrm>
          <a:prstGeom prst="rect">
            <a:avLst/>
          </a:prstGeom>
          <a:solidFill>
            <a:schemeClr val="accent2"/>
          </a:solidFill>
          <a:ln w="9525">
            <a:solidFill>
              <a:schemeClr val="tx1">
                <a:lumMod val="75000"/>
                <a:lumOff val="25000"/>
              </a:schemeClr>
            </a:solidFill>
            <a:miter lim="800000"/>
            <a:headEnd/>
            <a:tailEnd/>
          </a:ln>
          <a:effec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3386</TotalTime>
  <Words>1180</Words>
  <Application>Microsoft Office PowerPoint</Application>
  <PresentationFormat>On-screen Show (4:3)</PresentationFormat>
  <Paragraphs>167</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Vrinda</vt:lpstr>
      <vt:lpstr>Wingdings</vt:lpstr>
      <vt:lpstr>Office Theme</vt:lpstr>
      <vt:lpstr>Simulation and Modeling</vt:lpstr>
      <vt:lpstr>Reference Book</vt:lpstr>
      <vt:lpstr>SPLINE</vt:lpstr>
      <vt:lpstr>SPLINE</vt:lpstr>
      <vt:lpstr>Bezier curves and surfaces</vt:lpstr>
      <vt:lpstr>Bezier Surface</vt:lpstr>
      <vt:lpstr>B- Spline Curves</vt:lpstr>
      <vt:lpstr>B- Spline Curves</vt:lpstr>
      <vt:lpstr>B-Spline’s Basis Functions</vt:lpstr>
      <vt:lpstr>Knot Vector</vt:lpstr>
      <vt:lpstr>Linear Uniform B-spline Curves</vt:lpstr>
      <vt:lpstr>Computing the knot vector</vt:lpstr>
      <vt:lpstr>Computing Bj,d(u)</vt:lpstr>
      <vt:lpstr>Computing Bj,d(u)</vt:lpstr>
      <vt:lpstr>PowerPoint Presentation</vt:lpstr>
      <vt:lpstr>PowerPoint Presentation</vt:lpstr>
      <vt:lpstr>B- Spline</vt:lpstr>
      <vt:lpstr>CONVERSION BETWEEN SPLINE REPRESENTATIONS</vt:lpstr>
      <vt:lpstr>CONVERSION BETWEEN SPLINE REPRESENTATIONS</vt:lpstr>
      <vt:lpstr>CONVERSION BETWEEN SPLINE REPRESENTATIONS</vt:lpstr>
      <vt:lpstr>3D Object Representation</vt:lpstr>
      <vt:lpstr>CONSTRUCTIVE SOLID-GEOMETRY  METHOD</vt:lpstr>
      <vt:lpstr>CONSTRUCTIVE SOLID-GEOMETRY  METHODS</vt:lpstr>
      <vt:lpstr>FRACTAL</vt:lpstr>
      <vt:lpstr>FRACTAL</vt:lpstr>
      <vt:lpstr>Fractal-Generation Procedures</vt:lpstr>
      <vt:lpstr>Classification of Fractals</vt:lpstr>
      <vt:lpstr>Classification of Fractals</vt:lpstr>
      <vt:lpstr>Sweep Representation</vt:lpstr>
      <vt:lpstr>Sweep Representation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and Modeling</dc:title>
  <dc:creator>ASIF ZAMAN</dc:creator>
  <cp:lastModifiedBy>Tanvir Hossain</cp:lastModifiedBy>
  <cp:revision>316</cp:revision>
  <dcterms:created xsi:type="dcterms:W3CDTF">2012-09-06T17:38:48Z</dcterms:created>
  <dcterms:modified xsi:type="dcterms:W3CDTF">2016-12-22T05:26:53Z</dcterms:modified>
</cp:coreProperties>
</file>