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80" r:id="rId4"/>
    <p:sldId id="289" r:id="rId5"/>
    <p:sldId id="288" r:id="rId6"/>
    <p:sldId id="281" r:id="rId7"/>
    <p:sldId id="265" r:id="rId8"/>
    <p:sldId id="266" r:id="rId9"/>
    <p:sldId id="267" r:id="rId10"/>
    <p:sldId id="269" r:id="rId11"/>
    <p:sldId id="290" r:id="rId12"/>
    <p:sldId id="270" r:id="rId13"/>
    <p:sldId id="271" r:id="rId14"/>
    <p:sldId id="272" r:id="rId15"/>
    <p:sldId id="274" r:id="rId16"/>
    <p:sldId id="286" r:id="rId17"/>
    <p:sldId id="287" r:id="rId18"/>
    <p:sldId id="275" r:id="rId19"/>
    <p:sldId id="276" r:id="rId20"/>
    <p:sldId id="277" r:id="rId21"/>
    <p:sldId id="278" r:id="rId22"/>
    <p:sldId id="279"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CC536-6FD3-4267-A9A4-C684547D9FAA}" type="datetimeFigureOut">
              <a:rPr lang="en-US" smtClean="0"/>
              <a:pPr/>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01532-2A10-43EE-9201-C6493E50BBB7}" type="slidenum">
              <a:rPr lang="en-US" smtClean="0"/>
              <a:pPr/>
              <a:t>‹#›</a:t>
            </a:fld>
            <a:endParaRPr lang="en-US"/>
          </a:p>
        </p:txBody>
      </p:sp>
    </p:spTree>
    <p:extLst>
      <p:ext uri="{BB962C8B-B14F-4D97-AF65-F5344CB8AC3E}">
        <p14:creationId xmlns:p14="http://schemas.microsoft.com/office/powerpoint/2010/main" val="38940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6E0452-380C-4BAD-8874-B0B8587A28D9}" type="datetime1">
              <a:rPr lang="en-US" smtClean="0"/>
              <a:pPr/>
              <a:t>11/7/2021</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
        <p:nvSpPr>
          <p:cNvPr id="6" name="Slide Number Placeholder 5"/>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319F1-A133-4BBF-BBBB-93B1359801D5}" type="datetime1">
              <a:rPr lang="en-US" smtClean="0"/>
              <a:pPr/>
              <a:t>11/7/2021</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
        <p:nvSpPr>
          <p:cNvPr id="6" name="Slide Number Placeholder 5"/>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72433-6B66-4A7F-AAB5-BF9887C96F93}" type="datetime1">
              <a:rPr lang="en-US" smtClean="0"/>
              <a:pPr/>
              <a:t>11/7/2021</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
        <p:nvSpPr>
          <p:cNvPr id="6" name="Slide Number Placeholder 5"/>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29B1EC-57E9-4C4D-9A29-EA6D181D5D85}" type="datetime1">
              <a:rPr lang="en-US" smtClean="0"/>
              <a:pPr/>
              <a:t>11/7/2021</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
        <p:nvSpPr>
          <p:cNvPr id="6" name="Slide Number Placeholder 5"/>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D3A94-E535-41B7-AA8B-2C10407DC655}" type="datetime1">
              <a:rPr lang="en-US" smtClean="0"/>
              <a:pPr/>
              <a:t>11/7/2021</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
        <p:nvSpPr>
          <p:cNvPr id="6" name="Slide Number Placeholder 5"/>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6DB580-A631-4F91-8C5A-25A003FB098F}" type="datetime1">
              <a:rPr lang="en-US" smtClean="0"/>
              <a:pPr/>
              <a:t>11/7/2021</a:t>
            </a:fld>
            <a:endParaRPr lang="en-US"/>
          </a:p>
        </p:txBody>
      </p:sp>
      <p:sp>
        <p:nvSpPr>
          <p:cNvPr id="6" name="Footer Placeholder 5"/>
          <p:cNvSpPr>
            <a:spLocks noGrp="1"/>
          </p:cNvSpPr>
          <p:nvPr>
            <p:ph type="ftr" sz="quarter" idx="11"/>
          </p:nvPr>
        </p:nvSpPr>
        <p:spPr/>
        <p:txBody>
          <a:bodyPr/>
          <a:lstStyle/>
          <a:p>
            <a:r>
              <a:rPr lang="en-US" smtClean="0"/>
              <a:t>©Professor Dr. A K M Akhtar Hossain         Dept. of CSE, University of Rajshahi</a:t>
            </a:r>
            <a:endParaRPr lang="en-US"/>
          </a:p>
        </p:txBody>
      </p:sp>
      <p:sp>
        <p:nvSpPr>
          <p:cNvPr id="7" name="Slide Number Placeholder 6"/>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AF2275-AAEC-4D86-9239-985EF3E75D48}" type="datetime1">
              <a:rPr lang="en-US" smtClean="0"/>
              <a:pPr/>
              <a:t>11/7/2021</a:t>
            </a:fld>
            <a:endParaRPr lang="en-US"/>
          </a:p>
        </p:txBody>
      </p:sp>
      <p:sp>
        <p:nvSpPr>
          <p:cNvPr id="8" name="Footer Placeholder 7"/>
          <p:cNvSpPr>
            <a:spLocks noGrp="1"/>
          </p:cNvSpPr>
          <p:nvPr>
            <p:ph type="ftr" sz="quarter" idx="11"/>
          </p:nvPr>
        </p:nvSpPr>
        <p:spPr/>
        <p:txBody>
          <a:bodyPr/>
          <a:lstStyle/>
          <a:p>
            <a:r>
              <a:rPr lang="en-US" smtClean="0"/>
              <a:t>©Professor Dr. A K M Akhtar Hossain         Dept. of CSE, University of Rajshahi</a:t>
            </a:r>
            <a:endParaRPr lang="en-US"/>
          </a:p>
        </p:txBody>
      </p:sp>
      <p:sp>
        <p:nvSpPr>
          <p:cNvPr id="9" name="Slide Number Placeholder 8"/>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79C9BD-5560-41E9-9F59-6F2CAA3DA189}" type="datetime1">
              <a:rPr lang="en-US" smtClean="0"/>
              <a:pPr/>
              <a:t>11/7/2021</a:t>
            </a:fld>
            <a:endParaRPr lang="en-US"/>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2D10F-7E1B-46EB-91EE-A2CF8884743B}" type="datetime1">
              <a:rPr lang="en-US" smtClean="0"/>
              <a:pPr/>
              <a:t>11/7/2021</a:t>
            </a:fld>
            <a:endParaRPr lang="en-US"/>
          </a:p>
        </p:txBody>
      </p:sp>
      <p:sp>
        <p:nvSpPr>
          <p:cNvPr id="3" name="Footer Placeholder 2"/>
          <p:cNvSpPr>
            <a:spLocks noGrp="1"/>
          </p:cNvSpPr>
          <p:nvPr>
            <p:ph type="ftr" sz="quarter" idx="11"/>
          </p:nvPr>
        </p:nvSpPr>
        <p:spPr/>
        <p:txBody>
          <a:bodyPr/>
          <a:lstStyle/>
          <a:p>
            <a:r>
              <a:rPr lang="en-US" smtClean="0"/>
              <a:t>©Professor Dr. A K M Akhtar Hossain         Dept. of CSE, University of Rajshahi</a:t>
            </a:r>
            <a:endParaRPr lang="en-US"/>
          </a:p>
        </p:txBody>
      </p:sp>
      <p:sp>
        <p:nvSpPr>
          <p:cNvPr id="4" name="Slide Number Placeholder 3"/>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4F589-4954-4F3C-A932-DB549D47E73F}" type="datetime1">
              <a:rPr lang="en-US" smtClean="0"/>
              <a:pPr/>
              <a:t>11/7/2021</a:t>
            </a:fld>
            <a:endParaRPr lang="en-US"/>
          </a:p>
        </p:txBody>
      </p:sp>
      <p:sp>
        <p:nvSpPr>
          <p:cNvPr id="6" name="Footer Placeholder 5"/>
          <p:cNvSpPr>
            <a:spLocks noGrp="1"/>
          </p:cNvSpPr>
          <p:nvPr>
            <p:ph type="ftr" sz="quarter" idx="11"/>
          </p:nvPr>
        </p:nvSpPr>
        <p:spPr/>
        <p:txBody>
          <a:bodyPr/>
          <a:lstStyle/>
          <a:p>
            <a:r>
              <a:rPr lang="en-US" smtClean="0"/>
              <a:t>©Professor Dr. A K M Akhtar Hossain         Dept. of CSE, University of Rajshahi</a:t>
            </a:r>
            <a:endParaRPr lang="en-US"/>
          </a:p>
        </p:txBody>
      </p:sp>
      <p:sp>
        <p:nvSpPr>
          <p:cNvPr id="7" name="Slide Number Placeholder 6"/>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124B1-AB2E-4BCA-85DA-E910D2D53FAC}" type="datetime1">
              <a:rPr lang="en-US" smtClean="0"/>
              <a:pPr/>
              <a:t>11/7/2021</a:t>
            </a:fld>
            <a:endParaRPr lang="en-US"/>
          </a:p>
        </p:txBody>
      </p:sp>
      <p:sp>
        <p:nvSpPr>
          <p:cNvPr id="6" name="Footer Placeholder 5"/>
          <p:cNvSpPr>
            <a:spLocks noGrp="1"/>
          </p:cNvSpPr>
          <p:nvPr>
            <p:ph type="ftr" sz="quarter" idx="11"/>
          </p:nvPr>
        </p:nvSpPr>
        <p:spPr/>
        <p:txBody>
          <a:bodyPr/>
          <a:lstStyle/>
          <a:p>
            <a:r>
              <a:rPr lang="en-US" smtClean="0"/>
              <a:t>©Professor Dr. A K M Akhtar Hossain         Dept. of CSE, University of Rajshahi</a:t>
            </a:r>
            <a:endParaRPr lang="en-US"/>
          </a:p>
        </p:txBody>
      </p:sp>
      <p:sp>
        <p:nvSpPr>
          <p:cNvPr id="7" name="Slide Number Placeholder 6"/>
          <p:cNvSpPr>
            <a:spLocks noGrp="1"/>
          </p:cNvSpPr>
          <p:nvPr>
            <p:ph type="sldNum" sz="quarter" idx="12"/>
          </p:nvPr>
        </p:nvSpPr>
        <p:spPr/>
        <p:txBody>
          <a:bodyPr/>
          <a:lstStyle/>
          <a:p>
            <a:fld id="{9DF8C9B0-BC0F-493B-9E24-C0137D72F2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62442-722B-483C-82B1-151FF1E453F8}" type="datetime1">
              <a:rPr lang="en-US" smtClean="0"/>
              <a:pPr/>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©Professor Dr. A K M Akhtar Hossain         Dept. of CSE, University of Rajshahi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8C9B0-BC0F-493B-9E24-C0137D72F2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1470025"/>
          </a:xfrm>
        </p:spPr>
        <p:txBody>
          <a:bodyPr/>
          <a:lstStyle/>
          <a:p>
            <a:r>
              <a:rPr lang="en-US" b="1" dirty="0" smtClean="0"/>
              <a:t>Knowledge  Representation</a:t>
            </a:r>
            <a:endParaRPr lang="en-US" b="1" dirty="0"/>
          </a:p>
        </p:txBody>
      </p:sp>
      <p:sp>
        <p:nvSpPr>
          <p:cNvPr id="3" name="Subtitle 2"/>
          <p:cNvSpPr>
            <a:spLocks noGrp="1"/>
          </p:cNvSpPr>
          <p:nvPr>
            <p:ph type="subTitle" idx="1"/>
          </p:nvPr>
        </p:nvSpPr>
        <p:spPr>
          <a:xfrm>
            <a:off x="1371600" y="3352800"/>
            <a:ext cx="6400800" cy="1752600"/>
          </a:xfrm>
        </p:spPr>
        <p:txBody>
          <a:bodyPr/>
          <a:lstStyle/>
          <a:p>
            <a:r>
              <a:rPr lang="en-US" b="1" dirty="0" smtClean="0">
                <a:solidFill>
                  <a:srgbClr val="00B050"/>
                </a:solidFill>
              </a:rPr>
              <a:t>Professor Dr. A K M Akhtar Hossain</a:t>
            </a:r>
          </a:p>
          <a:p>
            <a:r>
              <a:rPr lang="en-US" b="1" dirty="0" smtClean="0">
                <a:solidFill>
                  <a:srgbClr val="00B050"/>
                </a:solidFill>
              </a:rPr>
              <a:t>Dept. of CSE, RU</a:t>
            </a:r>
            <a:endParaRPr lang="en-US" b="1" dirty="0">
              <a:solidFill>
                <a:srgbClr val="00B050"/>
              </a:solidFill>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rPr>
              <a:t>****Syntax and semantics for Propositional Logic</a:t>
            </a:r>
            <a:endParaRPr lang="en-US" sz="3200" b="1" dirty="0">
              <a:solidFill>
                <a:srgbClr val="C00000"/>
              </a:solidFill>
            </a:endParaRPr>
          </a:p>
        </p:txBody>
      </p:sp>
      <p:sp>
        <p:nvSpPr>
          <p:cNvPr id="3" name="Content Placeholder 2"/>
          <p:cNvSpPr>
            <a:spLocks noGrp="1"/>
          </p:cNvSpPr>
          <p:nvPr>
            <p:ph idx="1"/>
          </p:nvPr>
        </p:nvSpPr>
        <p:spPr/>
        <p:txBody>
          <a:bodyPr/>
          <a:lstStyle/>
          <a:p>
            <a:r>
              <a:rPr lang="en-US" b="1" dirty="0" smtClean="0"/>
              <a:t>Valid statements or sentences in PL(Predicate Logic) are determined according to the rules of propositional syntax. </a:t>
            </a:r>
          </a:p>
          <a:p>
            <a:r>
              <a:rPr lang="en-US" b="1" dirty="0" smtClean="0"/>
              <a:t>This syntax governs the combination of basic building blocks such as propositions and logical connectives.</a:t>
            </a:r>
          </a:p>
          <a:p>
            <a:r>
              <a:rPr lang="en-US" b="1" dirty="0" smtClean="0">
                <a:solidFill>
                  <a:srgbClr val="C00000"/>
                </a:solidFill>
              </a:rPr>
              <a:t>Propositions are elementary atomic sentences.</a:t>
            </a:r>
            <a:r>
              <a:rPr lang="en-US" b="1" dirty="0" smtClean="0"/>
              <a:t> </a:t>
            </a:r>
          </a:p>
          <a:p>
            <a:endParaRPr lang="en-US" b="1"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©Professor Dr. A K M Akhtar Hossain         Dept. of CSE, University of Rajshahi</a:t>
            </a:r>
            <a:endParaRPr lang="en-US"/>
          </a:p>
        </p:txBody>
      </p:sp>
      <p:sp>
        <p:nvSpPr>
          <p:cNvPr id="3" name="Slide Number Placeholder 2"/>
          <p:cNvSpPr>
            <a:spLocks noGrp="1"/>
          </p:cNvSpPr>
          <p:nvPr>
            <p:ph type="sldNum" sz="quarter" idx="12"/>
          </p:nvPr>
        </p:nvSpPr>
        <p:spPr/>
        <p:txBody>
          <a:bodyPr/>
          <a:lstStyle/>
          <a:p>
            <a:fld id="{9DF8C9B0-BC0F-493B-9E24-C0137D72F280}" type="slidenum">
              <a:rPr lang="en-US" smtClean="0"/>
              <a:pPr/>
              <a:t>11</a:t>
            </a:fld>
            <a:endParaRPr lang="en-US"/>
          </a:p>
        </p:txBody>
      </p:sp>
      <p:sp>
        <p:nvSpPr>
          <p:cNvPr id="4" name="Rectangle 3"/>
          <p:cNvSpPr/>
          <p:nvPr/>
        </p:nvSpPr>
        <p:spPr>
          <a:xfrm>
            <a:off x="457200" y="228600"/>
            <a:ext cx="8229600" cy="6463308"/>
          </a:xfrm>
          <a:prstGeom prst="rect">
            <a:avLst/>
          </a:prstGeom>
        </p:spPr>
        <p:txBody>
          <a:bodyPr wrap="square">
            <a:spAutoFit/>
          </a:bodyPr>
          <a:lstStyle/>
          <a:p>
            <a:r>
              <a:rPr lang="en-US" b="1" dirty="0"/>
              <a:t>Limitations of Propositional Logic</a:t>
            </a:r>
          </a:p>
          <a:p>
            <a:r>
              <a:rPr lang="en-US" b="1" dirty="0"/>
              <a:t>Limitation: Propositional Logic does not allow us to conclude the truth of ALL or SOME statements.</a:t>
            </a:r>
            <a:br>
              <a:rPr lang="en-US" b="1" dirty="0"/>
            </a:br>
            <a:r>
              <a:rPr lang="en-US" b="1" dirty="0"/>
              <a:t>Hence, some valid arguments cannot be concluded or translated into purely propositional logic.</a:t>
            </a:r>
            <a:br>
              <a:rPr lang="en-US" b="1" dirty="0"/>
            </a:br>
            <a:r>
              <a:rPr lang="en-US" b="1" dirty="0"/>
              <a:t>It is not possible to mention properties that apply to categories of object, or even about relationships between those properties.</a:t>
            </a:r>
            <a:br>
              <a:rPr lang="en-US" b="1" dirty="0"/>
            </a:br>
            <a:r>
              <a:rPr lang="en-US" b="1" dirty="0"/>
              <a:t>Please read the following examples </a:t>
            </a:r>
            <a:r>
              <a:rPr lang="en-US" b="1" dirty="0" err="1"/>
              <a:t>carefullyExamples</a:t>
            </a:r>
            <a:endParaRPr lang="en-US" b="1" dirty="0"/>
          </a:p>
          <a:p>
            <a:r>
              <a:rPr lang="en-US" b="1" dirty="0"/>
              <a:t>Example 1:</a:t>
            </a:r>
            <a:br>
              <a:rPr lang="en-US" b="1" dirty="0"/>
            </a:br>
            <a:r>
              <a:rPr lang="en-US" b="1" dirty="0"/>
              <a:t>Every computer connected to the college network is functioning properly.</a:t>
            </a:r>
          </a:p>
          <a:p>
            <a:r>
              <a:rPr lang="en-US" b="1" dirty="0"/>
              <a:t>Computer Science lab is functioning properly</a:t>
            </a:r>
          </a:p>
          <a:p>
            <a:r>
              <a:rPr lang="en-US" b="1" dirty="0"/>
              <a:t>However, it is not possible to find out the truth about whether Business lab is functioning.</a:t>
            </a:r>
          </a:p>
          <a:p>
            <a:r>
              <a:rPr lang="en-US" b="1" dirty="0"/>
              <a:t>Example 2:</a:t>
            </a:r>
            <a:br>
              <a:rPr lang="en-US" b="1" dirty="0"/>
            </a:br>
            <a:r>
              <a:rPr lang="en-US" b="1" dirty="0"/>
              <a:t>Adam is ill.</a:t>
            </a:r>
          </a:p>
          <a:p>
            <a:r>
              <a:rPr lang="en-US" b="1" dirty="0"/>
              <a:t>If Adam is ill, he should not go to school.</a:t>
            </a:r>
          </a:p>
          <a:p>
            <a:r>
              <a:rPr lang="en-US" b="1" dirty="0"/>
              <a:t>So, Adam should not go to school.</a:t>
            </a:r>
          </a:p>
          <a:p>
            <a:r>
              <a:rPr lang="en-US" b="1" dirty="0"/>
              <a:t>Example 3:</a:t>
            </a:r>
            <a:br>
              <a:rPr lang="en-US" b="1" dirty="0"/>
            </a:br>
            <a:r>
              <a:rPr lang="en-US" b="1" dirty="0"/>
              <a:t>Computer X has been infected by a virus.</a:t>
            </a:r>
          </a:p>
          <a:p>
            <a:r>
              <a:rPr lang="en-US" b="1" dirty="0"/>
              <a:t>Computer Y has been infected by a virus.</a:t>
            </a:r>
          </a:p>
          <a:p>
            <a:r>
              <a:rPr lang="en-US" b="1" dirty="0"/>
              <a:t>However, it is not possible to say the city network has been infected by virus.</a:t>
            </a:r>
          </a:p>
          <a:p>
            <a:r>
              <a:rPr lang="en-US" b="1" dirty="0"/>
              <a:t>Basically, propositional logic is limited to infer statements from general rules.</a:t>
            </a:r>
            <a:br>
              <a:rPr lang="en-US" b="1" dirty="0"/>
            </a:br>
            <a:endParaRPr lang="en-US" b="1" dirty="0"/>
          </a:p>
        </p:txBody>
      </p:sp>
    </p:spTree>
    <p:extLst>
      <p:ext uri="{BB962C8B-B14F-4D97-AF65-F5344CB8AC3E}">
        <p14:creationId xmlns:p14="http://schemas.microsoft.com/office/powerpoint/2010/main" val="338183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C00000"/>
                </a:solidFill>
              </a:rPr>
              <a:t>Propositional Logic may be either true or false but may take on no other value. </a:t>
            </a:r>
          </a:p>
          <a:p>
            <a:r>
              <a:rPr lang="en-US" b="1" dirty="0" smtClean="0">
                <a:solidFill>
                  <a:srgbClr val="00B050"/>
                </a:solidFill>
              </a:rPr>
              <a:t>Examples </a:t>
            </a:r>
            <a:r>
              <a:rPr lang="en-US" dirty="0" smtClean="0"/>
              <a:t>(</a:t>
            </a:r>
            <a:r>
              <a:rPr lang="en-US" b="1" dirty="0" smtClean="0">
                <a:solidFill>
                  <a:srgbClr val="C00000"/>
                </a:solidFill>
              </a:rPr>
              <a:t>Simple propositions</a:t>
            </a:r>
            <a:r>
              <a:rPr lang="en-US" dirty="0" smtClean="0"/>
              <a:t>):</a:t>
            </a:r>
          </a:p>
          <a:p>
            <a:pPr lvl="1">
              <a:buFont typeface="Wingdings" pitchFamily="2" charset="2"/>
              <a:buChar char="v"/>
            </a:pPr>
            <a:r>
              <a:rPr lang="en-US" dirty="0" smtClean="0"/>
              <a:t> It is raining.</a:t>
            </a:r>
          </a:p>
          <a:p>
            <a:pPr lvl="1">
              <a:buFont typeface="Wingdings" pitchFamily="2" charset="2"/>
              <a:buChar char="v"/>
            </a:pPr>
            <a:r>
              <a:rPr lang="en-US" dirty="0" smtClean="0"/>
              <a:t>It is a shining day. </a:t>
            </a:r>
          </a:p>
          <a:p>
            <a:pPr lvl="1">
              <a:buFont typeface="Wingdings" pitchFamily="2" charset="2"/>
              <a:buChar char="v"/>
            </a:pPr>
            <a:r>
              <a:rPr lang="en-US" dirty="0" smtClean="0"/>
              <a:t>Snow is white.</a:t>
            </a:r>
          </a:p>
          <a:p>
            <a:pPr lvl="1">
              <a:buFont typeface="Wingdings" pitchFamily="2" charset="2"/>
              <a:buChar char="v"/>
            </a:pPr>
            <a:r>
              <a:rPr lang="en-US" dirty="0" smtClean="0"/>
              <a:t>Snow is black.</a:t>
            </a:r>
          </a:p>
          <a:p>
            <a:pPr lvl="1">
              <a:buFont typeface="Wingdings" pitchFamily="2" charset="2"/>
              <a:buChar char="v"/>
            </a:pPr>
            <a:r>
              <a:rPr lang="en-US" dirty="0" smtClean="0"/>
              <a:t>People live on the Earth.</a:t>
            </a:r>
          </a:p>
          <a:p>
            <a:pPr lvl="1">
              <a:buFont typeface="Wingdings" pitchFamily="2" charset="2"/>
              <a:buChar char="v"/>
            </a:pPr>
            <a:r>
              <a:rPr lang="en-US" dirty="0" smtClean="0"/>
              <a:t>  People live on the Moon.</a:t>
            </a:r>
          </a:p>
          <a:p>
            <a:pPr lvl="1">
              <a:buFont typeface="Wingdings" pitchFamily="2" charset="2"/>
              <a:buChar char="v"/>
            </a:pPr>
            <a:endParaRPr lang="en-US" dirty="0"/>
          </a:p>
        </p:txBody>
      </p:sp>
      <p:sp>
        <p:nvSpPr>
          <p:cNvPr id="4" name="Footer Placeholder 3"/>
          <p:cNvSpPr>
            <a:spLocks noGrp="1"/>
          </p:cNvSpPr>
          <p:nvPr>
            <p:ph type="ftr" sz="quarter" idx="11"/>
          </p:nvPr>
        </p:nvSpPr>
        <p:spPr>
          <a:xfrm>
            <a:off x="3124200" y="6324600"/>
            <a:ext cx="2895600" cy="365125"/>
          </a:xfrm>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Examples (</a:t>
            </a:r>
            <a:r>
              <a:rPr lang="en-US" b="1" dirty="0" smtClean="0">
                <a:solidFill>
                  <a:srgbClr val="00B050"/>
                </a:solidFill>
              </a:rPr>
              <a:t>Compound propositions</a:t>
            </a:r>
            <a:r>
              <a:rPr lang="en-US" dirty="0" smtClean="0"/>
              <a:t>):</a:t>
            </a:r>
          </a:p>
          <a:p>
            <a:pPr lvl="1">
              <a:buFont typeface="Wingdings" pitchFamily="2" charset="2"/>
              <a:buChar char="v"/>
            </a:pPr>
            <a:r>
              <a:rPr lang="en-US" dirty="0" smtClean="0"/>
              <a:t>It is raining and the wind is blowing.</a:t>
            </a:r>
          </a:p>
          <a:p>
            <a:pPr lvl="1">
              <a:buFont typeface="Wingdings" pitchFamily="2" charset="2"/>
              <a:buChar char="v"/>
            </a:pPr>
            <a:r>
              <a:rPr lang="en-US" dirty="0" smtClean="0"/>
              <a:t>If you study hard you will be rewarded.</a:t>
            </a:r>
          </a:p>
          <a:p>
            <a:pPr lvl="1">
              <a:buFont typeface="Wingdings" pitchFamily="2" charset="2"/>
              <a:buChar char="v"/>
            </a:pPr>
            <a:r>
              <a:rPr lang="en-US" dirty="0" smtClean="0"/>
              <a:t>The sum of 10 and 20 is not 40.</a:t>
            </a:r>
          </a:p>
          <a:p>
            <a:pPr lvl="1">
              <a:buFont typeface="Wingdings" pitchFamily="2" charset="2"/>
              <a:buChar char="v"/>
            </a:pPr>
            <a:r>
              <a:rPr lang="en-US" dirty="0" smtClean="0"/>
              <a:t>The sum of 20 and 10 is 40.</a:t>
            </a:r>
          </a:p>
          <a:p>
            <a:r>
              <a:rPr lang="en-US" dirty="0" smtClean="0"/>
              <a:t>T and F are special symbols having the values true and false.</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a:t>
            </a:r>
            <a:endParaRPr lang="en-US" dirty="0"/>
          </a:p>
        </p:txBody>
      </p:sp>
      <p:sp>
        <p:nvSpPr>
          <p:cNvPr id="3" name="Content Placeholder 2"/>
          <p:cNvSpPr>
            <a:spLocks noGrp="1"/>
          </p:cNvSpPr>
          <p:nvPr>
            <p:ph idx="1"/>
          </p:nvPr>
        </p:nvSpPr>
        <p:spPr>
          <a:xfrm>
            <a:off x="457200" y="1219200"/>
            <a:ext cx="8229600" cy="4906963"/>
          </a:xfrm>
        </p:spPr>
        <p:txBody>
          <a:bodyPr/>
          <a:lstStyle/>
          <a:p>
            <a:r>
              <a:rPr lang="en-US" b="1" dirty="0" smtClean="0">
                <a:solidFill>
                  <a:srgbClr val="C00000"/>
                </a:solidFill>
              </a:rPr>
              <a:t>Logical Connectives:</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14</a:t>
            </a:fld>
            <a:endParaRPr lang="en-US"/>
          </a:p>
        </p:txBody>
      </p:sp>
      <p:graphicFrame>
        <p:nvGraphicFramePr>
          <p:cNvPr id="6" name="Table 5"/>
          <p:cNvGraphicFramePr>
            <a:graphicFrameLocks noGrp="1"/>
          </p:cNvGraphicFramePr>
          <p:nvPr/>
        </p:nvGraphicFramePr>
        <p:xfrm>
          <a:off x="1066800" y="1828800"/>
          <a:ext cx="7620000" cy="4013542"/>
        </p:xfrm>
        <a:graphic>
          <a:graphicData uri="http://schemas.openxmlformats.org/drawingml/2006/table">
            <a:tbl>
              <a:tblPr firstRow="1" bandRow="1">
                <a:tableStyleId>{5C22544A-7EE6-4342-B048-85BDC9FD1C3A}</a:tableStyleId>
              </a:tblPr>
              <a:tblGrid>
                <a:gridCol w="2667000"/>
                <a:gridCol w="4953000"/>
              </a:tblGrid>
              <a:tr h="444891">
                <a:tc>
                  <a:txBody>
                    <a:bodyPr/>
                    <a:lstStyle/>
                    <a:p>
                      <a:pPr algn="ctr"/>
                      <a:r>
                        <a:rPr lang="en-US" sz="2400" dirty="0" smtClean="0"/>
                        <a:t>Symbol</a:t>
                      </a:r>
                      <a:endParaRPr lang="en-US" sz="2400" dirty="0"/>
                    </a:p>
                  </a:txBody>
                  <a:tcPr/>
                </a:tc>
                <a:tc>
                  <a:txBody>
                    <a:bodyPr/>
                    <a:lstStyle/>
                    <a:p>
                      <a:pPr algn="ctr"/>
                      <a:r>
                        <a:rPr lang="en-US" sz="2400" dirty="0" smtClean="0"/>
                        <a:t>Meaning</a:t>
                      </a:r>
                      <a:endParaRPr lang="en-US" sz="2400" dirty="0"/>
                    </a:p>
                  </a:txBody>
                  <a:tcPr/>
                </a:tc>
              </a:tr>
              <a:tr h="778559">
                <a:tc>
                  <a:txBody>
                    <a:bodyPr/>
                    <a:lstStyle/>
                    <a:p>
                      <a:pPr algn="ctr"/>
                      <a:r>
                        <a:rPr lang="en-US" sz="2400" dirty="0" smtClean="0"/>
                        <a:t>˜</a:t>
                      </a:r>
                    </a:p>
                    <a:p>
                      <a:pPr algn="ctr"/>
                      <a:endParaRPr lang="en-US" sz="2400" dirty="0"/>
                    </a:p>
                  </a:txBody>
                  <a:tcPr/>
                </a:tc>
                <a:tc>
                  <a:txBody>
                    <a:bodyPr/>
                    <a:lstStyle/>
                    <a:p>
                      <a:pPr algn="ctr"/>
                      <a:r>
                        <a:rPr lang="en-US" sz="2400" dirty="0" smtClean="0"/>
                        <a:t>for not or </a:t>
                      </a:r>
                      <a:r>
                        <a:rPr lang="en-US" sz="2400" b="1" dirty="0" smtClean="0">
                          <a:solidFill>
                            <a:srgbClr val="C00000"/>
                          </a:solidFill>
                        </a:rPr>
                        <a:t>negation</a:t>
                      </a:r>
                      <a:endParaRPr lang="en-US" sz="2400" b="1" dirty="0">
                        <a:solidFill>
                          <a:srgbClr val="C00000"/>
                        </a:solidFill>
                      </a:endParaRPr>
                    </a:p>
                  </a:txBody>
                  <a:tcPr/>
                </a:tc>
              </a:tr>
              <a:tr h="444891">
                <a:tc>
                  <a:txBody>
                    <a:bodyPr/>
                    <a:lstStyle/>
                    <a:p>
                      <a:pPr algn="ctr"/>
                      <a:r>
                        <a:rPr lang="en-US" sz="2400" dirty="0" smtClean="0"/>
                        <a:t>&amp;</a:t>
                      </a:r>
                      <a:endParaRPr lang="en-US" sz="2400" dirty="0"/>
                    </a:p>
                  </a:txBody>
                  <a:tcPr/>
                </a:tc>
                <a:tc>
                  <a:txBody>
                    <a:bodyPr/>
                    <a:lstStyle/>
                    <a:p>
                      <a:pPr algn="ctr"/>
                      <a:r>
                        <a:rPr lang="en-US" sz="2400" dirty="0" smtClean="0"/>
                        <a:t>for </a:t>
                      </a:r>
                      <a:r>
                        <a:rPr lang="en-US" sz="2400" b="1" dirty="0" smtClean="0">
                          <a:solidFill>
                            <a:srgbClr val="C00000"/>
                          </a:solidFill>
                        </a:rPr>
                        <a:t>and</a:t>
                      </a:r>
                      <a:r>
                        <a:rPr lang="en-US" sz="2400" dirty="0" smtClean="0"/>
                        <a:t> or </a:t>
                      </a:r>
                      <a:r>
                        <a:rPr lang="en-US" sz="2400" b="1" dirty="0" smtClean="0">
                          <a:solidFill>
                            <a:srgbClr val="C00000"/>
                          </a:solidFill>
                        </a:rPr>
                        <a:t>conjunction</a:t>
                      </a:r>
                      <a:endParaRPr lang="en-US" sz="2400" b="1" dirty="0">
                        <a:solidFill>
                          <a:srgbClr val="C00000"/>
                        </a:solidFill>
                      </a:endParaRPr>
                    </a:p>
                  </a:txBody>
                  <a:tcPr/>
                </a:tc>
              </a:tr>
              <a:tr h="630262">
                <a:tc>
                  <a:txBody>
                    <a:bodyPr/>
                    <a:lstStyle/>
                    <a:p>
                      <a:pPr algn="ctr"/>
                      <a:r>
                        <a:rPr lang="en-US" sz="2400" dirty="0" smtClean="0"/>
                        <a:t>v</a:t>
                      </a:r>
                      <a:endParaRPr lang="en-US" sz="2400" dirty="0"/>
                    </a:p>
                  </a:txBody>
                  <a:tcPr/>
                </a:tc>
                <a:tc>
                  <a:txBody>
                    <a:bodyPr/>
                    <a:lstStyle/>
                    <a:p>
                      <a:pPr algn="ctr"/>
                      <a:r>
                        <a:rPr lang="en-US" sz="2400" dirty="0" smtClean="0"/>
                        <a:t>For </a:t>
                      </a:r>
                      <a:r>
                        <a:rPr lang="en-US" sz="2400" b="1" dirty="0" smtClean="0">
                          <a:solidFill>
                            <a:srgbClr val="C00000"/>
                          </a:solidFill>
                        </a:rPr>
                        <a:t>or</a:t>
                      </a:r>
                      <a:r>
                        <a:rPr lang="en-US" sz="2400" dirty="0" smtClean="0"/>
                        <a:t> </a:t>
                      </a:r>
                      <a:r>
                        <a:rPr lang="en-US" sz="2400" dirty="0" err="1" smtClean="0"/>
                        <a:t>or</a:t>
                      </a:r>
                      <a:r>
                        <a:rPr lang="en-US" sz="2400" dirty="0" smtClean="0"/>
                        <a:t> </a:t>
                      </a:r>
                      <a:r>
                        <a:rPr lang="en-US" sz="2400" b="1" dirty="0" smtClean="0">
                          <a:solidFill>
                            <a:srgbClr val="C00000"/>
                          </a:solidFill>
                        </a:rPr>
                        <a:t>disjunction</a:t>
                      </a:r>
                      <a:endParaRPr lang="en-US" sz="2400" b="1" dirty="0">
                        <a:solidFill>
                          <a:srgbClr val="C00000"/>
                        </a:solidFill>
                      </a:endParaRPr>
                    </a:p>
                  </a:txBody>
                  <a:tcPr/>
                </a:tc>
              </a:tr>
              <a:tr h="778559">
                <a:tc>
                  <a:txBody>
                    <a:bodyPr/>
                    <a:lstStyle/>
                    <a:p>
                      <a:pPr algn="ctr"/>
                      <a:r>
                        <a:rPr lang="en-US" sz="2400" dirty="0" smtClean="0"/>
                        <a:t>→</a:t>
                      </a:r>
                      <a:endParaRPr lang="en-US" sz="2400" dirty="0"/>
                    </a:p>
                  </a:txBody>
                  <a:tcPr/>
                </a:tc>
                <a:tc>
                  <a:txBody>
                    <a:bodyPr/>
                    <a:lstStyle/>
                    <a:p>
                      <a:pPr algn="ctr"/>
                      <a:r>
                        <a:rPr lang="en-US" sz="2400" dirty="0" smtClean="0"/>
                        <a:t>For </a:t>
                      </a:r>
                      <a:r>
                        <a:rPr lang="en-US" sz="2400" b="1" dirty="0" smtClean="0">
                          <a:solidFill>
                            <a:srgbClr val="C00000"/>
                          </a:solidFill>
                        </a:rPr>
                        <a:t>if …  then </a:t>
                      </a:r>
                      <a:r>
                        <a:rPr lang="en-US" sz="2400" dirty="0" smtClean="0"/>
                        <a:t>or </a:t>
                      </a:r>
                      <a:r>
                        <a:rPr lang="en-US" sz="2400" b="1" dirty="0" smtClean="0">
                          <a:solidFill>
                            <a:srgbClr val="C00000"/>
                          </a:solidFill>
                        </a:rPr>
                        <a:t>implication</a:t>
                      </a:r>
                    </a:p>
                    <a:p>
                      <a:pPr algn="ctr"/>
                      <a:endParaRPr lang="en-US" sz="2400" dirty="0"/>
                    </a:p>
                  </a:txBody>
                  <a:tcPr/>
                </a:tc>
              </a:tr>
              <a:tr h="778559">
                <a:tc>
                  <a:txBody>
                    <a:bodyPr/>
                    <a:lstStyle/>
                    <a:p>
                      <a:pPr algn="ctr"/>
                      <a:r>
                        <a:rPr lang="en-US" sz="2400" dirty="0" smtClean="0"/>
                        <a:t>↔</a:t>
                      </a:r>
                      <a:endParaRPr lang="en-US" sz="2400" dirty="0"/>
                    </a:p>
                  </a:txBody>
                  <a:tcPr/>
                </a:tc>
                <a:tc>
                  <a:txBody>
                    <a:bodyPr/>
                    <a:lstStyle/>
                    <a:p>
                      <a:pPr algn="ctr"/>
                      <a:r>
                        <a:rPr lang="en-US" sz="2400" dirty="0" smtClean="0"/>
                        <a:t>For </a:t>
                      </a:r>
                      <a:r>
                        <a:rPr lang="en-US" sz="2400" b="1" dirty="0" smtClean="0">
                          <a:solidFill>
                            <a:srgbClr val="C00000"/>
                          </a:solidFill>
                        </a:rPr>
                        <a:t>if and only if </a:t>
                      </a:r>
                      <a:r>
                        <a:rPr lang="en-US" sz="2400" dirty="0" smtClean="0"/>
                        <a:t>or </a:t>
                      </a:r>
                      <a:r>
                        <a:rPr lang="en-US" sz="2400" b="1" dirty="0" smtClean="0">
                          <a:solidFill>
                            <a:srgbClr val="C00000"/>
                          </a:solidFill>
                        </a:rPr>
                        <a:t>double implication</a:t>
                      </a:r>
                      <a:endParaRPr lang="en-US" sz="2400" b="1" dirty="0">
                        <a:solidFill>
                          <a:srgbClr val="C00000"/>
                        </a:solidFill>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Syntax</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sz="2400" dirty="0" smtClean="0"/>
              <a:t>The syntax of PL is defined recursively as follows:</a:t>
            </a:r>
          </a:p>
          <a:p>
            <a:r>
              <a:rPr lang="en-US" sz="2400" dirty="0" smtClean="0"/>
              <a:t>T and F are formulas.</a:t>
            </a:r>
          </a:p>
          <a:p>
            <a:r>
              <a:rPr lang="en-US" sz="2400" dirty="0" smtClean="0"/>
              <a:t>IF P and Q are formulas, the following are also formulas: </a:t>
            </a:r>
          </a:p>
          <a:p>
            <a:r>
              <a:rPr lang="en-US" sz="2400" dirty="0" smtClean="0"/>
              <a:t> (˜P)</a:t>
            </a:r>
          </a:p>
          <a:p>
            <a:r>
              <a:rPr lang="en-US" sz="2400" dirty="0" smtClean="0"/>
              <a:t>(P&amp;Q)</a:t>
            </a:r>
          </a:p>
          <a:p>
            <a:r>
              <a:rPr lang="en-US" sz="2400" dirty="0" smtClean="0"/>
              <a:t>(PVQ)</a:t>
            </a:r>
          </a:p>
          <a:p>
            <a:r>
              <a:rPr lang="en-US" sz="2400" dirty="0" smtClean="0"/>
              <a:t>(P→Q)</a:t>
            </a:r>
          </a:p>
          <a:p>
            <a:r>
              <a:rPr lang="en-US" sz="2400" dirty="0" smtClean="0"/>
              <a:t>(P↔Q)</a:t>
            </a:r>
            <a:endParaRPr lang="en-US" sz="2400"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Represent the following facts in predicate logic:</a:t>
            </a:r>
          </a:p>
          <a:p>
            <a:r>
              <a:rPr lang="en-US" i="1" dirty="0" smtClean="0"/>
              <a:t>(</a:t>
            </a:r>
            <a:r>
              <a:rPr lang="en-US" i="1" dirty="0" err="1" smtClean="0"/>
              <a:t>i</a:t>
            </a:r>
            <a:r>
              <a:rPr lang="en-US" i="1" dirty="0" smtClean="0"/>
              <a:t>). All employees earning Tk. 2,50,000/= or more per year  have to pay taxes.</a:t>
            </a:r>
            <a:r>
              <a:rPr lang="en-US" b="1" dirty="0" smtClean="0">
                <a:sym typeface="Symbol" pitchFamily="18" charset="2"/>
              </a:rPr>
              <a:t> </a:t>
            </a:r>
            <a:endParaRPr lang="en-US" i="1" dirty="0" smtClean="0"/>
          </a:p>
          <a:p>
            <a:r>
              <a:rPr lang="en-US" b="1" dirty="0" smtClean="0">
                <a:sym typeface="Symbol" pitchFamily="18" charset="2"/>
              </a:rPr>
              <a:t></a:t>
            </a:r>
            <a:r>
              <a:rPr lang="en-US" dirty="0" smtClean="0">
                <a:sym typeface="Symbol" pitchFamily="18" charset="2"/>
              </a:rPr>
              <a:t>x </a:t>
            </a:r>
            <a:r>
              <a:rPr lang="en-US" b="1" dirty="0" smtClean="0">
                <a:solidFill>
                  <a:srgbClr val="C00000"/>
                </a:solidFill>
                <a:sym typeface="Symbol" pitchFamily="18" charset="2"/>
              </a:rPr>
              <a:t>(</a:t>
            </a:r>
            <a:r>
              <a:rPr lang="en-US" b="1" dirty="0" smtClean="0">
                <a:solidFill>
                  <a:srgbClr val="00B050"/>
                </a:solidFill>
                <a:sym typeface="Symbol" pitchFamily="18" charset="2"/>
              </a:rPr>
              <a:t>(</a:t>
            </a:r>
            <a:r>
              <a:rPr lang="en-US" dirty="0" smtClean="0">
                <a:sym typeface="Symbol" pitchFamily="18" charset="2"/>
              </a:rPr>
              <a:t>E(x) &amp; GE</a:t>
            </a:r>
            <a:r>
              <a:rPr lang="en-US" b="1" dirty="0" smtClean="0">
                <a:solidFill>
                  <a:srgbClr val="0070C0"/>
                </a:solidFill>
                <a:sym typeface="Symbol" pitchFamily="18" charset="2"/>
              </a:rPr>
              <a:t>(</a:t>
            </a:r>
            <a:r>
              <a:rPr lang="en-US" dirty="0" err="1" smtClean="0">
                <a:sym typeface="Symbol" pitchFamily="18" charset="2"/>
              </a:rPr>
              <a:t>i</a:t>
            </a:r>
            <a:r>
              <a:rPr lang="en-US" dirty="0" smtClean="0">
                <a:sym typeface="Symbol" pitchFamily="18" charset="2"/>
              </a:rPr>
              <a:t>(x),</a:t>
            </a:r>
            <a:r>
              <a:rPr lang="en-US" i="1" dirty="0" smtClean="0"/>
              <a:t> 250000</a:t>
            </a:r>
            <a:r>
              <a:rPr lang="en-US" b="1" dirty="0" smtClean="0">
                <a:solidFill>
                  <a:srgbClr val="0070C0"/>
                </a:solidFill>
                <a:sym typeface="Symbol" pitchFamily="18" charset="2"/>
              </a:rPr>
              <a:t>)</a:t>
            </a:r>
            <a:r>
              <a:rPr lang="en-US" b="1" dirty="0" smtClean="0">
                <a:solidFill>
                  <a:srgbClr val="00B050"/>
                </a:solidFill>
                <a:sym typeface="Symbol" pitchFamily="18" charset="2"/>
              </a:rPr>
              <a:t>)</a:t>
            </a:r>
            <a:r>
              <a:rPr lang="en-US" dirty="0" smtClean="0"/>
              <a:t> →T(x)</a:t>
            </a:r>
            <a:r>
              <a:rPr lang="en-US" b="1" dirty="0" smtClean="0">
                <a:solidFill>
                  <a:srgbClr val="C00000"/>
                </a:solidFill>
              </a:rPr>
              <a:t>)</a:t>
            </a:r>
            <a:endParaRPr lang="en-US" i="1" dirty="0" smtClean="0"/>
          </a:p>
          <a:p>
            <a:r>
              <a:rPr lang="en-US" i="1" dirty="0" smtClean="0"/>
              <a:t>(ii).  People only try to assassinate rulers they are not loyal to.</a:t>
            </a:r>
          </a:p>
          <a:p>
            <a:r>
              <a:rPr lang="en-US" dirty="0" smtClean="0">
                <a:sym typeface="Symbol" pitchFamily="18" charset="2"/>
              </a:rPr>
              <a:t>y: x : person(x) Ʌ ruler(y) Ʌ </a:t>
            </a:r>
            <a:r>
              <a:rPr lang="en-US" dirty="0" err="1" smtClean="0">
                <a:sym typeface="Symbol" pitchFamily="18" charset="2"/>
              </a:rPr>
              <a:t>tryassassinate</a:t>
            </a:r>
            <a:r>
              <a:rPr lang="en-US" dirty="0" smtClean="0">
                <a:sym typeface="Symbol" pitchFamily="18" charset="2"/>
              </a:rPr>
              <a:t>(x, y) → ¬</a:t>
            </a:r>
            <a:r>
              <a:rPr lang="en-US" dirty="0" err="1" smtClean="0">
                <a:sym typeface="Symbol" pitchFamily="18" charset="2"/>
              </a:rPr>
              <a:t>loyalto</a:t>
            </a:r>
            <a:r>
              <a:rPr lang="en-US" dirty="0" smtClean="0">
                <a:sym typeface="Symbol" pitchFamily="18" charset="2"/>
              </a:rPr>
              <a:t> (x, y)</a:t>
            </a:r>
            <a:endParaRPr lang="en-US" dirty="0" smtClean="0"/>
          </a:p>
          <a:p>
            <a:r>
              <a:rPr lang="en-US" i="1" dirty="0" smtClean="0"/>
              <a:t>(iii). John likes all kinds of food.</a:t>
            </a:r>
          </a:p>
          <a:p>
            <a:r>
              <a:rPr lang="en-US" i="1" dirty="0" smtClean="0"/>
              <a:t>Like (john, all-kinds-of-food)</a:t>
            </a:r>
            <a:endParaRPr lang="en-US" dirty="0" smtClean="0"/>
          </a:p>
          <a:p>
            <a:endParaRPr lang="en-US" i="1" dirty="0" smtClean="0"/>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Assignment-1</a:t>
            </a:r>
            <a:endParaRPr lang="en-US" dirty="0"/>
          </a:p>
        </p:txBody>
      </p:sp>
      <p:sp>
        <p:nvSpPr>
          <p:cNvPr id="3" name="Content Placeholder 2"/>
          <p:cNvSpPr>
            <a:spLocks noGrp="1"/>
          </p:cNvSpPr>
          <p:nvPr>
            <p:ph idx="1"/>
          </p:nvPr>
        </p:nvSpPr>
        <p:spPr/>
        <p:txBody>
          <a:bodyPr/>
          <a:lstStyle/>
          <a:p>
            <a:pPr marL="458788" lvl="1" indent="-119063">
              <a:buFontTx/>
              <a:buNone/>
            </a:pPr>
            <a:r>
              <a:rPr lang="en-US" sz="4000" dirty="0" smtClean="0">
                <a:latin typeface="+mj-lt"/>
              </a:rPr>
              <a:t>Write PL for the following sentences:-</a:t>
            </a:r>
          </a:p>
          <a:p>
            <a:pPr marL="1546225" lvl="5" indent="-742950">
              <a:spcBef>
                <a:spcPts val="0"/>
              </a:spcBef>
              <a:buFont typeface="+mj-lt"/>
              <a:buAutoNum type="arabicPeriod"/>
            </a:pPr>
            <a:r>
              <a:rPr lang="en-US" sz="4000" dirty="0" smtClean="0">
                <a:latin typeface="+mj-lt"/>
              </a:rPr>
              <a:t>Every elephant is gray.</a:t>
            </a:r>
          </a:p>
          <a:p>
            <a:pPr marL="1546225" lvl="5" indent="-742950">
              <a:spcBef>
                <a:spcPts val="0"/>
              </a:spcBef>
              <a:buFont typeface="+mj-lt"/>
              <a:buAutoNum type="arabicPeriod"/>
            </a:pPr>
            <a:r>
              <a:rPr lang="en-US" sz="4000" dirty="0" smtClean="0">
                <a:latin typeface="+mj-lt"/>
              </a:rPr>
              <a:t>There is a white alligator.</a:t>
            </a:r>
          </a:p>
          <a:p>
            <a:pPr marL="1546225" lvl="5" indent="-742950">
              <a:spcBef>
                <a:spcPts val="0"/>
              </a:spcBef>
              <a:buFont typeface="+mj-lt"/>
              <a:buAutoNum type="arabicPeriod"/>
            </a:pPr>
            <a:r>
              <a:rPr lang="en-US" sz="4400" dirty="0" smtClean="0">
                <a:latin typeface="+mj-lt"/>
              </a:rPr>
              <a:t>All students are smart.</a:t>
            </a:r>
            <a:endParaRPr lang="en-US" sz="3200" dirty="0" smtClean="0">
              <a:latin typeface="+mj-lt"/>
            </a:endParaRPr>
          </a:p>
          <a:p>
            <a:pPr>
              <a:spcBef>
                <a:spcPts val="0"/>
              </a:spcBef>
            </a:pPr>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Semantics</a:t>
            </a:r>
            <a:endParaRPr lang="en-US" b="1" dirty="0"/>
          </a:p>
        </p:txBody>
      </p:sp>
      <p:sp>
        <p:nvSpPr>
          <p:cNvPr id="3" name="Content Placeholder 2"/>
          <p:cNvSpPr>
            <a:spLocks noGrp="1"/>
          </p:cNvSpPr>
          <p:nvPr>
            <p:ph idx="1"/>
          </p:nvPr>
        </p:nvSpPr>
        <p:spPr/>
        <p:txBody>
          <a:bodyPr/>
          <a:lstStyle/>
          <a:p>
            <a:r>
              <a:rPr lang="en-US" b="1" dirty="0" smtClean="0">
                <a:solidFill>
                  <a:srgbClr val="C00000"/>
                </a:solidFill>
              </a:rPr>
              <a:t>The semantics or meaning of a sentence is just the value true or false: that is, it is as assignment of a truth value to the sentences. </a:t>
            </a:r>
          </a:p>
          <a:p>
            <a:r>
              <a:rPr lang="en-US" dirty="0" smtClean="0"/>
              <a:t>An interpretation for a sentence or group of sentences in an assignment of the truth value to each propositional symbol.</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a:t>
            </a:r>
            <a:br>
              <a:rPr lang="en-US" dirty="0" smtClean="0"/>
            </a:br>
            <a:endParaRPr lang="en-US" dirty="0"/>
          </a:p>
        </p:txBody>
      </p:sp>
      <p:sp>
        <p:nvSpPr>
          <p:cNvPr id="3" name="Content Placeholder 2"/>
          <p:cNvSpPr>
            <a:spLocks noGrp="1"/>
          </p:cNvSpPr>
          <p:nvPr>
            <p:ph idx="1"/>
          </p:nvPr>
        </p:nvSpPr>
        <p:spPr/>
        <p:txBody>
          <a:bodyPr/>
          <a:lstStyle/>
          <a:p>
            <a:r>
              <a:rPr lang="en-US" b="1" dirty="0" smtClean="0">
                <a:solidFill>
                  <a:srgbClr val="C00000"/>
                </a:solidFill>
              </a:rPr>
              <a:t>Example: </a:t>
            </a:r>
            <a:r>
              <a:rPr lang="en-US" dirty="0" smtClean="0"/>
              <a:t>Consider the statement  = (P &amp; ~Q)</a:t>
            </a:r>
          </a:p>
          <a:p>
            <a:r>
              <a:rPr lang="en-US" dirty="0" smtClean="0"/>
              <a:t>Clearly, there are four distinct interpretations for this sentences.</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19</a:t>
            </a:fld>
            <a:endParaRPr lang="en-US"/>
          </a:p>
        </p:txBody>
      </p:sp>
      <p:graphicFrame>
        <p:nvGraphicFramePr>
          <p:cNvPr id="6" name="Table 5"/>
          <p:cNvGraphicFramePr>
            <a:graphicFrameLocks noGrp="1"/>
          </p:cNvGraphicFramePr>
          <p:nvPr/>
        </p:nvGraphicFramePr>
        <p:xfrm>
          <a:off x="990599" y="3276600"/>
          <a:ext cx="6477001" cy="2514600"/>
        </p:xfrm>
        <a:graphic>
          <a:graphicData uri="http://schemas.openxmlformats.org/drawingml/2006/table">
            <a:tbl>
              <a:tblPr firstRow="1" bandRow="1">
                <a:tableStyleId>{5C22544A-7EE6-4342-B048-85BDC9FD1C3A}</a:tableStyleId>
              </a:tblPr>
              <a:tblGrid>
                <a:gridCol w="2024063"/>
                <a:gridCol w="2293938"/>
                <a:gridCol w="2159000"/>
              </a:tblGrid>
              <a:tr h="502920">
                <a:tc>
                  <a:txBody>
                    <a:bodyPr/>
                    <a:lstStyle/>
                    <a:p>
                      <a:pPr algn="ctr"/>
                      <a:r>
                        <a:rPr lang="en-US" sz="2400" dirty="0" smtClean="0"/>
                        <a:t>Interpretation</a:t>
                      </a:r>
                      <a:endParaRPr lang="en-US" sz="2400" dirty="0"/>
                    </a:p>
                  </a:txBody>
                  <a:tcPr/>
                </a:tc>
                <a:tc>
                  <a:txBody>
                    <a:bodyPr/>
                    <a:lstStyle/>
                    <a:p>
                      <a:pPr algn="ctr"/>
                      <a:r>
                        <a:rPr lang="en-US" sz="2400" dirty="0" smtClean="0"/>
                        <a:t>P</a:t>
                      </a:r>
                      <a:endParaRPr lang="en-US" sz="2400" dirty="0"/>
                    </a:p>
                  </a:txBody>
                  <a:tcPr/>
                </a:tc>
                <a:tc>
                  <a:txBody>
                    <a:bodyPr/>
                    <a:lstStyle/>
                    <a:p>
                      <a:pPr algn="ctr"/>
                      <a:r>
                        <a:rPr lang="en-US" sz="2400" dirty="0" smtClean="0"/>
                        <a:t>Q</a:t>
                      </a:r>
                      <a:endParaRPr lang="en-US" sz="2400" dirty="0"/>
                    </a:p>
                  </a:txBody>
                  <a:tcPr/>
                </a:tc>
              </a:tr>
              <a:tr h="502920">
                <a:tc>
                  <a:txBody>
                    <a:bodyPr/>
                    <a:lstStyle/>
                    <a:p>
                      <a:pPr algn="ctr"/>
                      <a:r>
                        <a:rPr lang="en-US" sz="2400" dirty="0" smtClean="0"/>
                        <a:t>1</a:t>
                      </a:r>
                      <a:endParaRPr lang="en-US" sz="2400" dirty="0"/>
                    </a:p>
                  </a:txBody>
                  <a:tcPr/>
                </a:tc>
                <a:tc>
                  <a:txBody>
                    <a:bodyPr/>
                    <a:lstStyle/>
                    <a:p>
                      <a:pPr algn="ctr"/>
                      <a:r>
                        <a:rPr lang="en-US" sz="2400" dirty="0" smtClean="0"/>
                        <a:t>True</a:t>
                      </a:r>
                      <a:endParaRPr lang="en-US" sz="2400" dirty="0"/>
                    </a:p>
                  </a:txBody>
                  <a:tcPr/>
                </a:tc>
                <a:tc>
                  <a:txBody>
                    <a:bodyPr/>
                    <a:lstStyle/>
                    <a:p>
                      <a:pPr algn="ctr"/>
                      <a:r>
                        <a:rPr lang="en-US" sz="2400" dirty="0" smtClean="0"/>
                        <a:t>False</a:t>
                      </a:r>
                      <a:endParaRPr lang="en-US" sz="2400" dirty="0"/>
                    </a:p>
                  </a:txBody>
                  <a:tcPr/>
                </a:tc>
              </a:tr>
              <a:tr h="502920">
                <a:tc>
                  <a:txBody>
                    <a:bodyPr/>
                    <a:lstStyle/>
                    <a:p>
                      <a:pPr algn="ctr"/>
                      <a:r>
                        <a:rPr lang="en-US" sz="2400" dirty="0" smtClean="0"/>
                        <a:t>2</a:t>
                      </a:r>
                      <a:endParaRPr lang="en-US" sz="2400" dirty="0"/>
                    </a:p>
                  </a:txBody>
                  <a:tcPr/>
                </a:tc>
                <a:tc>
                  <a:txBody>
                    <a:bodyPr/>
                    <a:lstStyle/>
                    <a:p>
                      <a:pPr algn="ctr"/>
                      <a:r>
                        <a:rPr lang="en-US" sz="2400" dirty="0" smtClean="0"/>
                        <a:t>True</a:t>
                      </a:r>
                      <a:endParaRPr lang="en-US" sz="2400" dirty="0"/>
                    </a:p>
                  </a:txBody>
                  <a:tcPr/>
                </a:tc>
                <a:tc>
                  <a:txBody>
                    <a:bodyPr/>
                    <a:lstStyle/>
                    <a:p>
                      <a:pPr algn="ctr"/>
                      <a:r>
                        <a:rPr lang="en-US" sz="2400" dirty="0" smtClean="0"/>
                        <a:t>True</a:t>
                      </a:r>
                      <a:endParaRPr lang="en-US" sz="2400" dirty="0"/>
                    </a:p>
                  </a:txBody>
                  <a:tcPr/>
                </a:tc>
              </a:tr>
              <a:tr h="502920">
                <a:tc>
                  <a:txBody>
                    <a:bodyPr/>
                    <a:lstStyle/>
                    <a:p>
                      <a:pPr algn="ctr"/>
                      <a:r>
                        <a:rPr lang="en-US" sz="2400" dirty="0" smtClean="0"/>
                        <a:t>3</a:t>
                      </a:r>
                      <a:endParaRPr lang="en-US" sz="2400" dirty="0"/>
                    </a:p>
                  </a:txBody>
                  <a:tcPr/>
                </a:tc>
                <a:tc>
                  <a:txBody>
                    <a:bodyPr/>
                    <a:lstStyle/>
                    <a:p>
                      <a:pPr algn="ctr"/>
                      <a:r>
                        <a:rPr lang="en-US" sz="2400" dirty="0" smtClean="0"/>
                        <a:t>False</a:t>
                      </a:r>
                      <a:endParaRPr lang="en-US" sz="2400" dirty="0"/>
                    </a:p>
                  </a:txBody>
                  <a:tcPr/>
                </a:tc>
                <a:tc>
                  <a:txBody>
                    <a:bodyPr/>
                    <a:lstStyle/>
                    <a:p>
                      <a:pPr algn="ctr"/>
                      <a:r>
                        <a:rPr lang="en-US" sz="2400" dirty="0" smtClean="0"/>
                        <a:t>True</a:t>
                      </a:r>
                      <a:endParaRPr lang="en-US" sz="2400" dirty="0"/>
                    </a:p>
                  </a:txBody>
                  <a:tcPr/>
                </a:tc>
              </a:tr>
              <a:tr h="502920">
                <a:tc>
                  <a:txBody>
                    <a:bodyPr/>
                    <a:lstStyle/>
                    <a:p>
                      <a:pPr algn="ctr"/>
                      <a:r>
                        <a:rPr lang="en-US" sz="2400" dirty="0" smtClean="0"/>
                        <a:t>4</a:t>
                      </a:r>
                      <a:endParaRPr lang="en-US" sz="2400" dirty="0"/>
                    </a:p>
                  </a:txBody>
                  <a:tcPr/>
                </a:tc>
                <a:tc>
                  <a:txBody>
                    <a:bodyPr/>
                    <a:lstStyle/>
                    <a:p>
                      <a:pPr algn="ctr"/>
                      <a:r>
                        <a:rPr lang="en-US" sz="2400" dirty="0" smtClean="0"/>
                        <a:t>False</a:t>
                      </a:r>
                      <a:endParaRPr lang="en-US" sz="2400" dirty="0"/>
                    </a:p>
                  </a:txBody>
                  <a:tcPr/>
                </a:tc>
                <a:tc>
                  <a:txBody>
                    <a:bodyPr/>
                    <a:lstStyle/>
                    <a:p>
                      <a:pPr algn="ctr"/>
                      <a:r>
                        <a:rPr lang="en-US" sz="2400" dirty="0" smtClean="0"/>
                        <a:t>False</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hlink"/>
                </a:solidFill>
                <a:cs typeface="Times New Roman" pitchFamily="18" charset="0"/>
              </a:rPr>
              <a:t>Knowledge Representation</a:t>
            </a:r>
            <a:endParaRPr lang="en-US" dirty="0"/>
          </a:p>
        </p:txBody>
      </p:sp>
      <p:sp>
        <p:nvSpPr>
          <p:cNvPr id="3" name="Content Placeholder 2"/>
          <p:cNvSpPr>
            <a:spLocks noGrp="1"/>
          </p:cNvSpPr>
          <p:nvPr>
            <p:ph idx="1"/>
          </p:nvPr>
        </p:nvSpPr>
        <p:spPr/>
        <p:txBody>
          <a:bodyPr/>
          <a:lstStyle/>
          <a:p>
            <a:pPr algn="just">
              <a:buClr>
                <a:schemeClr val="tx1"/>
              </a:buClr>
              <a:buSzPct val="95000"/>
              <a:buFont typeface="Arial" charset="0"/>
              <a:buChar char="●"/>
            </a:pPr>
            <a:r>
              <a:rPr lang="en-US" sz="2800" b="1" dirty="0" smtClean="0">
                <a:solidFill>
                  <a:schemeClr val="hlink"/>
                </a:solidFill>
                <a:cs typeface="Times New Roman" pitchFamily="18" charset="0"/>
              </a:rPr>
              <a:t>Knowledge representation</a:t>
            </a:r>
            <a:r>
              <a:rPr lang="en-US" sz="2800" b="1" dirty="0" smtClean="0">
                <a:cs typeface="Times New Roman" pitchFamily="18" charset="0"/>
              </a:rPr>
              <a:t> (KR) is an important issue in both cognitive science and artificial intelligence. </a:t>
            </a:r>
          </a:p>
          <a:p>
            <a:pPr lvl="1" algn="just">
              <a:buClr>
                <a:schemeClr val="tx1"/>
              </a:buClr>
              <a:buSzPct val="95000"/>
              <a:buFont typeface="Wingdings" pitchFamily="2" charset="2"/>
              <a:buChar char="q"/>
            </a:pPr>
            <a:r>
              <a:rPr lang="en-US" b="1" dirty="0" smtClean="0">
                <a:cs typeface="Times New Roman" pitchFamily="18" charset="0"/>
              </a:rPr>
              <a:t>In cognitive science, it is concerned with the way people store and process information.</a:t>
            </a:r>
          </a:p>
          <a:p>
            <a:pPr lvl="1" algn="just">
              <a:buClr>
                <a:schemeClr val="tx1"/>
              </a:buClr>
              <a:buSzPct val="95000"/>
              <a:buFont typeface="Wingdings" pitchFamily="2" charset="2"/>
              <a:buChar char="q"/>
            </a:pPr>
            <a:r>
              <a:rPr lang="en-US" b="1" dirty="0" smtClean="0">
                <a:cs typeface="Times New Roman" pitchFamily="18" charset="0"/>
              </a:rPr>
              <a:t>In artificial intelligence (AI), main focus is to store knowledge so that programs can process it and achieve human intelligence. </a:t>
            </a:r>
          </a:p>
          <a:p>
            <a:endParaRPr lang="en-US" b="1" dirty="0"/>
          </a:p>
        </p:txBody>
      </p:sp>
      <p:sp>
        <p:nvSpPr>
          <p:cNvPr id="4" name="Slide Number Placeholder 3"/>
          <p:cNvSpPr>
            <a:spLocks noGrp="1"/>
          </p:cNvSpPr>
          <p:nvPr>
            <p:ph type="sldNum" sz="quarter" idx="12"/>
          </p:nvPr>
        </p:nvSpPr>
        <p:spPr/>
        <p:txBody>
          <a:bodyPr/>
          <a:lstStyle/>
          <a:p>
            <a:fld id="{9DF8C9B0-BC0F-493B-9E24-C0137D72F28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FF0000"/>
                </a:solidFill>
              </a:rPr>
              <a:t>Semantic Rules for statements</a:t>
            </a:r>
            <a:endParaRPr lang="en-US" dirty="0">
              <a:solidFill>
                <a:srgbClr val="FF0000"/>
              </a:solidFill>
            </a:endParaRPr>
          </a:p>
        </p:txBody>
      </p:sp>
      <p:sp>
        <p:nvSpPr>
          <p:cNvPr id="3" name="Content Placeholder 2"/>
          <p:cNvSpPr>
            <a:spLocks noGrp="1"/>
          </p:cNvSpPr>
          <p:nvPr>
            <p:ph idx="1"/>
          </p:nvPr>
        </p:nvSpPr>
        <p:spPr>
          <a:xfrm>
            <a:off x="457200" y="1066801"/>
            <a:ext cx="8229600" cy="685800"/>
          </a:xfrm>
        </p:spPr>
        <p:txBody>
          <a:bodyPr>
            <a:normAutofit fontScale="92500" lnSpcReduction="20000"/>
          </a:bodyPr>
          <a:lstStyle/>
          <a:p>
            <a:pPr algn="ctr">
              <a:buNone/>
            </a:pPr>
            <a:r>
              <a:rPr lang="en-US" sz="2400" dirty="0" smtClean="0"/>
              <a:t>Consider </a:t>
            </a:r>
            <a:r>
              <a:rPr lang="en-US" sz="2400" b="1" dirty="0" smtClean="0">
                <a:solidFill>
                  <a:srgbClr val="FF0000"/>
                </a:solidFill>
              </a:rPr>
              <a:t>t </a:t>
            </a:r>
            <a:r>
              <a:rPr lang="en-US" sz="2400" b="1" smtClean="0">
                <a:solidFill>
                  <a:srgbClr val="FF0000"/>
                </a:solidFill>
              </a:rPr>
              <a:t>and </a:t>
            </a:r>
            <a:r>
              <a:rPr lang="en-US" sz="2400" b="1" smtClean="0">
                <a:solidFill>
                  <a:srgbClr val="FF0000"/>
                </a:solidFill>
              </a:rPr>
              <a:t>f</a:t>
            </a:r>
            <a:r>
              <a:rPr lang="en-US" sz="2400" b="1" baseline="30000" smtClean="0">
                <a:solidFill>
                  <a:srgbClr val="FF0000"/>
                </a:solidFill>
              </a:rPr>
              <a:t>'</a:t>
            </a:r>
            <a:r>
              <a:rPr lang="en-US" sz="2400" b="1" smtClean="0">
                <a:solidFill>
                  <a:srgbClr val="FF0000"/>
                </a:solidFill>
              </a:rPr>
              <a:t> </a:t>
            </a:r>
            <a:r>
              <a:rPr lang="en-US" sz="2400" b="1" dirty="0" smtClean="0">
                <a:solidFill>
                  <a:srgbClr val="FF0000"/>
                </a:solidFill>
              </a:rPr>
              <a:t>denotes true</a:t>
            </a:r>
            <a:r>
              <a:rPr lang="en-US" sz="2400" dirty="0" smtClean="0">
                <a:solidFill>
                  <a:srgbClr val="FF0000"/>
                </a:solidFill>
              </a:rPr>
              <a:t> statements</a:t>
            </a:r>
            <a:r>
              <a:rPr lang="en-US" sz="2400" dirty="0" smtClean="0"/>
              <a:t>, </a:t>
            </a:r>
            <a:r>
              <a:rPr lang="en-US" sz="2400" b="1" dirty="0" smtClean="0">
                <a:solidFill>
                  <a:srgbClr val="00B050"/>
                </a:solidFill>
              </a:rPr>
              <a:t>f </a:t>
            </a:r>
            <a:r>
              <a:rPr lang="en-US" sz="2400" b="1" smtClean="0">
                <a:solidFill>
                  <a:srgbClr val="00B050"/>
                </a:solidFill>
              </a:rPr>
              <a:t>and </a:t>
            </a:r>
            <a:r>
              <a:rPr lang="en-US" sz="2400" b="1" smtClean="0">
                <a:solidFill>
                  <a:srgbClr val="00B050"/>
                </a:solidFill>
              </a:rPr>
              <a:t>t' </a:t>
            </a:r>
            <a:r>
              <a:rPr lang="en-US" sz="2400" b="1" dirty="0" smtClean="0">
                <a:solidFill>
                  <a:srgbClr val="00B050"/>
                </a:solidFill>
              </a:rPr>
              <a:t>denotes false </a:t>
            </a:r>
            <a:r>
              <a:rPr lang="en-US" sz="2400" dirty="0" smtClean="0"/>
              <a:t>statements, and </a:t>
            </a:r>
            <a:r>
              <a:rPr lang="en-US" sz="2400" b="1" dirty="0" smtClean="0">
                <a:solidFill>
                  <a:srgbClr val="C00000"/>
                </a:solidFill>
              </a:rPr>
              <a:t>a </a:t>
            </a:r>
            <a:r>
              <a:rPr lang="en-US" sz="2400" dirty="0" smtClean="0"/>
              <a:t>is any statement.</a:t>
            </a:r>
          </a:p>
          <a:p>
            <a:pPr>
              <a:buNone/>
            </a:pPr>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20</a:t>
            </a:fld>
            <a:endParaRPr lang="en-US"/>
          </a:p>
        </p:txBody>
      </p:sp>
      <p:pic>
        <p:nvPicPr>
          <p:cNvPr id="1027" name="Picture 3"/>
          <p:cNvPicPr>
            <a:picLocks noChangeAspect="1" noChangeArrowheads="1"/>
          </p:cNvPicPr>
          <p:nvPr/>
        </p:nvPicPr>
        <p:blipFill>
          <a:blip r:embed="rId2"/>
          <a:srcRect/>
          <a:stretch>
            <a:fillRect/>
          </a:stretch>
        </p:blipFill>
        <p:spPr bwMode="auto">
          <a:xfrm>
            <a:off x="457200" y="1905000"/>
            <a:ext cx="8229600" cy="4419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b="1" dirty="0" smtClean="0">
                <a:solidFill>
                  <a:srgbClr val="C00000"/>
                </a:solidFill>
              </a:rPr>
              <a:t>Example:</a:t>
            </a:r>
            <a:endParaRPr lang="en-US" b="1" dirty="0">
              <a:solidFill>
                <a:srgbClr val="C00000"/>
              </a:solidFill>
            </a:endParaRP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smtClean="0"/>
              <a:t>Let </a:t>
            </a:r>
            <a:r>
              <a:rPr lang="en-US" b="1" i="1" dirty="0" smtClean="0"/>
              <a:t>I </a:t>
            </a:r>
            <a:r>
              <a:rPr lang="en-US" dirty="0" smtClean="0"/>
              <a:t>assign true to </a:t>
            </a:r>
            <a:r>
              <a:rPr lang="en-US" b="1" i="1" dirty="0" smtClean="0"/>
              <a:t>P</a:t>
            </a:r>
            <a:r>
              <a:rPr lang="en-US" dirty="0" smtClean="0"/>
              <a:t> , false to </a:t>
            </a:r>
            <a:r>
              <a:rPr lang="en-US" b="1" i="1" dirty="0" smtClean="0"/>
              <a:t>Q</a:t>
            </a:r>
            <a:r>
              <a:rPr lang="en-US" dirty="0" smtClean="0"/>
              <a:t>  and false to </a:t>
            </a:r>
            <a:r>
              <a:rPr lang="en-US" b="1" i="1" dirty="0" smtClean="0"/>
              <a:t>R</a:t>
            </a:r>
            <a:r>
              <a:rPr lang="en-US" dirty="0" smtClean="0"/>
              <a:t> in statement  </a:t>
            </a:r>
            <a:r>
              <a:rPr lang="en-US" b="1" dirty="0" smtClean="0">
                <a:solidFill>
                  <a:srgbClr val="C00000"/>
                </a:solidFill>
              </a:rPr>
              <a:t>((P &amp; </a:t>
            </a:r>
            <a:r>
              <a:rPr lang="en-US" b="1" baseline="30000" dirty="0" smtClean="0">
                <a:solidFill>
                  <a:srgbClr val="C00000"/>
                </a:solidFill>
              </a:rPr>
              <a:t>-</a:t>
            </a:r>
            <a:r>
              <a:rPr lang="en-US" b="1" dirty="0" smtClean="0">
                <a:solidFill>
                  <a:srgbClr val="C00000"/>
                </a:solidFill>
              </a:rPr>
              <a:t>Q) →R)VQ</a:t>
            </a:r>
            <a:r>
              <a:rPr lang="en-US" dirty="0" smtClean="0"/>
              <a:t>.</a:t>
            </a:r>
          </a:p>
          <a:p>
            <a:r>
              <a:rPr lang="en-US" b="1" dirty="0" smtClean="0">
                <a:solidFill>
                  <a:srgbClr val="00B050"/>
                </a:solidFill>
              </a:rPr>
              <a:t>What is the meaning of the statement?</a:t>
            </a:r>
            <a:endParaRPr lang="en-US" dirty="0" smtClean="0">
              <a:solidFill>
                <a:srgbClr val="00B050"/>
              </a:solidFill>
            </a:endParaRPr>
          </a:p>
          <a:p>
            <a:pPr>
              <a:buNone/>
            </a:pPr>
            <a:r>
              <a:rPr lang="en-US" b="1" u="sng" dirty="0" smtClean="0">
                <a:solidFill>
                  <a:srgbClr val="C00000"/>
                </a:solidFill>
              </a:rPr>
              <a:t>Answer:</a:t>
            </a:r>
            <a:r>
              <a:rPr lang="en-US" dirty="0" smtClean="0"/>
              <a:t>           </a:t>
            </a:r>
          </a:p>
          <a:p>
            <a:pPr lvl="0"/>
            <a:r>
              <a:rPr lang="en-US" dirty="0" smtClean="0"/>
              <a:t>Rule 2 gives </a:t>
            </a:r>
            <a:r>
              <a:rPr lang="en-US" b="1" baseline="30000" dirty="0" smtClean="0"/>
              <a:t>-</a:t>
            </a:r>
            <a:r>
              <a:rPr lang="en-US" b="1" dirty="0" smtClean="0"/>
              <a:t>Q</a:t>
            </a:r>
            <a:r>
              <a:rPr lang="en-US" dirty="0" smtClean="0"/>
              <a:t> as </a:t>
            </a:r>
            <a:r>
              <a:rPr lang="en-US" b="1" dirty="0" smtClean="0"/>
              <a:t>true.</a:t>
            </a:r>
            <a:endParaRPr lang="en-US" dirty="0" smtClean="0"/>
          </a:p>
          <a:p>
            <a:pPr lvl="0"/>
            <a:r>
              <a:rPr lang="en-US" dirty="0" smtClean="0"/>
              <a:t>Rule 3 gives </a:t>
            </a:r>
            <a:r>
              <a:rPr lang="en-US" b="1" dirty="0" smtClean="0"/>
              <a:t>(P &amp; </a:t>
            </a:r>
            <a:r>
              <a:rPr lang="en-US" b="1" baseline="30000" dirty="0" smtClean="0"/>
              <a:t>-</a:t>
            </a:r>
            <a:r>
              <a:rPr lang="en-US" b="1" dirty="0" smtClean="0"/>
              <a:t>Q) </a:t>
            </a:r>
            <a:r>
              <a:rPr lang="en-US" dirty="0" smtClean="0"/>
              <a:t>as </a:t>
            </a:r>
            <a:r>
              <a:rPr lang="en-US" b="1" dirty="0" smtClean="0"/>
              <a:t>true</a:t>
            </a:r>
            <a:r>
              <a:rPr lang="en-US" dirty="0" smtClean="0"/>
              <a:t>.</a:t>
            </a:r>
          </a:p>
          <a:p>
            <a:pPr lvl="0"/>
            <a:r>
              <a:rPr lang="en-US" dirty="0" smtClean="0"/>
              <a:t>Rule 6 gives </a:t>
            </a:r>
            <a:r>
              <a:rPr lang="en-US" b="1" dirty="0" smtClean="0"/>
              <a:t>(P &amp; </a:t>
            </a:r>
            <a:r>
              <a:rPr lang="en-US" b="1" baseline="30000" dirty="0" smtClean="0"/>
              <a:t>-</a:t>
            </a:r>
            <a:r>
              <a:rPr lang="en-US" b="1" dirty="0" smtClean="0"/>
              <a:t>Q) →R</a:t>
            </a:r>
            <a:r>
              <a:rPr lang="en-US" dirty="0" smtClean="0"/>
              <a:t> as </a:t>
            </a:r>
            <a:r>
              <a:rPr lang="en-US" b="1" dirty="0" smtClean="0"/>
              <a:t>false</a:t>
            </a:r>
            <a:r>
              <a:rPr lang="en-US" dirty="0" smtClean="0"/>
              <a:t>.</a:t>
            </a:r>
          </a:p>
          <a:p>
            <a:pPr lvl="0"/>
            <a:r>
              <a:rPr lang="en-US" b="1" dirty="0" smtClean="0">
                <a:solidFill>
                  <a:srgbClr val="C00000"/>
                </a:solidFill>
              </a:rPr>
              <a:t>Rule 5</a:t>
            </a:r>
            <a:r>
              <a:rPr lang="en-US" dirty="0" smtClean="0">
                <a:solidFill>
                  <a:srgbClr val="00B050"/>
                </a:solidFill>
              </a:rPr>
              <a:t> gives  the statement </a:t>
            </a:r>
            <a:r>
              <a:rPr lang="en-US" b="1" dirty="0" smtClean="0">
                <a:solidFill>
                  <a:srgbClr val="00B050"/>
                </a:solidFill>
              </a:rPr>
              <a:t>((P &amp; </a:t>
            </a:r>
            <a:r>
              <a:rPr lang="en-US" b="1" baseline="30000" dirty="0" smtClean="0">
                <a:solidFill>
                  <a:srgbClr val="00B050"/>
                </a:solidFill>
              </a:rPr>
              <a:t>-</a:t>
            </a:r>
            <a:r>
              <a:rPr lang="en-US" b="1" dirty="0" smtClean="0">
                <a:solidFill>
                  <a:srgbClr val="00B050"/>
                </a:solidFill>
              </a:rPr>
              <a:t>Q) →R)VQ</a:t>
            </a:r>
            <a:r>
              <a:rPr lang="en-US" dirty="0" smtClean="0">
                <a:solidFill>
                  <a:srgbClr val="00B050"/>
                </a:solidFill>
              </a:rPr>
              <a:t> value as </a:t>
            </a:r>
            <a:r>
              <a:rPr lang="en-US" b="1" dirty="0" smtClean="0">
                <a:solidFill>
                  <a:srgbClr val="C00000"/>
                </a:solidFill>
              </a:rPr>
              <a:t>false</a:t>
            </a:r>
            <a:r>
              <a:rPr lang="en-US" dirty="0" smtClean="0">
                <a:solidFill>
                  <a:srgbClr val="00B050"/>
                </a:solidFill>
              </a:rPr>
              <a:t>.</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Assignment-2</a:t>
            </a:r>
            <a:endParaRPr lang="en-US" dirty="0"/>
          </a:p>
        </p:txBody>
      </p:sp>
      <p:sp>
        <p:nvSpPr>
          <p:cNvPr id="3" name="Content Placeholder 2"/>
          <p:cNvSpPr>
            <a:spLocks noGrp="1"/>
          </p:cNvSpPr>
          <p:nvPr>
            <p:ph idx="1"/>
          </p:nvPr>
        </p:nvSpPr>
        <p:spPr/>
        <p:txBody>
          <a:bodyPr/>
          <a:lstStyle/>
          <a:p>
            <a:r>
              <a:rPr lang="en-US" dirty="0" smtClean="0"/>
              <a:t>Find the meaning of the statement </a:t>
            </a:r>
          </a:p>
          <a:p>
            <a:pPr>
              <a:buNone/>
            </a:pPr>
            <a:r>
              <a:rPr lang="en-US" dirty="0" smtClean="0"/>
              <a:t>      (</a:t>
            </a:r>
            <a:r>
              <a:rPr lang="en-US" baseline="30000" dirty="0" smtClean="0"/>
              <a:t>-</a:t>
            </a:r>
            <a:r>
              <a:rPr lang="en-US" dirty="0" smtClean="0"/>
              <a:t>PVQ)&amp;R→SV(</a:t>
            </a:r>
            <a:r>
              <a:rPr lang="en-US" baseline="30000" dirty="0" smtClean="0"/>
              <a:t>-</a:t>
            </a:r>
            <a:r>
              <a:rPr lang="en-US" dirty="0" smtClean="0"/>
              <a:t>R&amp;Q)</a:t>
            </a:r>
          </a:p>
          <a:p>
            <a:pPr>
              <a:buNone/>
            </a:pPr>
            <a:r>
              <a:rPr lang="en-US" dirty="0" smtClean="0"/>
              <a:t>     for each of the interpretations given below.</a:t>
            </a:r>
          </a:p>
          <a:p>
            <a:r>
              <a:rPr lang="en-US" dirty="0" smtClean="0"/>
              <a:t>(a). </a:t>
            </a:r>
            <a:r>
              <a:rPr lang="en-US" i="1" dirty="0" smtClean="0"/>
              <a:t>I</a:t>
            </a:r>
            <a:r>
              <a:rPr lang="en-US" i="1" baseline="-25000" dirty="0" smtClean="0"/>
              <a:t>1</a:t>
            </a:r>
            <a:r>
              <a:rPr lang="en-US" dirty="0" smtClean="0"/>
              <a:t> : P is true, Q is true, R is false, S is true.</a:t>
            </a:r>
          </a:p>
          <a:p>
            <a:r>
              <a:rPr lang="en-US" dirty="0" smtClean="0"/>
              <a:t>(b). </a:t>
            </a:r>
            <a:r>
              <a:rPr lang="en-US" i="1" dirty="0" smtClean="0"/>
              <a:t>I</a:t>
            </a:r>
            <a:r>
              <a:rPr lang="en-US" i="1" baseline="-25000" dirty="0" smtClean="0"/>
              <a:t>2</a:t>
            </a:r>
            <a:r>
              <a:rPr lang="en-US" dirty="0" smtClean="0"/>
              <a:t> : P is true, Q is false, R is true, S is true.</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8000" b="1" dirty="0" smtClean="0">
                <a:solidFill>
                  <a:srgbClr val="FF0000"/>
                </a:solidFill>
                <a:latin typeface="Arial Black" pitchFamily="34" charset="0"/>
              </a:rPr>
              <a:t>THE END</a:t>
            </a:r>
          </a:p>
          <a:p>
            <a:pPr algn="ctr"/>
            <a:r>
              <a:rPr lang="en-US" sz="8000" b="1" dirty="0" smtClean="0">
                <a:solidFill>
                  <a:srgbClr val="FF0000"/>
                </a:solidFill>
                <a:latin typeface="Arial Black" pitchFamily="34" charset="0"/>
              </a:rPr>
              <a:t>THANKS</a:t>
            </a:r>
            <a:endParaRPr lang="en-US" sz="8000" b="1" dirty="0">
              <a:solidFill>
                <a:srgbClr val="FF0000"/>
              </a:solidFill>
              <a:latin typeface="Arial Black" pitchFamily="34" charset="0"/>
            </a:endParaRPr>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hlink"/>
                </a:solidFill>
                <a:cs typeface="Times New Roman" pitchFamily="18" charset="0"/>
              </a:rPr>
              <a:t>Knowledge Representation</a:t>
            </a:r>
            <a:endParaRPr lang="en-US" dirty="0"/>
          </a:p>
        </p:txBody>
      </p:sp>
      <p:sp>
        <p:nvSpPr>
          <p:cNvPr id="3" name="Content Placeholder 2"/>
          <p:cNvSpPr>
            <a:spLocks noGrp="1"/>
          </p:cNvSpPr>
          <p:nvPr>
            <p:ph idx="1"/>
          </p:nvPr>
        </p:nvSpPr>
        <p:spPr/>
        <p:txBody>
          <a:bodyPr/>
          <a:lstStyle/>
          <a:p>
            <a:r>
              <a:rPr lang="en-US" dirty="0" smtClean="0"/>
              <a:t>A knowledge representation is most fundamentally a </a:t>
            </a:r>
            <a:r>
              <a:rPr lang="en-US" i="1" dirty="0" smtClean="0"/>
              <a:t>substitute</a:t>
            </a:r>
            <a:r>
              <a:rPr lang="en-US" dirty="0" smtClean="0"/>
              <a:t> for the thing itself, used to enable an entity to determine consequences by </a:t>
            </a:r>
            <a:r>
              <a:rPr lang="en-US" dirty="0" smtClean="0">
                <a:solidFill>
                  <a:srgbClr val="C00000"/>
                </a:solidFill>
              </a:rPr>
              <a:t>reasoning</a:t>
            </a:r>
            <a:r>
              <a:rPr lang="en-US" dirty="0" smtClean="0"/>
              <a:t> about the world. </a:t>
            </a:r>
          </a:p>
          <a:p>
            <a:r>
              <a:rPr lang="en-US" b="1" dirty="0" smtClean="0">
                <a:solidFill>
                  <a:srgbClr val="006699"/>
                </a:solidFill>
              </a:rPr>
              <a:t>Reasoning</a:t>
            </a:r>
            <a:r>
              <a:rPr lang="en-US" dirty="0" smtClean="0"/>
              <a:t> is the use of symbolic representations of some statements in order to derive new ones.</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3</a:t>
            </a:fld>
            <a:endParaRPr lang="en-US"/>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©Professor Dr. A K M Akhtar Hossain         Dept. of CSE, University of Rajshahi</a:t>
            </a:r>
            <a:endParaRPr lang="en-US"/>
          </a:p>
        </p:txBody>
      </p:sp>
      <p:sp>
        <p:nvSpPr>
          <p:cNvPr id="3" name="Slide Number Placeholder 2"/>
          <p:cNvSpPr>
            <a:spLocks noGrp="1"/>
          </p:cNvSpPr>
          <p:nvPr>
            <p:ph type="sldNum" sz="quarter" idx="12"/>
          </p:nvPr>
        </p:nvSpPr>
        <p:spPr/>
        <p:txBody>
          <a:bodyPr/>
          <a:lstStyle/>
          <a:p>
            <a:fld id="{9DF8C9B0-BC0F-493B-9E24-C0137D72F280}" type="slidenum">
              <a:rPr lang="en-US" smtClean="0"/>
              <a:pPr/>
              <a:t>4</a:t>
            </a:fld>
            <a:endParaRPr lang="en-US"/>
          </a:p>
        </p:txBody>
      </p:sp>
      <p:sp>
        <p:nvSpPr>
          <p:cNvPr id="4" name="Rectangle 3"/>
          <p:cNvSpPr/>
          <p:nvPr/>
        </p:nvSpPr>
        <p:spPr>
          <a:xfrm>
            <a:off x="381000" y="152400"/>
            <a:ext cx="8763000" cy="5632311"/>
          </a:xfrm>
          <a:prstGeom prst="rect">
            <a:avLst/>
          </a:prstGeom>
        </p:spPr>
        <p:txBody>
          <a:bodyPr wrap="square">
            <a:spAutoFit/>
          </a:bodyPr>
          <a:lstStyle/>
          <a:p>
            <a:r>
              <a:rPr lang="en-US" b="1" dirty="0"/>
              <a:t>Knowledge Acquisition</a:t>
            </a:r>
          </a:p>
          <a:p>
            <a:r>
              <a:rPr lang="en-US" b="1" dirty="0"/>
              <a:t>Information presented in this module is largely summarized from:</a:t>
            </a:r>
            <a:br>
              <a:rPr lang="en-US" b="1" dirty="0"/>
            </a:br>
            <a:r>
              <a:rPr lang="en-US" b="1" dirty="0"/>
              <a:t>Jones, P.H. 1989. Knowledge Acquisition. In: Barrett, J.R. and D.D. Jones. Knowledge Engineering in Agriculture. ASAE Monograph No. 8, ASAE, St. Joseph, MI.</a:t>
            </a:r>
          </a:p>
          <a:p>
            <a:r>
              <a:rPr lang="en-US" b="1" dirty="0"/>
              <a:t>Introduction</a:t>
            </a:r>
          </a:p>
          <a:p>
            <a:r>
              <a:rPr lang="en-US" b="1" dirty="0"/>
              <a:t>Knowledge acquisition is the process of extracting, structuring and organizing knowledge from one source, usually human experts, so it can be used in software such as an ES. This is often the major obstacle in building an </a:t>
            </a:r>
            <a:r>
              <a:rPr lang="en-US" b="1" dirty="0" err="1"/>
              <a:t>ES.There</a:t>
            </a:r>
            <a:r>
              <a:rPr lang="en-US" b="1" dirty="0"/>
              <a:t> are three main topic areas central to knowledge acquisition that require consideration in all ES projects. First, the domain must be evaluated to determine if the type of knowledge in the domain is suitable for an ES. Second, the source of expertise must be identified and evaluated to ensure that the specific level of knowledge required by the project is provided. Third, if the major source of expertise is a person, the specific knowledge acquisition techniques and participants need to be identified.</a:t>
            </a:r>
          </a:p>
          <a:p>
            <a:r>
              <a:rPr lang="en-US" b="1" dirty="0"/>
              <a:t>Theoretical Considerations</a:t>
            </a:r>
          </a:p>
          <a:p>
            <a:r>
              <a:rPr lang="en-US" b="1" dirty="0"/>
              <a:t>An ES attempts to replicate in software the reasoning/pattern-recognition abilities of human experts who are distinctive because of their particular knowledge and specialized intelligence. ES should be heuristic and readily distinguishable from algorithmic programs and databases. Further, ES should be based on expert knowledge, not just competent or skillful </a:t>
            </a:r>
            <a:r>
              <a:rPr lang="en-US" b="1" dirty="0" err="1"/>
              <a:t>behavior.Domains</a:t>
            </a:r>
            <a:endParaRPr lang="en-US" b="1" dirty="0"/>
          </a:p>
        </p:txBody>
      </p:sp>
    </p:spTree>
    <p:extLst>
      <p:ext uri="{BB962C8B-B14F-4D97-AF65-F5344CB8AC3E}">
        <p14:creationId xmlns:p14="http://schemas.microsoft.com/office/powerpoint/2010/main" val="174519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predicate logic (PL)?</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Predicate logic</a:t>
            </a:r>
            <a:r>
              <a:rPr lang="en-US" dirty="0" smtClean="0"/>
              <a:t> also embodies a set of systematic procedures for proving that certain formula can or cannot be logically derived from others and such </a:t>
            </a:r>
            <a:r>
              <a:rPr lang="en-US" b="1" dirty="0" smtClean="0"/>
              <a:t>logical</a:t>
            </a:r>
            <a:r>
              <a:rPr lang="en-US" dirty="0" smtClean="0"/>
              <a:t> inference procedures have been used as the backbone for problem-solving systems in </a:t>
            </a:r>
            <a:r>
              <a:rPr lang="en-US" b="1" dirty="0" smtClean="0"/>
              <a:t>AI</a:t>
            </a:r>
            <a:r>
              <a:rPr lang="en-US" dirty="0" smtClean="0"/>
              <a:t>.</a:t>
            </a:r>
          </a:p>
          <a:p>
            <a:r>
              <a:rPr lang="en-US" dirty="0" smtClean="0"/>
              <a:t> </a:t>
            </a:r>
          </a:p>
          <a:p>
            <a:r>
              <a:rPr lang="en-US" dirty="0" smtClean="0"/>
              <a:t> A </a:t>
            </a:r>
            <a:r>
              <a:rPr lang="en-US" b="1" dirty="0" smtClean="0"/>
              <a:t>predicate logic</a:t>
            </a:r>
            <a:r>
              <a:rPr lang="en-US" dirty="0" smtClean="0"/>
              <a:t> is an expression of one or more variables defined on some specific domain. A </a:t>
            </a:r>
            <a:r>
              <a:rPr lang="en-US" b="1" dirty="0" smtClean="0"/>
              <a:t>predicate</a:t>
            </a:r>
            <a:r>
              <a:rPr lang="en-US" dirty="0" smtClean="0"/>
              <a:t> with variables can be made a proposition by either assigning a value to the variable or by quantifying the variable. </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Predicate logic (PL):</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A </a:t>
            </a:r>
            <a:r>
              <a:rPr lang="en-US" b="1" dirty="0" smtClean="0"/>
              <a:t>predicate</a:t>
            </a:r>
            <a:r>
              <a:rPr lang="en-US" dirty="0" smtClean="0"/>
              <a:t> is a statement that contains variables (</a:t>
            </a:r>
            <a:r>
              <a:rPr lang="en-US" b="1" dirty="0" smtClean="0"/>
              <a:t>predicate</a:t>
            </a:r>
            <a:r>
              <a:rPr lang="en-US" dirty="0" smtClean="0"/>
              <a:t> variables), and they may be true or false depending on the values of these variables.</a:t>
            </a:r>
          </a:p>
          <a:p>
            <a:r>
              <a:rPr lang="en-US" b="1" dirty="0" smtClean="0"/>
              <a:t>Predicate logic</a:t>
            </a:r>
            <a:r>
              <a:rPr lang="en-US" dirty="0" smtClean="0"/>
              <a:t> is the generic term for symbolic formal systems like first-order </a:t>
            </a:r>
            <a:r>
              <a:rPr lang="en-US" b="1" dirty="0" smtClean="0"/>
              <a:t>logic</a:t>
            </a:r>
            <a:r>
              <a:rPr lang="en-US" dirty="0" smtClean="0"/>
              <a:t>, second-order </a:t>
            </a:r>
            <a:r>
              <a:rPr lang="en-US" b="1" dirty="0" smtClean="0"/>
              <a:t>logic</a:t>
            </a:r>
            <a:r>
              <a:rPr lang="en-US" dirty="0" smtClean="0"/>
              <a:t>, many-sorted </a:t>
            </a:r>
            <a:r>
              <a:rPr lang="en-US" b="1" dirty="0" smtClean="0"/>
              <a:t>logic</a:t>
            </a:r>
            <a:r>
              <a:rPr lang="en-US" dirty="0" smtClean="0"/>
              <a:t>, or </a:t>
            </a:r>
            <a:r>
              <a:rPr lang="en-US" dirty="0" err="1" smtClean="0"/>
              <a:t>infinitary</a:t>
            </a:r>
            <a:r>
              <a:rPr lang="en-US" dirty="0" smtClean="0"/>
              <a:t> </a:t>
            </a:r>
            <a:r>
              <a:rPr lang="en-US" b="1" dirty="0" smtClean="0"/>
              <a:t>logic</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©Professor Dr. A K M Akhtar Hossain         Dept. of CSE, University of Rajshahi</a:t>
            </a:r>
            <a:endParaRPr lang="en-US"/>
          </a:p>
        </p:txBody>
      </p:sp>
      <p:sp>
        <p:nvSpPr>
          <p:cNvPr id="5" name="Slide Number Placeholder 4"/>
          <p:cNvSpPr>
            <a:spLocks noGrp="1"/>
          </p:cNvSpPr>
          <p:nvPr>
            <p:ph type="sldNum" sz="quarter" idx="12"/>
          </p:nvPr>
        </p:nvSpPr>
        <p:spPr/>
        <p:txBody>
          <a:bodyPr/>
          <a:lstStyle/>
          <a:p>
            <a:fld id="{9DF8C9B0-BC0F-493B-9E24-C0137D72F2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b="1" dirty="0" smtClean="0">
                <a:solidFill>
                  <a:srgbClr val="C00000"/>
                </a:solidFill>
              </a:rPr>
              <a:t>Predicate Logic (PL):</a:t>
            </a:r>
          </a:p>
        </p:txBody>
      </p:sp>
      <p:sp>
        <p:nvSpPr>
          <p:cNvPr id="9219" name="Rectangle 3"/>
          <p:cNvSpPr>
            <a:spLocks noGrp="1" noChangeArrowheads="1"/>
          </p:cNvSpPr>
          <p:nvPr>
            <p:ph type="body" idx="1"/>
          </p:nvPr>
        </p:nvSpPr>
        <p:spPr>
          <a:xfrm>
            <a:off x="762000" y="1676400"/>
            <a:ext cx="8229600" cy="4449763"/>
          </a:xfrm>
        </p:spPr>
        <p:txBody>
          <a:bodyPr>
            <a:normAutofit lnSpcReduction="10000"/>
          </a:bodyPr>
          <a:lstStyle/>
          <a:p>
            <a:pPr eaLnBrk="1" hangingPunct="1">
              <a:lnSpc>
                <a:spcPct val="90000"/>
              </a:lnSpc>
              <a:buClr>
                <a:schemeClr val="tx1"/>
              </a:buClr>
              <a:buFont typeface="Arial" charset="0"/>
              <a:buChar char="●"/>
            </a:pPr>
            <a:r>
              <a:rPr lang="en-US" sz="2400" dirty="0" smtClean="0"/>
              <a:t>It has three more logical notions as compared to PL. </a:t>
            </a:r>
          </a:p>
          <a:p>
            <a:pPr marL="914400" lvl="1" indent="-457200" eaLnBrk="1" hangingPunct="1">
              <a:lnSpc>
                <a:spcPct val="90000"/>
              </a:lnSpc>
              <a:buClr>
                <a:schemeClr val="tx1"/>
              </a:buClr>
              <a:buFont typeface="+mj-lt"/>
              <a:buAutoNum type="arabicParenR"/>
            </a:pPr>
            <a:r>
              <a:rPr lang="en-US" sz="2000" dirty="0" smtClean="0"/>
              <a:t>Terms,  </a:t>
            </a:r>
          </a:p>
          <a:p>
            <a:pPr marL="914400" lvl="1" indent="-457200" eaLnBrk="1" hangingPunct="1">
              <a:lnSpc>
                <a:spcPct val="90000"/>
              </a:lnSpc>
              <a:buClr>
                <a:schemeClr val="tx1"/>
              </a:buClr>
              <a:buFont typeface="+mj-lt"/>
              <a:buAutoNum type="arabicParenR"/>
            </a:pPr>
            <a:r>
              <a:rPr lang="en-US" sz="2000" dirty="0" smtClean="0"/>
              <a:t>Predicates </a:t>
            </a:r>
          </a:p>
          <a:p>
            <a:pPr marL="914400" lvl="1" indent="-457200" eaLnBrk="1" hangingPunct="1">
              <a:lnSpc>
                <a:spcPct val="90000"/>
              </a:lnSpc>
              <a:buClr>
                <a:schemeClr val="tx1"/>
              </a:buClr>
              <a:buFont typeface="+mj-lt"/>
              <a:buAutoNum type="arabicParenR"/>
            </a:pPr>
            <a:r>
              <a:rPr lang="en-US" sz="2000" dirty="0" smtClean="0"/>
              <a:t>Quantifiers</a:t>
            </a:r>
          </a:p>
          <a:p>
            <a:pPr eaLnBrk="1" hangingPunct="1">
              <a:lnSpc>
                <a:spcPct val="90000"/>
              </a:lnSpc>
              <a:buClr>
                <a:schemeClr val="tx1"/>
              </a:buClr>
              <a:buFont typeface="Arial" charset="0"/>
              <a:buChar char="●"/>
            </a:pPr>
            <a:r>
              <a:rPr lang="en-US" sz="2000" b="1" dirty="0" smtClean="0"/>
              <a:t>Term</a:t>
            </a:r>
          </a:p>
          <a:p>
            <a:pPr lvl="1" eaLnBrk="1" hangingPunct="1">
              <a:lnSpc>
                <a:spcPct val="90000"/>
              </a:lnSpc>
              <a:buClr>
                <a:schemeClr val="tx1"/>
              </a:buClr>
              <a:buFont typeface="Wingdings" pitchFamily="2" charset="2"/>
              <a:buChar char="Ø"/>
            </a:pPr>
            <a:r>
              <a:rPr lang="en-US" sz="2000" dirty="0" smtClean="0"/>
              <a:t>a constant (single individual or concept i.e.,5, john etc.), </a:t>
            </a:r>
          </a:p>
          <a:p>
            <a:pPr lvl="1" eaLnBrk="1" hangingPunct="1">
              <a:lnSpc>
                <a:spcPct val="90000"/>
              </a:lnSpc>
              <a:buClr>
                <a:schemeClr val="tx1"/>
              </a:buClr>
              <a:buFont typeface="Wingdings" pitchFamily="2" charset="2"/>
              <a:buChar char="Ø"/>
            </a:pPr>
            <a:r>
              <a:rPr lang="en-US" sz="2000" dirty="0" smtClean="0"/>
              <a:t>a variable that stands for different individuals </a:t>
            </a:r>
          </a:p>
          <a:p>
            <a:pPr lvl="1" eaLnBrk="1" hangingPunct="1">
              <a:lnSpc>
                <a:spcPct val="90000"/>
              </a:lnSpc>
              <a:buClr>
                <a:schemeClr val="tx1"/>
              </a:buClr>
              <a:buFont typeface="Wingdings" pitchFamily="2" charset="2"/>
              <a:buChar char="Ø"/>
            </a:pPr>
            <a:r>
              <a:rPr lang="en-US" sz="2000" dirty="0" smtClean="0"/>
              <a:t>n-place function f(t1, …, </a:t>
            </a:r>
            <a:r>
              <a:rPr lang="en-US" sz="2000" dirty="0" err="1" smtClean="0"/>
              <a:t>tn</a:t>
            </a:r>
            <a:r>
              <a:rPr lang="en-US" sz="2000" dirty="0" smtClean="0"/>
              <a:t>)  where t1, …, </a:t>
            </a:r>
            <a:r>
              <a:rPr lang="en-US" sz="2000" dirty="0" err="1" smtClean="0"/>
              <a:t>tn</a:t>
            </a:r>
            <a:r>
              <a:rPr lang="en-US" sz="2000" dirty="0" smtClean="0"/>
              <a:t> are terms. A function is a mapping that maps n terms to a term.  </a:t>
            </a:r>
          </a:p>
          <a:p>
            <a:pPr eaLnBrk="1" hangingPunct="1">
              <a:lnSpc>
                <a:spcPct val="90000"/>
              </a:lnSpc>
              <a:buClr>
                <a:schemeClr val="tx1"/>
              </a:buClr>
              <a:buFont typeface="Arial" charset="0"/>
              <a:buChar char="●"/>
            </a:pPr>
            <a:r>
              <a:rPr lang="en-US" sz="2000" b="1" dirty="0" smtClean="0"/>
              <a:t>Predicate</a:t>
            </a:r>
          </a:p>
          <a:p>
            <a:pPr lvl="1" eaLnBrk="1" hangingPunct="1">
              <a:lnSpc>
                <a:spcPct val="90000"/>
              </a:lnSpc>
              <a:buClr>
                <a:schemeClr val="tx1"/>
              </a:buClr>
              <a:buFont typeface="Wingdings" pitchFamily="2" charset="2"/>
              <a:buChar char="Ø"/>
            </a:pPr>
            <a:r>
              <a:rPr lang="en-US" sz="2000" dirty="0" smtClean="0"/>
              <a:t>a relation that maps n terms to a truth value true (T) or false (F). </a:t>
            </a:r>
          </a:p>
          <a:p>
            <a:pPr eaLnBrk="1" hangingPunct="1">
              <a:lnSpc>
                <a:spcPct val="90000"/>
              </a:lnSpc>
              <a:buClr>
                <a:schemeClr val="tx1"/>
              </a:buClr>
              <a:buFont typeface="Arial" charset="0"/>
              <a:buChar char="●"/>
            </a:pPr>
            <a:r>
              <a:rPr lang="en-US" sz="2000" b="1" dirty="0" smtClean="0"/>
              <a:t>Quantifiers</a:t>
            </a:r>
          </a:p>
          <a:p>
            <a:pPr lvl="1">
              <a:lnSpc>
                <a:spcPct val="90000"/>
              </a:lnSpc>
              <a:buClr>
                <a:schemeClr val="tx1"/>
              </a:buClr>
              <a:buFont typeface="Wingdings" pitchFamily="2" charset="2"/>
              <a:buChar char="Ø"/>
            </a:pPr>
            <a:r>
              <a:rPr lang="en-US" sz="2000" dirty="0" smtClean="0"/>
              <a:t>Universal (</a:t>
            </a:r>
            <a:r>
              <a:rPr lang="en-US" sz="2000" dirty="0" smtClean="0">
                <a:sym typeface="Symbol" pitchFamily="18" charset="2"/>
              </a:rPr>
              <a:t>)</a:t>
            </a:r>
            <a:r>
              <a:rPr lang="en-US" sz="2000" dirty="0" smtClean="0"/>
              <a:t> or existential(</a:t>
            </a:r>
            <a:r>
              <a:rPr lang="en-US" sz="2000" dirty="0" smtClean="0">
                <a:sym typeface="Symbol" pitchFamily="18" charset="2"/>
              </a:rPr>
              <a:t>)</a:t>
            </a:r>
            <a:r>
              <a:rPr lang="en-US" sz="2000" dirty="0" smtClean="0"/>
              <a:t> quantifiers i.e. </a:t>
            </a:r>
            <a:r>
              <a:rPr lang="en-US" sz="2000" dirty="0" smtClean="0">
                <a:sym typeface="Symbol" pitchFamily="18" charset="2"/>
              </a:rPr>
              <a:t></a:t>
            </a:r>
            <a:r>
              <a:rPr lang="en-US" sz="2000" dirty="0" smtClean="0"/>
              <a:t> and </a:t>
            </a:r>
            <a:r>
              <a:rPr lang="en-US" sz="2000" dirty="0" smtClean="0">
                <a:sym typeface="Symbol" pitchFamily="18" charset="2"/>
              </a:rPr>
              <a:t> used in conjunction with variables.</a:t>
            </a:r>
            <a:r>
              <a:rPr lang="en-US" sz="2000" dirty="0" smtClean="0"/>
              <a:t> </a:t>
            </a:r>
          </a:p>
        </p:txBody>
      </p:sp>
      <p:sp>
        <p:nvSpPr>
          <p:cNvPr id="4" name="Slide Number Placeholder 3"/>
          <p:cNvSpPr>
            <a:spLocks noGrp="1"/>
          </p:cNvSpPr>
          <p:nvPr>
            <p:ph type="sldNum" sz="quarter" idx="12"/>
          </p:nvPr>
        </p:nvSpPr>
        <p:spPr/>
        <p:txBody>
          <a:bodyPr/>
          <a:lstStyle/>
          <a:p>
            <a:fld id="{9DF8C9B0-BC0F-493B-9E24-C0137D72F280}"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800" b="1" i="1" dirty="0" smtClean="0">
                <a:solidFill>
                  <a:srgbClr val="C00000"/>
                </a:solidFill>
              </a:rPr>
              <a:t>Examples</a:t>
            </a:r>
          </a:p>
        </p:txBody>
      </p:sp>
      <p:sp>
        <p:nvSpPr>
          <p:cNvPr id="10243" name="Rectangle 3"/>
          <p:cNvSpPr>
            <a:spLocks noGrp="1" noChangeArrowheads="1"/>
          </p:cNvSpPr>
          <p:nvPr>
            <p:ph type="body" idx="1"/>
          </p:nvPr>
        </p:nvSpPr>
        <p:spPr>
          <a:xfrm>
            <a:off x="685800" y="1600200"/>
            <a:ext cx="8001000" cy="4800600"/>
          </a:xfrm>
        </p:spPr>
        <p:txBody>
          <a:bodyPr/>
          <a:lstStyle/>
          <a:p>
            <a:pPr algn="just" eaLnBrk="1" hangingPunct="1">
              <a:lnSpc>
                <a:spcPct val="90000"/>
              </a:lnSpc>
              <a:buClr>
                <a:schemeClr val="tx1"/>
              </a:buClr>
              <a:buFont typeface="Arial" charset="0"/>
              <a:buChar char="●"/>
            </a:pPr>
            <a:r>
              <a:rPr lang="en-US" sz="2400" i="1" dirty="0" smtClean="0"/>
              <a:t>“x  loves y”</a:t>
            </a:r>
            <a:r>
              <a:rPr lang="en-US" sz="2400" dirty="0" smtClean="0"/>
              <a:t> is represented as </a:t>
            </a:r>
            <a:r>
              <a:rPr lang="en-US" sz="2400" dirty="0" smtClean="0">
                <a:solidFill>
                  <a:srgbClr val="FF0000"/>
                </a:solidFill>
              </a:rPr>
              <a:t>LOVE</a:t>
            </a:r>
            <a:r>
              <a:rPr lang="en-US" sz="2400" dirty="0" smtClean="0"/>
              <a:t>(x, y) which maps it to true or false when x and y get instantiated to actual values.</a:t>
            </a:r>
          </a:p>
          <a:p>
            <a:pPr algn="just" eaLnBrk="1" hangingPunct="1">
              <a:lnSpc>
                <a:spcPct val="90000"/>
              </a:lnSpc>
              <a:buClr>
                <a:schemeClr val="tx1"/>
              </a:buClr>
              <a:buFont typeface="Arial" charset="0"/>
              <a:buChar char="●"/>
            </a:pPr>
            <a:r>
              <a:rPr lang="en-US" sz="2400" i="1" dirty="0" smtClean="0"/>
              <a:t>“john’s father loves john”</a:t>
            </a:r>
            <a:r>
              <a:rPr lang="en-US" sz="2400" dirty="0" smtClean="0"/>
              <a:t> is represented as </a:t>
            </a:r>
            <a:r>
              <a:rPr lang="en-US" sz="2400" dirty="0" smtClean="0">
                <a:solidFill>
                  <a:srgbClr val="FF0000"/>
                </a:solidFill>
              </a:rPr>
              <a:t>LOVE</a:t>
            </a:r>
            <a:r>
              <a:rPr lang="en-US" sz="2400" dirty="0" smtClean="0"/>
              <a:t>(father(john), john). </a:t>
            </a:r>
          </a:p>
          <a:p>
            <a:pPr lvl="1" algn="just" eaLnBrk="1" hangingPunct="1">
              <a:lnSpc>
                <a:spcPct val="90000"/>
              </a:lnSpc>
              <a:buClr>
                <a:schemeClr val="tx1"/>
              </a:buClr>
              <a:buFont typeface="Arial" charset="0"/>
              <a:buChar char="−"/>
            </a:pPr>
            <a:r>
              <a:rPr lang="en-US" sz="2000" dirty="0" smtClean="0"/>
              <a:t>Here </a:t>
            </a:r>
            <a:r>
              <a:rPr lang="en-US" sz="2000" i="1" dirty="0" smtClean="0"/>
              <a:t>father</a:t>
            </a:r>
            <a:r>
              <a:rPr lang="en-US" sz="2000" dirty="0" smtClean="0"/>
              <a:t> is a function that maps </a:t>
            </a:r>
            <a:r>
              <a:rPr lang="en-US" sz="2000" i="1" dirty="0" smtClean="0"/>
              <a:t>john</a:t>
            </a:r>
            <a:r>
              <a:rPr lang="en-US" sz="2000" dirty="0" smtClean="0"/>
              <a:t> to his father.</a:t>
            </a:r>
          </a:p>
          <a:p>
            <a:pPr eaLnBrk="1" hangingPunct="1">
              <a:lnSpc>
                <a:spcPct val="90000"/>
              </a:lnSpc>
              <a:buClr>
                <a:schemeClr val="tx1"/>
              </a:buClr>
              <a:buFont typeface="Arial" charset="0"/>
              <a:buChar char="●"/>
            </a:pPr>
            <a:r>
              <a:rPr lang="en-US" sz="2400" i="1" dirty="0" smtClean="0"/>
              <a:t>x is greater than y</a:t>
            </a:r>
            <a:r>
              <a:rPr lang="en-US" sz="2400" dirty="0" smtClean="0"/>
              <a:t> is represented in predicate calculus as </a:t>
            </a:r>
            <a:r>
              <a:rPr lang="en-US" sz="2400" dirty="0" smtClean="0">
                <a:solidFill>
                  <a:srgbClr val="FF0000"/>
                </a:solidFill>
              </a:rPr>
              <a:t>GT</a:t>
            </a:r>
            <a:r>
              <a:rPr lang="en-US" sz="2400" dirty="0" smtClean="0"/>
              <a:t>(x, y). </a:t>
            </a:r>
          </a:p>
          <a:p>
            <a:pPr eaLnBrk="1" hangingPunct="1">
              <a:lnSpc>
                <a:spcPct val="90000"/>
              </a:lnSpc>
              <a:buClr>
                <a:schemeClr val="tx1"/>
              </a:buClr>
              <a:buFont typeface="Arial" charset="0"/>
              <a:buChar char="●"/>
            </a:pPr>
            <a:r>
              <a:rPr lang="en-US" sz="2400" dirty="0" smtClean="0"/>
              <a:t>It is defined as follows:</a:t>
            </a:r>
          </a:p>
          <a:p>
            <a:pPr eaLnBrk="1" hangingPunct="1">
              <a:lnSpc>
                <a:spcPct val="90000"/>
              </a:lnSpc>
              <a:buClr>
                <a:schemeClr val="tx1"/>
              </a:buClr>
              <a:buFont typeface="Arial" charset="0"/>
              <a:buNone/>
            </a:pPr>
            <a:r>
              <a:rPr lang="en-US" sz="2000" dirty="0" smtClean="0"/>
              <a:t>		</a:t>
            </a:r>
            <a:r>
              <a:rPr lang="en-US" sz="1800" b="1" dirty="0" smtClean="0">
                <a:solidFill>
                  <a:srgbClr val="C00000"/>
                </a:solidFill>
              </a:rPr>
              <a:t>GT( x, y)  	=T , if x </a:t>
            </a:r>
            <a:r>
              <a:rPr lang="en-US" sz="1800" b="1" dirty="0" smtClean="0">
                <a:solidFill>
                  <a:srgbClr val="C00000"/>
                </a:solidFill>
                <a:sym typeface="Symbol" pitchFamily="18" charset="2"/>
              </a:rPr>
              <a:t></a:t>
            </a:r>
            <a:r>
              <a:rPr lang="en-US" sz="1800" b="1" dirty="0" smtClean="0">
                <a:solidFill>
                  <a:srgbClr val="C00000"/>
                </a:solidFill>
              </a:rPr>
              <a:t> y</a:t>
            </a:r>
          </a:p>
          <a:p>
            <a:pPr eaLnBrk="1" hangingPunct="1">
              <a:lnSpc>
                <a:spcPct val="90000"/>
              </a:lnSpc>
              <a:buClr>
                <a:schemeClr val="tx1"/>
              </a:buClr>
              <a:buFont typeface="Arial" charset="0"/>
              <a:buNone/>
            </a:pPr>
            <a:r>
              <a:rPr lang="en-US" sz="1800" b="1" dirty="0" smtClean="0">
                <a:solidFill>
                  <a:srgbClr val="C00000"/>
                </a:solidFill>
              </a:rPr>
              <a:t>			=F , otherwise</a:t>
            </a:r>
          </a:p>
          <a:p>
            <a:pPr algn="just" eaLnBrk="1" hangingPunct="1">
              <a:lnSpc>
                <a:spcPct val="90000"/>
              </a:lnSpc>
              <a:buClr>
                <a:schemeClr val="tx1"/>
              </a:buClr>
              <a:buFont typeface="Arial" charset="0"/>
              <a:buChar char="●"/>
            </a:pPr>
            <a:r>
              <a:rPr lang="en-US" sz="2400" dirty="0" smtClean="0"/>
              <a:t>Symbols like </a:t>
            </a:r>
            <a:r>
              <a:rPr lang="en-US" sz="2400" b="1" dirty="0" smtClean="0">
                <a:solidFill>
                  <a:srgbClr val="C00000"/>
                </a:solidFill>
              </a:rPr>
              <a:t>GT</a:t>
            </a:r>
            <a:r>
              <a:rPr lang="en-US" sz="2400" dirty="0" smtClean="0"/>
              <a:t> and </a:t>
            </a:r>
            <a:r>
              <a:rPr lang="en-US" sz="2400" b="1" dirty="0" smtClean="0">
                <a:solidFill>
                  <a:srgbClr val="C00000"/>
                </a:solidFill>
              </a:rPr>
              <a:t>LOVE</a:t>
            </a:r>
            <a:r>
              <a:rPr lang="en-US" sz="2400" dirty="0" smtClean="0"/>
              <a:t> are called </a:t>
            </a:r>
            <a:r>
              <a:rPr lang="en-US" sz="2400" b="1" dirty="0" smtClean="0">
                <a:solidFill>
                  <a:srgbClr val="C00000"/>
                </a:solidFill>
              </a:rPr>
              <a:t>predicates</a:t>
            </a:r>
            <a:r>
              <a:rPr lang="en-US" sz="2000" b="1" dirty="0" smtClean="0">
                <a:solidFill>
                  <a:srgbClr val="C00000"/>
                </a:solidFill>
              </a:rPr>
              <a:t> .</a:t>
            </a:r>
          </a:p>
          <a:p>
            <a:pPr lvl="1" algn="just" eaLnBrk="1" hangingPunct="1">
              <a:lnSpc>
                <a:spcPct val="90000"/>
              </a:lnSpc>
              <a:buClr>
                <a:schemeClr val="tx1"/>
              </a:buClr>
              <a:buFont typeface="Arial" charset="0"/>
              <a:buChar char="−"/>
            </a:pPr>
            <a:r>
              <a:rPr lang="en-US" sz="2000" dirty="0" smtClean="0"/>
              <a:t>Predicates two terms and map to T or F depending upon the values of their terms. </a:t>
            </a:r>
          </a:p>
        </p:txBody>
      </p:sp>
      <p:sp>
        <p:nvSpPr>
          <p:cNvPr id="4" name="Slide Number Placeholder 3"/>
          <p:cNvSpPr>
            <a:spLocks noGrp="1"/>
          </p:cNvSpPr>
          <p:nvPr>
            <p:ph type="sldNum" sz="quarter" idx="12"/>
          </p:nvPr>
        </p:nvSpPr>
        <p:spPr/>
        <p:txBody>
          <a:bodyPr/>
          <a:lstStyle/>
          <a:p>
            <a:fld id="{9DF8C9B0-BC0F-493B-9E24-C0137D72F28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800" b="1" i="1" smtClean="0"/>
              <a:t>Examples – Cont..</a:t>
            </a:r>
          </a:p>
        </p:txBody>
      </p:sp>
      <p:sp>
        <p:nvSpPr>
          <p:cNvPr id="11267" name="Rectangle 3"/>
          <p:cNvSpPr>
            <a:spLocks noGrp="1" noChangeArrowheads="1"/>
          </p:cNvSpPr>
          <p:nvPr>
            <p:ph type="body" idx="1"/>
          </p:nvPr>
        </p:nvSpPr>
        <p:spPr>
          <a:xfrm>
            <a:off x="1066800" y="1828800"/>
            <a:ext cx="6781800" cy="4302125"/>
          </a:xfrm>
        </p:spPr>
        <p:txBody>
          <a:bodyPr/>
          <a:lstStyle/>
          <a:p>
            <a:pPr eaLnBrk="1" hangingPunct="1">
              <a:lnSpc>
                <a:spcPct val="95000"/>
              </a:lnSpc>
              <a:buClr>
                <a:schemeClr val="tx1"/>
              </a:buClr>
              <a:buFont typeface="Arial" charset="0"/>
              <a:buChar char="●"/>
            </a:pPr>
            <a:r>
              <a:rPr lang="en-US" sz="2400" dirty="0" smtClean="0"/>
              <a:t>Translate the sentence </a:t>
            </a:r>
            <a:r>
              <a:rPr lang="en-US" sz="2400" i="1" dirty="0" smtClean="0"/>
              <a:t>"</a:t>
            </a:r>
            <a:r>
              <a:rPr lang="en-US" sz="2400" b="1" i="1" dirty="0" smtClean="0">
                <a:solidFill>
                  <a:srgbClr val="C00000"/>
                </a:solidFill>
              </a:rPr>
              <a:t>Every man is mortal</a:t>
            </a:r>
            <a:r>
              <a:rPr lang="en-US" sz="2400" i="1" dirty="0" smtClean="0"/>
              <a:t>" </a:t>
            </a:r>
            <a:r>
              <a:rPr lang="en-US" sz="2400" dirty="0" smtClean="0"/>
              <a:t> into Predicate formula.</a:t>
            </a:r>
          </a:p>
          <a:p>
            <a:pPr eaLnBrk="1" hangingPunct="1">
              <a:lnSpc>
                <a:spcPct val="95000"/>
              </a:lnSpc>
              <a:buClr>
                <a:schemeClr val="tx1"/>
              </a:buClr>
              <a:buFont typeface="Arial" charset="0"/>
              <a:buChar char="●"/>
            </a:pPr>
            <a:r>
              <a:rPr lang="en-US" sz="2400" dirty="0" smtClean="0"/>
              <a:t>Representation of statement in predicate form </a:t>
            </a:r>
          </a:p>
          <a:p>
            <a:pPr lvl="1" eaLnBrk="1" hangingPunct="1">
              <a:lnSpc>
                <a:spcPct val="95000"/>
              </a:lnSpc>
              <a:buClr>
                <a:schemeClr val="tx1"/>
              </a:buClr>
              <a:buFont typeface="Arial" charset="0"/>
              <a:buChar char="−"/>
            </a:pPr>
            <a:r>
              <a:rPr lang="en-US" sz="2400" dirty="0" smtClean="0"/>
              <a:t>“</a:t>
            </a:r>
            <a:r>
              <a:rPr lang="en-US" sz="2400" b="1" dirty="0" smtClean="0">
                <a:solidFill>
                  <a:srgbClr val="C00000"/>
                </a:solidFill>
              </a:rPr>
              <a:t>x is a man</a:t>
            </a:r>
            <a:r>
              <a:rPr lang="en-US" sz="2400" dirty="0" smtClean="0"/>
              <a:t>”  and  “</a:t>
            </a:r>
            <a:r>
              <a:rPr lang="en-US" sz="2400" b="1" dirty="0" smtClean="0">
                <a:solidFill>
                  <a:srgbClr val="C00000"/>
                </a:solidFill>
              </a:rPr>
              <a:t>MAN(x)</a:t>
            </a:r>
            <a:r>
              <a:rPr lang="en-US" sz="2400" dirty="0" smtClean="0"/>
              <a:t>, </a:t>
            </a:r>
          </a:p>
          <a:p>
            <a:pPr lvl="1" eaLnBrk="1" hangingPunct="1">
              <a:lnSpc>
                <a:spcPct val="95000"/>
              </a:lnSpc>
              <a:buClr>
                <a:schemeClr val="tx1"/>
              </a:buClr>
              <a:buFont typeface="Arial" charset="0"/>
              <a:buChar char="−"/>
            </a:pPr>
            <a:r>
              <a:rPr lang="en-US" sz="2400" b="1" dirty="0" smtClean="0">
                <a:solidFill>
                  <a:srgbClr val="C00000"/>
                </a:solidFill>
              </a:rPr>
              <a:t>x is mortal</a:t>
            </a:r>
            <a:r>
              <a:rPr lang="en-US" sz="2400" dirty="0" smtClean="0"/>
              <a:t>” by </a:t>
            </a:r>
            <a:r>
              <a:rPr lang="en-US" sz="2400" b="1" dirty="0" smtClean="0">
                <a:solidFill>
                  <a:srgbClr val="C00000"/>
                </a:solidFill>
              </a:rPr>
              <a:t>MORTAL(x)</a:t>
            </a:r>
          </a:p>
          <a:p>
            <a:pPr eaLnBrk="1" hangingPunct="1">
              <a:lnSpc>
                <a:spcPct val="95000"/>
              </a:lnSpc>
              <a:buClr>
                <a:schemeClr val="tx1"/>
              </a:buClr>
              <a:buFont typeface="Arial" charset="0"/>
              <a:buChar char="●"/>
            </a:pPr>
            <a:r>
              <a:rPr lang="en-US" sz="2400" dirty="0" smtClean="0"/>
              <a:t>Every man is mortal :</a:t>
            </a:r>
          </a:p>
          <a:p>
            <a:pPr eaLnBrk="1" hangingPunct="1">
              <a:lnSpc>
                <a:spcPct val="95000"/>
              </a:lnSpc>
              <a:buFont typeface="Wingdings" pitchFamily="2" charset="2"/>
              <a:buNone/>
            </a:pPr>
            <a:r>
              <a:rPr lang="en-US" sz="2400" dirty="0" smtClean="0"/>
              <a:t>	</a:t>
            </a:r>
            <a:r>
              <a:rPr lang="en-US" sz="2000" b="1" dirty="0" smtClean="0">
                <a:solidFill>
                  <a:srgbClr val="C00000"/>
                </a:solidFill>
              </a:rPr>
              <a:t>(</a:t>
            </a:r>
            <a:r>
              <a:rPr lang="en-US" sz="2000" b="1" dirty="0" smtClean="0">
                <a:solidFill>
                  <a:srgbClr val="C00000"/>
                </a:solidFill>
                <a:sym typeface="Symbol" pitchFamily="18" charset="2"/>
              </a:rPr>
              <a:t></a:t>
            </a:r>
            <a:r>
              <a:rPr lang="en-US" sz="2000" b="1" dirty="0" smtClean="0">
                <a:solidFill>
                  <a:srgbClr val="C00000"/>
                </a:solidFill>
              </a:rPr>
              <a:t>x) (MAN(x) </a:t>
            </a:r>
            <a:r>
              <a:rPr lang="en-US" sz="2000" b="1" dirty="0" smtClean="0">
                <a:solidFill>
                  <a:srgbClr val="C00000"/>
                </a:solidFill>
                <a:sym typeface="Symbol" pitchFamily="18" charset="2"/>
              </a:rPr>
              <a:t></a:t>
            </a:r>
            <a:r>
              <a:rPr lang="en-US" sz="2000" b="1" dirty="0" smtClean="0">
                <a:solidFill>
                  <a:srgbClr val="C00000"/>
                </a:solidFill>
              </a:rPr>
              <a:t> MORTAL(x))</a:t>
            </a:r>
          </a:p>
          <a:p>
            <a:pPr>
              <a:lnSpc>
                <a:spcPct val="95000"/>
              </a:lnSpc>
              <a:buNone/>
            </a:pPr>
            <a:r>
              <a:rPr lang="en-US" sz="2800" dirty="0" smtClean="0"/>
              <a:t>Here, </a:t>
            </a:r>
            <a:r>
              <a:rPr lang="en-US" sz="2800" b="1" dirty="0" smtClean="0">
                <a:solidFill>
                  <a:srgbClr val="C00000"/>
                </a:solidFill>
                <a:sym typeface="Symbol" pitchFamily="18" charset="2"/>
              </a:rPr>
              <a:t></a:t>
            </a:r>
            <a:r>
              <a:rPr lang="en-US" sz="2800" b="1" dirty="0" smtClean="0">
                <a:solidFill>
                  <a:srgbClr val="C00000"/>
                </a:solidFill>
              </a:rPr>
              <a:t>x</a:t>
            </a:r>
            <a:r>
              <a:rPr lang="en-US" sz="2800" dirty="0" smtClean="0"/>
              <a:t> is read as “</a:t>
            </a:r>
            <a:r>
              <a:rPr lang="en-US" sz="2800" b="1" dirty="0" smtClean="0">
                <a:solidFill>
                  <a:srgbClr val="C00000"/>
                </a:solidFill>
              </a:rPr>
              <a:t>for all x</a:t>
            </a:r>
            <a:r>
              <a:rPr lang="en-US" sz="2800" dirty="0" smtClean="0"/>
              <a:t>”  and </a:t>
            </a:r>
            <a:r>
              <a:rPr lang="en-US" sz="2800" b="1" dirty="0" smtClean="0">
                <a:solidFill>
                  <a:srgbClr val="C00000"/>
                </a:solidFill>
                <a:sym typeface="Symbol" pitchFamily="18" charset="2"/>
              </a:rPr>
              <a:t></a:t>
            </a:r>
            <a:r>
              <a:rPr lang="en-US" sz="2800" dirty="0" smtClean="0">
                <a:sym typeface="Symbol" pitchFamily="18" charset="2"/>
              </a:rPr>
              <a:t> is read as “</a:t>
            </a:r>
            <a:r>
              <a:rPr lang="en-US" sz="2800" b="1" dirty="0" smtClean="0">
                <a:solidFill>
                  <a:srgbClr val="C00000"/>
                </a:solidFill>
                <a:sym typeface="Symbol" pitchFamily="18" charset="2"/>
              </a:rPr>
              <a:t>implies</a:t>
            </a:r>
            <a:r>
              <a:rPr lang="en-US" sz="2800" dirty="0" smtClean="0">
                <a:sym typeface="Symbol" pitchFamily="18" charset="2"/>
              </a:rPr>
              <a:t>”.</a:t>
            </a:r>
            <a:endParaRPr lang="en-US" sz="2800" dirty="0" smtClean="0"/>
          </a:p>
          <a:p>
            <a:pPr eaLnBrk="1" hangingPunct="1">
              <a:lnSpc>
                <a:spcPct val="95000"/>
              </a:lnSpc>
            </a:pPr>
            <a:endParaRPr lang="en-US" sz="1400" dirty="0" smtClean="0"/>
          </a:p>
        </p:txBody>
      </p:sp>
      <p:sp>
        <p:nvSpPr>
          <p:cNvPr id="4" name="Slide Number Placeholder 3"/>
          <p:cNvSpPr>
            <a:spLocks noGrp="1"/>
          </p:cNvSpPr>
          <p:nvPr>
            <p:ph type="sldNum" sz="quarter" idx="12"/>
          </p:nvPr>
        </p:nvSpPr>
        <p:spPr/>
        <p:txBody>
          <a:bodyPr/>
          <a:lstStyle/>
          <a:p>
            <a:fld id="{9DF8C9B0-BC0F-493B-9E24-C0137D72F28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©Professor Dr. A K M Akhtar Hossain         Dept. of CSE, University of Rajshahi</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1531</Words>
  <Application>Microsoft Office PowerPoint</Application>
  <PresentationFormat>On-screen Show (4:3)</PresentationFormat>
  <Paragraphs>206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Symbol</vt:lpstr>
      <vt:lpstr>Times New Roman</vt:lpstr>
      <vt:lpstr>Wingdings</vt:lpstr>
      <vt:lpstr>Office Theme</vt:lpstr>
      <vt:lpstr>Knowledge  Representation</vt:lpstr>
      <vt:lpstr>Knowledge Representation</vt:lpstr>
      <vt:lpstr>Knowledge Representation</vt:lpstr>
      <vt:lpstr>PowerPoint Presentation</vt:lpstr>
      <vt:lpstr>What is predicate logic (PL)?</vt:lpstr>
      <vt:lpstr>Predicate logic (PL):</vt:lpstr>
      <vt:lpstr>Predicate Logic (PL):</vt:lpstr>
      <vt:lpstr>Examples</vt:lpstr>
      <vt:lpstr>Examples – Cont..</vt:lpstr>
      <vt:lpstr>****Syntax and semantics for Propositional Logic</vt:lpstr>
      <vt:lpstr>PowerPoint Presentation</vt:lpstr>
      <vt:lpstr>Cont……</vt:lpstr>
      <vt:lpstr>Cont….</vt:lpstr>
      <vt:lpstr>Conti…</vt:lpstr>
      <vt:lpstr>Syntax</vt:lpstr>
      <vt:lpstr>Example</vt:lpstr>
      <vt:lpstr>Assignment-1</vt:lpstr>
      <vt:lpstr>Semantics</vt:lpstr>
      <vt:lpstr>Conti… </vt:lpstr>
      <vt:lpstr>Semantic Rules for statements</vt:lpstr>
      <vt:lpstr>Example:</vt:lpstr>
      <vt:lpstr>Assignment-2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dc:title>
  <dc:creator>cse</dc:creator>
  <cp:lastModifiedBy>Atique CSE</cp:lastModifiedBy>
  <cp:revision>81</cp:revision>
  <dcterms:created xsi:type="dcterms:W3CDTF">2016-03-01T04:25:12Z</dcterms:created>
  <dcterms:modified xsi:type="dcterms:W3CDTF">2021-11-07T12:58:23Z</dcterms:modified>
</cp:coreProperties>
</file>