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920FBA6-B04B-4BE0-9A8A-FC04C2BED52B}" type="datetimeFigureOut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F00DAE-7BC7-4CB7-B902-0F8435603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613FA-A117-4524-89A0-3C42D2AE36E0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6D75E-49FC-4D9D-9245-C60815508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329FB-1E04-45D8-B907-900D62F6A086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CCCFB-7531-468C-9F46-0A82D3CB6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5E3D9-C619-431A-A5E2-698A1EE5B300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B35FE-74FD-4BCB-82BD-778557B21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DA5B9-495F-4388-9EE3-401C37760A7E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A228B-FB28-4BB1-8614-304CD42FA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61CE8-FDB6-49DE-8564-1AE77B5B4075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80500-2192-47C4-8F87-AA554FBE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FE2C-4104-40A5-8DE8-4E20C2B9C5A0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24EDB-F9CE-4A40-99EA-B695B81E5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58DFB-64EC-4E1C-9696-0ADE7E06475E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A0A3-B375-4585-883F-E5E86049A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24B28-BE1D-48CD-A9AE-80FF52B9D615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7F826-AD1F-453E-8132-A9811603F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D20AA-4B2E-407F-8577-0FB863D9EF01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8C161-4C2D-4730-A1F4-929E72A51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236C3-69A9-4671-BC24-2BC9BD773478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1CA21-90A8-49E9-8A88-D2C6D844B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20E86-6C19-4D83-B34D-400DEDC1A87F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2BFE0-8E25-4EC0-8F60-80E40E0F0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04A3372-5F4D-4C35-A404-A4EE3CF8AA7D}" type="datetime1">
              <a:rPr lang="en-US"/>
              <a:pPr>
                <a:defRPr/>
              </a:pPr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0A1592-EEB3-4C38-B215-9C7073B30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Predicate Logic Conti….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Professor Dr. A K M Akhtar Hossain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Dept. of CSE, RU.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C00000"/>
                </a:solidFill>
              </a:rPr>
              <a:t>Show that P→Q is equivalent to ~PVQ and that P↔Q is equivalent to the expression (P→Q)&amp;(Q→P)</a:t>
            </a:r>
            <a:r>
              <a:rPr lang="en-US" smtClean="0"/>
              <a:t>. 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truth table 4.3 is given bellow.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9E2DE-961C-4A5B-AF6F-E68D7074EC4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TABLE 4.3 : Truth table for equitant sentences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Professor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B9D63-5ABE-47FC-810A-E1AE9FE1E06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22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676400"/>
            <a:ext cx="9144000" cy="3581400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C00000"/>
                </a:solidFill>
              </a:rPr>
              <a:t>Inference Rules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B050"/>
                </a:solidFill>
              </a:rPr>
              <a:t>The </a:t>
            </a:r>
            <a:r>
              <a:rPr lang="en-US" b="1" smtClean="0">
                <a:solidFill>
                  <a:srgbClr val="C00000"/>
                </a:solidFill>
              </a:rPr>
              <a:t>inference rules </a:t>
            </a:r>
            <a:r>
              <a:rPr lang="en-US" b="1" smtClean="0">
                <a:solidFill>
                  <a:srgbClr val="00B050"/>
                </a:solidFill>
              </a:rPr>
              <a:t>of PL provide the means to perform </a:t>
            </a:r>
            <a:r>
              <a:rPr lang="en-US" b="1" smtClean="0">
                <a:solidFill>
                  <a:srgbClr val="C00000"/>
                </a:solidFill>
              </a:rPr>
              <a:t>logical proofs </a:t>
            </a:r>
            <a:r>
              <a:rPr lang="en-US" b="1" smtClean="0">
                <a:solidFill>
                  <a:srgbClr val="00B050"/>
                </a:solidFill>
              </a:rPr>
              <a:t>or </a:t>
            </a:r>
            <a:r>
              <a:rPr lang="en-US" b="1" smtClean="0">
                <a:solidFill>
                  <a:srgbClr val="C00000"/>
                </a:solidFill>
              </a:rPr>
              <a:t>deductions</a:t>
            </a:r>
            <a:r>
              <a:rPr lang="en-US" b="1" smtClean="0">
                <a:solidFill>
                  <a:srgbClr val="00B050"/>
                </a:solidFill>
              </a:rPr>
              <a:t>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Few Such Rules are as follows: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b="1" smtClean="0">
                <a:solidFill>
                  <a:srgbClr val="C00000"/>
                </a:solidFill>
              </a:rPr>
              <a:t>Modus ponens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b="1" smtClean="0">
                <a:solidFill>
                  <a:srgbClr val="C00000"/>
                </a:solidFill>
              </a:rPr>
              <a:t>Chain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Professor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14BE5-849A-43CE-926B-D90CC228F82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Modus Ponens: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P and P → Q  infer Q. This sometimes written as          </a:t>
            </a:r>
          </a:p>
          <a:p>
            <a:pPr eaLnBrk="1" hangingPunct="1"/>
            <a:r>
              <a:rPr lang="en-US" smtClean="0"/>
              <a:t>                     P</a:t>
            </a:r>
          </a:p>
          <a:p>
            <a:pPr eaLnBrk="1" hangingPunct="1"/>
            <a:r>
              <a:rPr lang="en-US" smtClean="0"/>
              <a:t>                     P  → Q</a:t>
            </a:r>
          </a:p>
          <a:p>
            <a:pPr eaLnBrk="1" hangingPunct="1"/>
            <a:r>
              <a:rPr lang="en-US" smtClean="0"/>
              <a:t>                               Q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Professor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E247C-8805-457D-AA5B-DF6656923EC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14600" y="38862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Example For Modus Ponens: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Given: (Joe is a father)</a:t>
            </a:r>
          </a:p>
          <a:p>
            <a:pPr eaLnBrk="1" hangingPunct="1"/>
            <a:r>
              <a:rPr lang="en-US" smtClean="0"/>
              <a:t>And: (Joe is a father) → ( Joe has a child)</a:t>
            </a:r>
          </a:p>
          <a:p>
            <a:pPr eaLnBrk="1" hangingPunct="1"/>
            <a:r>
              <a:rPr lang="en-US" smtClean="0"/>
              <a:t>Conclude: (Joe has a child)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Professor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B7C4F-04C0-4E1D-ADEE-37637B2DD1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Chain Rule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Form P → Q and Q→ R, infer P→R. </a:t>
            </a:r>
          </a:p>
          <a:p>
            <a:r>
              <a:rPr lang="en-US" smtClean="0"/>
              <a:t>Or </a:t>
            </a:r>
          </a:p>
          <a:p>
            <a:r>
              <a:rPr lang="en-US" smtClean="0"/>
              <a:t>                           P → Q</a:t>
            </a:r>
          </a:p>
          <a:p>
            <a:r>
              <a:rPr lang="en-US" smtClean="0"/>
              <a:t>                           Q → R</a:t>
            </a:r>
          </a:p>
          <a:p>
            <a:r>
              <a:rPr lang="en-US" smtClean="0"/>
              <a:t>                            P → R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Professor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C919D-1B8F-4FC5-AA66-6D46AF348E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3962400"/>
            <a:ext cx="1676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 for </a:t>
            </a:r>
            <a:r>
              <a:rPr lang="en-US" b="1" smtClean="0">
                <a:solidFill>
                  <a:srgbClr val="C00000"/>
                </a:solidFill>
              </a:rPr>
              <a:t>Chain Rule</a:t>
            </a:r>
            <a:endParaRPr lang="en-US" b="1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r>
              <a:rPr lang="en-US" smtClean="0"/>
              <a:t>Given: </a:t>
            </a:r>
            <a:r>
              <a:rPr lang="en-US" sz="2400" smtClean="0"/>
              <a:t>(programmer likes LISP)→ (programmer hates COBOL)</a:t>
            </a:r>
          </a:p>
          <a:p>
            <a:r>
              <a:rPr lang="en-US" sz="2400" b="1" smtClean="0">
                <a:solidFill>
                  <a:srgbClr val="C00000"/>
                </a:solidFill>
              </a:rPr>
              <a:t>and</a:t>
            </a:r>
            <a:r>
              <a:rPr lang="en-US" sz="2400" smtClean="0"/>
              <a:t> : (programmer hates COBOL) → (programmer likes recursion)</a:t>
            </a:r>
          </a:p>
          <a:p>
            <a:r>
              <a:rPr lang="en-US" sz="2400" b="1" smtClean="0">
                <a:solidFill>
                  <a:srgbClr val="C00000"/>
                </a:solidFill>
              </a:rPr>
              <a:t>Conclude</a:t>
            </a:r>
            <a:r>
              <a:rPr lang="en-US" sz="2400" smtClean="0"/>
              <a:t>: (programmer likes LISP)→ (programmer likes recursion)</a:t>
            </a:r>
          </a:p>
          <a:p>
            <a:endParaRPr lang="en-US" sz="2400" smtClean="0"/>
          </a:p>
          <a:p>
            <a:r>
              <a:rPr lang="en-US" sz="2400" smtClean="0"/>
              <a:t>LISP → </a:t>
            </a:r>
            <a:r>
              <a:rPr lang="en-US" sz="2400" b="1" smtClean="0">
                <a:solidFill>
                  <a:srgbClr val="C00000"/>
                </a:solidFill>
              </a:rPr>
              <a:t>Lis</a:t>
            </a:r>
            <a:r>
              <a:rPr lang="en-US" sz="2400" smtClean="0"/>
              <a:t>t </a:t>
            </a:r>
            <a:r>
              <a:rPr lang="en-US" sz="2400" b="1" smtClean="0">
                <a:solidFill>
                  <a:srgbClr val="C00000"/>
                </a:solidFill>
              </a:rPr>
              <a:t>P</a:t>
            </a:r>
            <a:r>
              <a:rPr lang="en-US" sz="2400" smtClean="0"/>
              <a:t>rocessing </a:t>
            </a:r>
          </a:p>
          <a:p>
            <a:r>
              <a:rPr lang="en-US" sz="2400" smtClean="0"/>
              <a:t>COBOL → </a:t>
            </a:r>
            <a:r>
              <a:rPr lang="en-US" sz="2400" b="1" smtClean="0">
                <a:solidFill>
                  <a:srgbClr val="C00000"/>
                </a:solidFill>
              </a:rPr>
              <a:t>Co</a:t>
            </a:r>
            <a:r>
              <a:rPr lang="en-US" sz="2400" smtClean="0"/>
              <a:t>mmon </a:t>
            </a:r>
            <a:r>
              <a:rPr lang="en-US" sz="2400" b="1" smtClean="0">
                <a:solidFill>
                  <a:srgbClr val="C00000"/>
                </a:solidFill>
              </a:rPr>
              <a:t>B</a:t>
            </a:r>
            <a:r>
              <a:rPr lang="en-US" sz="2400" smtClean="0"/>
              <a:t>usiness </a:t>
            </a:r>
            <a:r>
              <a:rPr lang="en-US" sz="2400" b="1" smtClean="0">
                <a:solidFill>
                  <a:srgbClr val="C00000"/>
                </a:solidFill>
              </a:rPr>
              <a:t>O</a:t>
            </a:r>
            <a:r>
              <a:rPr lang="en-US" sz="2400" smtClean="0"/>
              <a:t>riented </a:t>
            </a:r>
            <a:r>
              <a:rPr lang="en-US" sz="2400" b="1" smtClean="0">
                <a:solidFill>
                  <a:srgbClr val="C00000"/>
                </a:solidFill>
              </a:rPr>
              <a:t>L</a:t>
            </a:r>
            <a:r>
              <a:rPr lang="en-US" sz="2400" smtClean="0"/>
              <a:t>anguage</a:t>
            </a:r>
          </a:p>
          <a:p>
            <a:r>
              <a:rPr lang="en-US" sz="2400" smtClean="0"/>
              <a:t>Prolog → </a:t>
            </a:r>
            <a:r>
              <a:rPr lang="en-US" sz="2400" b="1" smtClean="0">
                <a:solidFill>
                  <a:srgbClr val="C00000"/>
                </a:solidFill>
              </a:rPr>
              <a:t>Pro</a:t>
            </a:r>
            <a:r>
              <a:rPr lang="en-US" sz="2400" b="1" smtClean="0"/>
              <a:t>gramming in</a:t>
            </a:r>
            <a:r>
              <a:rPr lang="en-US" sz="2400" b="1" smtClean="0">
                <a:solidFill>
                  <a:srgbClr val="C00000"/>
                </a:solidFill>
              </a:rPr>
              <a:t> Log</a:t>
            </a:r>
            <a:r>
              <a:rPr lang="en-US" sz="2400" smtClean="0"/>
              <a:t>ic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Professor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800BC-44CE-4CD7-A5FE-F3CF84C97C3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Assignment-3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514350" indent="-514350">
              <a:buFont typeface="Arial" charset="0"/>
              <a:buNone/>
              <a:defRPr/>
            </a:pPr>
            <a:r>
              <a:rPr lang="en-US" dirty="0" smtClean="0"/>
              <a:t>1. Construct a </a:t>
            </a:r>
            <a:r>
              <a:rPr lang="en-US" b="1" dirty="0" smtClean="0">
                <a:solidFill>
                  <a:srgbClr val="C00000"/>
                </a:solidFill>
              </a:rPr>
              <a:t>truth Table </a:t>
            </a:r>
            <a:r>
              <a:rPr lang="en-US" dirty="0" smtClean="0"/>
              <a:t>for the expression </a:t>
            </a:r>
          </a:p>
          <a:p>
            <a:pPr>
              <a:buFont typeface="Arial" charset="0"/>
              <a:buNone/>
              <a:defRPr/>
            </a:pPr>
            <a:r>
              <a:rPr lang="en-US" b="1" dirty="0" smtClean="0">
                <a:solidFill>
                  <a:srgbClr val="C00000"/>
                </a:solidFill>
              </a:rPr>
              <a:t>(A &amp; (A V B))</a:t>
            </a:r>
            <a:r>
              <a:rPr lang="en-US" dirty="0" smtClean="0"/>
              <a:t>.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2. Determine whether each of the following sentences is 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 (a) Satisfiable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(b) Contradictory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(c) Valid</a:t>
            </a:r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Professor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FC275-B07C-496B-8C7E-CF4D2E77769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Assignment-3  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S</a:t>
            </a:r>
            <a:r>
              <a:rPr lang="en-US" baseline="-25000" dirty="0" smtClean="0"/>
              <a:t>1</a:t>
            </a:r>
            <a:r>
              <a:rPr lang="en-US" dirty="0" smtClean="0"/>
              <a:t>: (P &amp; Q) V   ̃(P &amp; Q)</a:t>
            </a:r>
          </a:p>
          <a:p>
            <a:r>
              <a:rPr lang="en-US" dirty="0" smtClean="0"/>
              <a:t>(ii) S</a:t>
            </a:r>
            <a:r>
              <a:rPr lang="en-US" baseline="-25000" dirty="0" smtClean="0"/>
              <a:t>2</a:t>
            </a:r>
            <a:r>
              <a:rPr lang="en-US" dirty="0" smtClean="0"/>
              <a:t>: (P V Q )→ (P &amp; Q)</a:t>
            </a:r>
          </a:p>
          <a:p>
            <a:r>
              <a:rPr lang="en-US" dirty="0" smtClean="0"/>
              <a:t>(iii) S</a:t>
            </a:r>
            <a:r>
              <a:rPr lang="en-US" baseline="-25000" dirty="0" smtClean="0"/>
              <a:t>3</a:t>
            </a:r>
            <a:r>
              <a:rPr lang="en-US" dirty="0" smtClean="0"/>
              <a:t>: (P V Q)→ R V   ̃Q</a:t>
            </a:r>
          </a:p>
          <a:p>
            <a:r>
              <a:rPr lang="en-US" dirty="0" smtClean="0"/>
              <a:t>(iv) S</a:t>
            </a:r>
            <a:r>
              <a:rPr lang="en-US" baseline="-25000" dirty="0" smtClean="0"/>
              <a:t>4</a:t>
            </a:r>
            <a:r>
              <a:rPr lang="en-US" dirty="0" smtClean="0"/>
              <a:t>: (P V Q)&amp; (PV   ̃Q) V P</a:t>
            </a:r>
          </a:p>
          <a:p>
            <a:r>
              <a:rPr lang="en-US" dirty="0" smtClean="0"/>
              <a:t>(v) S</a:t>
            </a:r>
            <a:r>
              <a:rPr lang="en-US" baseline="-25000" dirty="0" smtClean="0"/>
              <a:t>5</a:t>
            </a:r>
            <a:r>
              <a:rPr lang="en-US" dirty="0" smtClean="0"/>
              <a:t>: P → Q→   ̃P</a:t>
            </a:r>
          </a:p>
          <a:p>
            <a:r>
              <a:rPr lang="en-US" dirty="0" smtClean="0"/>
              <a:t>(vi)  S</a:t>
            </a:r>
            <a:r>
              <a:rPr lang="en-US" baseline="-25000" dirty="0" smtClean="0"/>
              <a:t>6</a:t>
            </a:r>
            <a:r>
              <a:rPr lang="en-US" dirty="0" smtClean="0"/>
              <a:t>: P V Q &amp;   ̃P V   ̃Q &amp;P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Professor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5A228B-FB28-4BB1-8614-304CD42FA1A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8000" b="1" smtClean="0">
                <a:solidFill>
                  <a:srgbClr val="C00000"/>
                </a:solidFill>
              </a:rPr>
              <a:t>Thanks</a:t>
            </a:r>
          </a:p>
          <a:p>
            <a:pPr algn="ctr"/>
            <a:endParaRPr lang="en-US" sz="8000" b="1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Professor Dr. A. K. M. Akhtar Hossain, Dept.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EDDB8-1D14-4D60-91D0-071C2894606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Properties of Statements: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Satisfiable: </a:t>
            </a:r>
            <a:r>
              <a:rPr lang="en-US" dirty="0" smtClean="0"/>
              <a:t>A statement is satisfiable if there is some interpretation for </a:t>
            </a:r>
            <a:r>
              <a:rPr lang="en-US" dirty="0" smtClean="0">
                <a:solidFill>
                  <a:srgbClr val="FF0000"/>
                </a:solidFill>
              </a:rPr>
              <a:t>which it is true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Contradiction:</a:t>
            </a:r>
            <a:r>
              <a:rPr lang="en-US" dirty="0" smtClean="0"/>
              <a:t>  A sentence is contradictory (unsatisfiable) if there is </a:t>
            </a:r>
            <a:r>
              <a:rPr lang="en-US" b="1" dirty="0" smtClean="0">
                <a:solidFill>
                  <a:srgbClr val="FF0000"/>
                </a:solidFill>
              </a:rPr>
              <a:t>no interpretation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rgbClr val="FF0000"/>
                </a:solidFill>
              </a:rPr>
              <a:t>which, it is true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Valid:</a:t>
            </a:r>
            <a:r>
              <a:rPr lang="en-US" dirty="0" smtClean="0"/>
              <a:t> A sentence is valid </a:t>
            </a:r>
            <a:r>
              <a:rPr lang="en-US" b="1" dirty="0" smtClean="0">
                <a:solidFill>
                  <a:srgbClr val="FF0000"/>
                </a:solidFill>
              </a:rPr>
              <a:t>if it is true for every interpretation</a:t>
            </a:r>
            <a:r>
              <a:rPr lang="en-US" dirty="0" smtClean="0"/>
              <a:t>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Equivalence:</a:t>
            </a:r>
            <a:r>
              <a:rPr lang="en-US" dirty="0" smtClean="0"/>
              <a:t> Two sentences are equivalent if they have the </a:t>
            </a:r>
            <a:r>
              <a:rPr lang="en-US" b="1" dirty="0" smtClean="0">
                <a:solidFill>
                  <a:srgbClr val="FF0000"/>
                </a:solidFill>
              </a:rPr>
              <a:t>same truth value </a:t>
            </a:r>
            <a:r>
              <a:rPr lang="en-US" dirty="0" smtClean="0"/>
              <a:t>under every interpretations.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3F867F-BF90-455A-AA81-BD0F5890E35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Conti…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Logical Consequences:</a:t>
            </a:r>
            <a:r>
              <a:rPr lang="en-US" dirty="0" smtClean="0"/>
              <a:t>  A sentence is a logical consequence of another if it is satisfied by </a:t>
            </a:r>
            <a:r>
              <a:rPr lang="en-US" dirty="0" smtClean="0">
                <a:solidFill>
                  <a:srgbClr val="FF0000"/>
                </a:solidFill>
              </a:rPr>
              <a:t>all interpretations </a:t>
            </a:r>
            <a:r>
              <a:rPr lang="en-US" dirty="0" smtClean="0"/>
              <a:t>which satisfy the first. 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b="1" dirty="0" smtClean="0">
                <a:solidFill>
                  <a:srgbClr val="0070C0"/>
                </a:solidFill>
              </a:rPr>
              <a:t>valid statement </a:t>
            </a:r>
            <a:r>
              <a:rPr lang="en-US" b="1" dirty="0" smtClean="0">
                <a:solidFill>
                  <a:srgbClr val="FF0000"/>
                </a:solidFill>
              </a:rPr>
              <a:t>is </a:t>
            </a:r>
            <a:r>
              <a:rPr lang="en-US" b="1" dirty="0" smtClean="0">
                <a:solidFill>
                  <a:srgbClr val="0070C0"/>
                </a:solidFill>
              </a:rPr>
              <a:t>satisfiable</a:t>
            </a:r>
            <a:r>
              <a:rPr lang="en-US" b="1" dirty="0" smtClean="0">
                <a:solidFill>
                  <a:srgbClr val="FF0000"/>
                </a:solidFill>
              </a:rPr>
              <a:t>, and a </a:t>
            </a:r>
            <a:r>
              <a:rPr lang="en-US" b="1" dirty="0" smtClean="0">
                <a:solidFill>
                  <a:srgbClr val="00B050"/>
                </a:solidFill>
              </a:rPr>
              <a:t>contradictory</a:t>
            </a:r>
            <a:r>
              <a:rPr lang="en-US" b="1" dirty="0" smtClean="0">
                <a:solidFill>
                  <a:srgbClr val="FF0000"/>
                </a:solidFill>
              </a:rPr>
              <a:t> statement is </a:t>
            </a:r>
            <a:r>
              <a:rPr lang="en-US" b="1" dirty="0" smtClean="0">
                <a:solidFill>
                  <a:srgbClr val="00B050"/>
                </a:solidFill>
              </a:rPr>
              <a:t>invalid</a:t>
            </a:r>
            <a:r>
              <a:rPr lang="en-US" b="1" dirty="0" smtClean="0">
                <a:solidFill>
                  <a:srgbClr val="FF0000"/>
                </a:solidFill>
              </a:rPr>
              <a:t>, but the converse is not necessarily true.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F2D86-1683-4E67-BB0C-B01EE78B41F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Example:</a:t>
            </a:r>
            <a:r>
              <a:rPr lang="en-US" smtClean="0"/>
              <a:t> On The above definitions: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P</a:t>
            </a:r>
            <a:r>
              <a:rPr lang="en-US" smtClean="0"/>
              <a:t> is satisfiable but </a:t>
            </a:r>
            <a:r>
              <a:rPr lang="en-US" b="1" smtClean="0">
                <a:solidFill>
                  <a:srgbClr val="C00000"/>
                </a:solidFill>
              </a:rPr>
              <a:t>not valid </a:t>
            </a:r>
            <a:r>
              <a:rPr lang="en-US" smtClean="0"/>
              <a:t>since an interpretation </a:t>
            </a:r>
            <a:r>
              <a:rPr lang="en-US" b="1" smtClean="0">
                <a:solidFill>
                  <a:srgbClr val="0070C0"/>
                </a:solidFill>
              </a:rPr>
              <a:t>that assigns </a:t>
            </a:r>
            <a:r>
              <a:rPr lang="en-US" b="1" smtClean="0">
                <a:solidFill>
                  <a:srgbClr val="FF0000"/>
                </a:solidFill>
              </a:rPr>
              <a:t>false to P </a:t>
            </a:r>
            <a:r>
              <a:rPr lang="en-US" b="1" smtClean="0"/>
              <a:t>assigns </a:t>
            </a:r>
            <a:r>
              <a:rPr lang="en-US" b="1" smtClean="0">
                <a:solidFill>
                  <a:srgbClr val="C00000"/>
                </a:solidFill>
              </a:rPr>
              <a:t>false to the sentence P</a:t>
            </a:r>
            <a:r>
              <a:rPr lang="en-US" smtClean="0"/>
              <a:t>.</a:t>
            </a:r>
          </a:p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P V ~P  </a:t>
            </a:r>
            <a:r>
              <a:rPr lang="en-US" smtClean="0"/>
              <a:t>is </a:t>
            </a:r>
            <a:r>
              <a:rPr lang="en-US" b="1" smtClean="0">
                <a:solidFill>
                  <a:srgbClr val="C00000"/>
                </a:solidFill>
              </a:rPr>
              <a:t>valid</a:t>
            </a:r>
            <a:r>
              <a:rPr lang="en-US" smtClean="0"/>
              <a:t> since every interpretation results in a value of </a:t>
            </a:r>
            <a:r>
              <a:rPr lang="en-US" b="1" smtClean="0">
                <a:solidFill>
                  <a:srgbClr val="C00000"/>
                </a:solidFill>
              </a:rPr>
              <a:t>true for (P V ~P ).</a:t>
            </a:r>
          </a:p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P &amp; ~P </a:t>
            </a:r>
            <a:r>
              <a:rPr lang="en-US" smtClean="0"/>
              <a:t>is a </a:t>
            </a:r>
            <a:r>
              <a:rPr lang="en-US" b="1" smtClean="0">
                <a:solidFill>
                  <a:srgbClr val="C00000"/>
                </a:solidFill>
              </a:rPr>
              <a:t>contradiction</a:t>
            </a:r>
            <a:r>
              <a:rPr lang="en-US" smtClean="0"/>
              <a:t> since every interpretation results in a value of </a:t>
            </a:r>
            <a:r>
              <a:rPr lang="en-US" b="1" smtClean="0">
                <a:solidFill>
                  <a:srgbClr val="C00000"/>
                </a:solidFill>
              </a:rPr>
              <a:t>false for (P &amp; ~P)</a:t>
            </a:r>
            <a:r>
              <a:rPr lang="en-US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DACA1-A36F-4D5E-83D5-D7CE6D81219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Conti…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P and ~(~P) </a:t>
            </a:r>
            <a:r>
              <a:rPr lang="en-US" smtClean="0"/>
              <a:t>are </a:t>
            </a:r>
            <a:r>
              <a:rPr lang="en-US" b="1" smtClean="0">
                <a:solidFill>
                  <a:srgbClr val="FF0000"/>
                </a:solidFill>
              </a:rPr>
              <a:t>equivalent</a:t>
            </a:r>
            <a:r>
              <a:rPr lang="en-US" smtClean="0"/>
              <a:t> since each has the </a:t>
            </a:r>
            <a:r>
              <a:rPr lang="en-US" b="1" smtClean="0">
                <a:solidFill>
                  <a:srgbClr val="FF0000"/>
                </a:solidFill>
              </a:rPr>
              <a:t>same truth values </a:t>
            </a:r>
            <a:r>
              <a:rPr lang="en-US" smtClean="0"/>
              <a:t>under every interpretation. </a:t>
            </a:r>
          </a:p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P</a:t>
            </a:r>
            <a:r>
              <a:rPr lang="en-US" smtClean="0"/>
              <a:t> is a </a:t>
            </a:r>
            <a:r>
              <a:rPr lang="en-US" b="1" smtClean="0">
                <a:solidFill>
                  <a:srgbClr val="FF0000"/>
                </a:solidFill>
              </a:rPr>
              <a:t>logical consequence </a:t>
            </a:r>
            <a:r>
              <a:rPr lang="en-US" smtClean="0"/>
              <a:t>of (P &amp; Q) since any interpretation for which </a:t>
            </a:r>
            <a:r>
              <a:rPr lang="en-US" b="1" smtClean="0">
                <a:solidFill>
                  <a:srgbClr val="C00000"/>
                </a:solidFill>
              </a:rPr>
              <a:t>(P &amp; Q) is true</a:t>
            </a:r>
            <a:r>
              <a:rPr lang="en-US" smtClean="0"/>
              <a:t>, </a:t>
            </a:r>
            <a:r>
              <a:rPr lang="en-US" b="1" smtClean="0">
                <a:solidFill>
                  <a:srgbClr val="FF0000"/>
                </a:solidFill>
              </a:rPr>
              <a:t>P is also true</a:t>
            </a:r>
            <a:r>
              <a:rPr lang="en-US" smtClean="0"/>
              <a:t>.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5D1EC-685C-44AD-9C9A-5DE6DB0AF5C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Theorem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>
                <a:solidFill>
                  <a:srgbClr val="00B050"/>
                </a:solidFill>
              </a:rPr>
              <a:t>Theorem 4.1: </a:t>
            </a:r>
            <a:r>
              <a:rPr lang="en-US" sz="2800" b="1" smtClean="0">
                <a:solidFill>
                  <a:srgbClr val="FF0000"/>
                </a:solidFill>
              </a:rPr>
              <a:t>The sentence s is a logical consequence of s</a:t>
            </a:r>
            <a:r>
              <a:rPr lang="en-US" sz="2800" b="1" baseline="-25000" smtClean="0">
                <a:solidFill>
                  <a:srgbClr val="FF0000"/>
                </a:solidFill>
              </a:rPr>
              <a:t>1</a:t>
            </a:r>
            <a:r>
              <a:rPr lang="en-US" sz="2800" b="1" smtClean="0">
                <a:solidFill>
                  <a:srgbClr val="FF0000"/>
                </a:solidFill>
              </a:rPr>
              <a:t> , s</a:t>
            </a:r>
            <a:r>
              <a:rPr lang="en-US" sz="2800" b="1" baseline="-25000" smtClean="0">
                <a:solidFill>
                  <a:srgbClr val="FF0000"/>
                </a:solidFill>
              </a:rPr>
              <a:t>2</a:t>
            </a:r>
            <a:r>
              <a:rPr lang="en-US" sz="2800" b="1" smtClean="0">
                <a:solidFill>
                  <a:srgbClr val="FF0000"/>
                </a:solidFill>
              </a:rPr>
              <a:t> , ...... ,   s</a:t>
            </a:r>
            <a:r>
              <a:rPr lang="en-US" sz="2800" b="1" baseline="-25000" smtClean="0">
                <a:solidFill>
                  <a:srgbClr val="FF0000"/>
                </a:solidFill>
              </a:rPr>
              <a:t>n</a:t>
            </a:r>
            <a:r>
              <a:rPr lang="en-US" sz="2800" b="1" smtClean="0">
                <a:solidFill>
                  <a:srgbClr val="FF0000"/>
                </a:solidFill>
              </a:rPr>
              <a:t> if and only if s</a:t>
            </a:r>
            <a:r>
              <a:rPr lang="en-US" sz="2800" b="1" baseline="-25000" smtClean="0">
                <a:solidFill>
                  <a:srgbClr val="FF0000"/>
                </a:solidFill>
              </a:rPr>
              <a:t>1</a:t>
            </a:r>
            <a:r>
              <a:rPr lang="en-US" sz="2800" b="1" smtClean="0">
                <a:solidFill>
                  <a:srgbClr val="FF0000"/>
                </a:solidFill>
              </a:rPr>
              <a:t> &amp; s</a:t>
            </a:r>
            <a:r>
              <a:rPr lang="en-US" sz="2800" b="1" baseline="-25000" smtClean="0">
                <a:solidFill>
                  <a:srgbClr val="FF0000"/>
                </a:solidFill>
              </a:rPr>
              <a:t>2</a:t>
            </a:r>
            <a:r>
              <a:rPr lang="en-US" sz="2800" b="1" smtClean="0">
                <a:solidFill>
                  <a:srgbClr val="FF0000"/>
                </a:solidFill>
              </a:rPr>
              <a:t> &amp; s</a:t>
            </a:r>
            <a:r>
              <a:rPr lang="en-US" sz="2800" b="1" baseline="-25000" smtClean="0">
                <a:solidFill>
                  <a:srgbClr val="FF0000"/>
                </a:solidFill>
              </a:rPr>
              <a:t>3</a:t>
            </a:r>
            <a:r>
              <a:rPr lang="en-US" sz="2800" b="1" smtClean="0">
                <a:solidFill>
                  <a:srgbClr val="FF0000"/>
                </a:solidFill>
              </a:rPr>
              <a:t>  . . . . &amp; s</a:t>
            </a:r>
            <a:r>
              <a:rPr lang="en-US" sz="2800" b="1" baseline="-25000" smtClean="0">
                <a:solidFill>
                  <a:srgbClr val="FF0000"/>
                </a:solidFill>
              </a:rPr>
              <a:t>n</a:t>
            </a:r>
            <a:r>
              <a:rPr lang="en-US" sz="2800" b="1" smtClean="0">
                <a:solidFill>
                  <a:srgbClr val="FF0000"/>
                </a:solidFill>
              </a:rPr>
              <a:t> → s is valid. </a:t>
            </a:r>
          </a:p>
          <a:p>
            <a:pPr eaLnBrk="1" hangingPunct="1"/>
            <a:r>
              <a:rPr lang="en-US" sz="2800" b="1" smtClean="0">
                <a:solidFill>
                  <a:srgbClr val="00B050"/>
                </a:solidFill>
              </a:rPr>
              <a:t>Proof:  </a:t>
            </a:r>
            <a:r>
              <a:rPr lang="en-US" sz="2800" smtClean="0"/>
              <a:t>Theorem 4.1 can be seen by first noting that if s is a logical consequence of s</a:t>
            </a:r>
            <a:r>
              <a:rPr lang="en-US" sz="2800" baseline="-25000" smtClean="0"/>
              <a:t>1</a:t>
            </a:r>
            <a:r>
              <a:rPr lang="en-US" sz="2800" smtClean="0"/>
              <a:t> , s</a:t>
            </a:r>
            <a:r>
              <a:rPr lang="en-US" sz="2800" baseline="-25000" smtClean="0"/>
              <a:t>2</a:t>
            </a:r>
            <a:r>
              <a:rPr lang="en-US" sz="2800" smtClean="0"/>
              <a:t> , .......... , s</a:t>
            </a:r>
            <a:r>
              <a:rPr lang="en-US" sz="2800" baseline="-25000" smtClean="0"/>
              <a:t>n</a:t>
            </a:r>
            <a:r>
              <a:rPr lang="en-US" sz="2800" smtClean="0"/>
              <a:t> , then for any interpretation </a:t>
            </a:r>
            <a:r>
              <a:rPr lang="en-US" sz="2800" b="1" i="1" smtClean="0"/>
              <a:t>I</a:t>
            </a:r>
            <a:r>
              <a:rPr lang="en-US" sz="2800" smtClean="0"/>
              <a:t>  in which s</a:t>
            </a:r>
            <a:r>
              <a:rPr lang="en-US" sz="2800" baseline="-25000" smtClean="0"/>
              <a:t>1</a:t>
            </a:r>
            <a:r>
              <a:rPr lang="en-US" sz="2800" smtClean="0"/>
              <a:t> &amp; s</a:t>
            </a:r>
            <a:r>
              <a:rPr lang="en-US" sz="2800" baseline="-25000" smtClean="0"/>
              <a:t>2</a:t>
            </a:r>
            <a:r>
              <a:rPr lang="en-US" sz="2800" smtClean="0"/>
              <a:t> &amp; s</a:t>
            </a:r>
            <a:r>
              <a:rPr lang="en-US" sz="2800" baseline="-25000" smtClean="0"/>
              <a:t>3</a:t>
            </a:r>
            <a:r>
              <a:rPr lang="en-US" sz="2800" smtClean="0"/>
              <a:t> ,  ..... . &amp;s</a:t>
            </a:r>
            <a:r>
              <a:rPr lang="en-US" sz="2800" baseline="-25000" smtClean="0"/>
              <a:t>n</a:t>
            </a:r>
            <a:r>
              <a:rPr lang="en-US" sz="2800" smtClean="0"/>
              <a:t>  → s  is true. </a:t>
            </a:r>
          </a:p>
          <a:p>
            <a:pPr eaLnBrk="1" hangingPunct="1"/>
            <a:r>
              <a:rPr lang="en-US" sz="2800" smtClean="0"/>
              <a:t>on the other hand, if s</a:t>
            </a:r>
            <a:r>
              <a:rPr lang="en-US" sz="2800" baseline="-25000" smtClean="0"/>
              <a:t>1</a:t>
            </a:r>
            <a:r>
              <a:rPr lang="en-US" sz="2800" smtClean="0"/>
              <a:t> &amp; s</a:t>
            </a:r>
            <a:r>
              <a:rPr lang="en-US" sz="2800" baseline="-25000" smtClean="0"/>
              <a:t>2</a:t>
            </a:r>
            <a:r>
              <a:rPr lang="en-US" sz="2800" smtClean="0"/>
              <a:t> &amp; s</a:t>
            </a:r>
            <a:r>
              <a:rPr lang="en-US" sz="2800" baseline="-25000" smtClean="0"/>
              <a:t>3</a:t>
            </a:r>
            <a:r>
              <a:rPr lang="en-US" sz="2800" smtClean="0"/>
              <a:t> , .... &amp; s</a:t>
            </a:r>
            <a:r>
              <a:rPr lang="en-US" sz="2800" baseline="-25000" smtClean="0"/>
              <a:t>n</a:t>
            </a:r>
            <a:r>
              <a:rPr lang="en-US" sz="2800" smtClean="0"/>
              <a:t> →s is valid, then for any interpretation </a:t>
            </a:r>
            <a:r>
              <a:rPr lang="en-US" sz="2800" b="1" i="1" smtClean="0"/>
              <a:t>I</a:t>
            </a:r>
            <a:r>
              <a:rPr lang="en-US" sz="2800" smtClean="0"/>
              <a:t>  if s</a:t>
            </a:r>
            <a:r>
              <a:rPr lang="en-US" sz="2800" baseline="-25000" smtClean="0"/>
              <a:t>1</a:t>
            </a:r>
            <a:r>
              <a:rPr lang="en-US" sz="2800" smtClean="0"/>
              <a:t> &amp; s</a:t>
            </a:r>
            <a:r>
              <a:rPr lang="en-US" sz="2800" baseline="-25000" smtClean="0"/>
              <a:t>2</a:t>
            </a:r>
            <a:r>
              <a:rPr lang="en-US" sz="2800" smtClean="0"/>
              <a:t> &amp; s</a:t>
            </a:r>
            <a:r>
              <a:rPr lang="en-US" sz="2800" baseline="-25000" smtClean="0"/>
              <a:t>3</a:t>
            </a:r>
            <a:r>
              <a:rPr lang="en-US" sz="2800" smtClean="0"/>
              <a:t> ,  ..... . &amp;s</a:t>
            </a:r>
            <a:r>
              <a:rPr lang="en-US" sz="2800" baseline="-25000" smtClean="0"/>
              <a:t>n</a:t>
            </a:r>
            <a:r>
              <a:rPr lang="en-US" sz="2800" smtClean="0"/>
              <a:t>  is true, </a:t>
            </a:r>
            <a:r>
              <a:rPr lang="en-US" sz="2800" b="1" smtClean="0">
                <a:solidFill>
                  <a:srgbClr val="C00000"/>
                </a:solidFill>
              </a:rPr>
              <a:t>s is also true</a:t>
            </a:r>
            <a:r>
              <a:rPr lang="en-US" sz="2800" smtClean="0"/>
              <a:t>.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7F0E-A8E0-4B60-A4F6-29D35DB382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>
                <a:solidFill>
                  <a:srgbClr val="FF0000"/>
                </a:solidFill>
              </a:rPr>
              <a:t>Theorem 4.2: </a:t>
            </a:r>
            <a:r>
              <a:rPr lang="en-US" sz="2800" smtClean="0"/>
              <a:t>The sentence s is a logical consequence of s</a:t>
            </a:r>
            <a:r>
              <a:rPr lang="en-US" sz="2800" baseline="-25000" smtClean="0"/>
              <a:t>1</a:t>
            </a:r>
            <a:r>
              <a:rPr lang="en-US" sz="2800" smtClean="0"/>
              <a:t> , s</a:t>
            </a:r>
            <a:r>
              <a:rPr lang="en-US" sz="2800" baseline="-25000" smtClean="0"/>
              <a:t>2</a:t>
            </a:r>
            <a:r>
              <a:rPr lang="en-US" sz="2800" smtClean="0"/>
              <a:t> , ...... ,   s</a:t>
            </a:r>
            <a:r>
              <a:rPr lang="en-US" sz="2800" baseline="-25000" smtClean="0"/>
              <a:t>n</a:t>
            </a:r>
            <a:r>
              <a:rPr lang="en-US" sz="2800" smtClean="0"/>
              <a:t> if and only if </a:t>
            </a:r>
            <a:r>
              <a:rPr lang="en-US" sz="2800" b="1" smtClean="0">
                <a:solidFill>
                  <a:srgbClr val="C00000"/>
                </a:solidFill>
              </a:rPr>
              <a:t>s</a:t>
            </a:r>
            <a:r>
              <a:rPr lang="en-US" sz="2800" b="1" baseline="-25000" smtClean="0">
                <a:solidFill>
                  <a:srgbClr val="C00000"/>
                </a:solidFill>
              </a:rPr>
              <a:t>1</a:t>
            </a:r>
            <a:r>
              <a:rPr lang="en-US" sz="2800" b="1" smtClean="0">
                <a:solidFill>
                  <a:srgbClr val="C00000"/>
                </a:solidFill>
              </a:rPr>
              <a:t> &amp; s</a:t>
            </a:r>
            <a:r>
              <a:rPr lang="en-US" sz="2800" b="1" baseline="-25000" smtClean="0">
                <a:solidFill>
                  <a:srgbClr val="C00000"/>
                </a:solidFill>
              </a:rPr>
              <a:t>2</a:t>
            </a:r>
            <a:r>
              <a:rPr lang="en-US" sz="2800" b="1" smtClean="0">
                <a:solidFill>
                  <a:srgbClr val="C00000"/>
                </a:solidFill>
              </a:rPr>
              <a:t> &amp; s</a:t>
            </a:r>
            <a:r>
              <a:rPr lang="en-US" sz="2800" b="1" baseline="-25000" smtClean="0">
                <a:solidFill>
                  <a:srgbClr val="C00000"/>
                </a:solidFill>
              </a:rPr>
              <a:t>3</a:t>
            </a:r>
            <a:r>
              <a:rPr lang="en-US" sz="2800" b="1" smtClean="0">
                <a:solidFill>
                  <a:srgbClr val="C00000"/>
                </a:solidFill>
              </a:rPr>
              <a:t> , .... &amp; s</a:t>
            </a:r>
            <a:r>
              <a:rPr lang="en-US" sz="2800" b="1" baseline="-25000" smtClean="0">
                <a:solidFill>
                  <a:srgbClr val="C00000"/>
                </a:solidFill>
              </a:rPr>
              <a:t>n</a:t>
            </a:r>
            <a:r>
              <a:rPr lang="en-US" sz="2800" b="1" smtClean="0">
                <a:solidFill>
                  <a:srgbClr val="C00000"/>
                </a:solidFill>
              </a:rPr>
              <a:t> &amp; ~s </a:t>
            </a:r>
            <a:r>
              <a:rPr lang="en-US" sz="2800" smtClean="0"/>
              <a:t>is </a:t>
            </a:r>
            <a:r>
              <a:rPr lang="en-US" sz="2800" b="1" smtClean="0">
                <a:solidFill>
                  <a:srgbClr val="FF0000"/>
                </a:solidFill>
              </a:rPr>
              <a:t>inconsistent</a:t>
            </a:r>
            <a:r>
              <a:rPr lang="en-US" sz="2800" smtClean="0"/>
              <a:t>.   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b="1" smtClean="0">
                <a:solidFill>
                  <a:srgbClr val="FF0000"/>
                </a:solidFill>
              </a:rPr>
              <a:t>Proof:</a:t>
            </a:r>
            <a:r>
              <a:rPr lang="en-US" sz="2800" smtClean="0"/>
              <a:t> The proof of theorem 4.2 follows directly from theorem 4.1 since s is a logical consequence of s</a:t>
            </a:r>
            <a:r>
              <a:rPr lang="en-US" sz="2800" baseline="-25000" smtClean="0"/>
              <a:t>1</a:t>
            </a:r>
            <a:r>
              <a:rPr lang="en-US" sz="2800" smtClean="0"/>
              <a:t> , s</a:t>
            </a:r>
            <a:r>
              <a:rPr lang="en-US" sz="2800" baseline="-25000" smtClean="0"/>
              <a:t>2</a:t>
            </a:r>
            <a:r>
              <a:rPr lang="en-US" sz="2800" smtClean="0"/>
              <a:t> , ...... ,   s</a:t>
            </a:r>
            <a:r>
              <a:rPr lang="en-US" sz="2800" baseline="-25000" smtClean="0"/>
              <a:t>n</a:t>
            </a:r>
            <a:r>
              <a:rPr lang="en-US" sz="2800" smtClean="0"/>
              <a:t>  if and only if s</a:t>
            </a:r>
            <a:r>
              <a:rPr lang="en-US" sz="2800" baseline="-25000" smtClean="0"/>
              <a:t>1</a:t>
            </a:r>
            <a:r>
              <a:rPr lang="en-US" sz="2800" smtClean="0"/>
              <a:t> &amp; s</a:t>
            </a:r>
            <a:r>
              <a:rPr lang="en-US" sz="2800" baseline="-25000" smtClean="0"/>
              <a:t>2</a:t>
            </a:r>
            <a:r>
              <a:rPr lang="en-US" sz="2800" smtClean="0"/>
              <a:t> &amp; s</a:t>
            </a:r>
            <a:r>
              <a:rPr lang="en-US" sz="2800" baseline="-25000" smtClean="0"/>
              <a:t>3</a:t>
            </a:r>
            <a:r>
              <a:rPr lang="en-US" sz="2800" smtClean="0"/>
              <a:t> ,  ..... . &amp;s</a:t>
            </a:r>
            <a:r>
              <a:rPr lang="en-US" sz="2800" baseline="-25000" smtClean="0"/>
              <a:t>n</a:t>
            </a:r>
            <a:r>
              <a:rPr lang="en-US" sz="2800" smtClean="0"/>
              <a:t>  → s  is valid, that is, if and only if </a:t>
            </a:r>
            <a:r>
              <a:rPr lang="en-US" sz="2800" b="1" smtClean="0">
                <a:solidFill>
                  <a:srgbClr val="C00000"/>
                </a:solidFill>
              </a:rPr>
              <a:t>~</a:t>
            </a:r>
            <a:r>
              <a:rPr lang="en-US" sz="2800" smtClean="0"/>
              <a:t>(s</a:t>
            </a:r>
            <a:r>
              <a:rPr lang="en-US" sz="2800" baseline="-25000" smtClean="0"/>
              <a:t>1</a:t>
            </a:r>
            <a:r>
              <a:rPr lang="en-US" sz="2800" smtClean="0"/>
              <a:t> &amp; s</a:t>
            </a:r>
            <a:r>
              <a:rPr lang="en-US" sz="2800" baseline="-25000" smtClean="0"/>
              <a:t>2</a:t>
            </a:r>
            <a:r>
              <a:rPr lang="en-US" sz="2800" smtClean="0"/>
              <a:t> &amp; s</a:t>
            </a:r>
            <a:r>
              <a:rPr lang="en-US" sz="2800" baseline="-25000" smtClean="0"/>
              <a:t>3</a:t>
            </a:r>
            <a:r>
              <a:rPr lang="en-US" sz="2800" smtClean="0"/>
              <a:t> ,  ..... . &amp;s</a:t>
            </a:r>
            <a:r>
              <a:rPr lang="en-US" sz="2800" baseline="-25000" smtClean="0"/>
              <a:t>n</a:t>
            </a:r>
            <a:r>
              <a:rPr lang="en-US" sz="2800" smtClean="0"/>
              <a:t>  → s ) is inconsistent.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2AB99-EFA8-497B-8154-543325B39CA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b="1" smtClean="0"/>
              <a:t>Conti …..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95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But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 </a:t>
            </a:r>
            <a:r>
              <a:rPr lang="en-US" sz="2000" dirty="0" smtClean="0"/>
              <a:t>~(s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,  ..... . &amp;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 → s )  =  ~(~(s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,  ..... . &amp;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) V s)      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 smtClean="0"/>
              <a:t>                                                                                          [</a:t>
            </a:r>
            <a:r>
              <a:rPr lang="en-US" sz="2000" b="1" dirty="0" smtClean="0">
                <a:solidFill>
                  <a:srgbClr val="C00000"/>
                </a:solidFill>
              </a:rPr>
              <a:t>By Conditional Elimination</a:t>
            </a:r>
            <a:r>
              <a:rPr lang="en-US" sz="2000" dirty="0" smtClean="0"/>
              <a:t>]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 smtClean="0"/>
              <a:t>                                                          = ~~(s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,  ..... . &amp;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) &amp; ~s)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 smtClean="0"/>
              <a:t>                                                                                            [ </a:t>
            </a:r>
            <a:r>
              <a:rPr lang="en-US" sz="2000" b="1" dirty="0" smtClean="0">
                <a:solidFill>
                  <a:srgbClr val="C00000"/>
                </a:solidFill>
              </a:rPr>
              <a:t>By De Morgan’s Law</a:t>
            </a:r>
            <a:r>
              <a:rPr lang="en-US" sz="2000" dirty="0" smtClean="0"/>
              <a:t>]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 smtClean="0"/>
              <a:t>                                                          = 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,  ..... . &amp;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 &amp; ~s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dirty="0" smtClean="0"/>
              <a:t>When s is a logical consequence of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 ...... ,  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, the formula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&amp;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&amp; 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,  ..... . &amp;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 → s  is called  a theorem, with s is the conclusion.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dirty="0" smtClean="0"/>
              <a:t>When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 is a logical consequence of the set </a:t>
            </a:r>
            <a:r>
              <a:rPr lang="en-US" sz="2400" b="1" dirty="0" smtClean="0"/>
              <a:t>S</a:t>
            </a:r>
            <a:r>
              <a:rPr lang="en-US" sz="2400" dirty="0" smtClean="0"/>
              <a:t> = {s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 ...... ,  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} we will also set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 logically implies or logically </a:t>
            </a:r>
            <a:r>
              <a:rPr lang="en-US" sz="2400" dirty="0" smtClean="0"/>
              <a:t>entails </a:t>
            </a:r>
            <a:r>
              <a:rPr lang="en-US" sz="2400" b="1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 , written </a:t>
            </a:r>
            <a:r>
              <a:rPr lang="en-US" sz="2400" dirty="0" smtClean="0">
                <a:solidFill>
                  <a:srgbClr val="C00000"/>
                </a:solidFill>
              </a:rPr>
              <a:t>Sⱶs</a:t>
            </a:r>
            <a:r>
              <a:rPr lang="en-US" sz="2400" dirty="0" smtClean="0"/>
              <a:t> . </a:t>
            </a:r>
            <a:endParaRPr lang="en-US" sz="2400" b="1" dirty="0" smtClean="0"/>
          </a:p>
          <a:p>
            <a:pPr eaLnBrk="1" hangingPunct="1">
              <a:buFont typeface="Arial" charset="0"/>
              <a:buNone/>
            </a:pPr>
            <a:endParaRPr lang="en-US" sz="2000" dirty="0" smtClean="0"/>
          </a:p>
          <a:p>
            <a:pPr eaLnBrk="1" hangingPunct="1">
              <a:buFont typeface="Arial" charset="0"/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02BB6-91B5-41C3-9401-87DA4D1EAB1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Table 4.2 lists some of the important laws of PL (</a:t>
            </a:r>
            <a:r>
              <a:rPr lang="en-US" sz="3200" b="1" smtClean="0">
                <a:solidFill>
                  <a:srgbClr val="C00000"/>
                </a:solidFill>
              </a:rPr>
              <a:t>Some Equivalence Laws</a:t>
            </a:r>
            <a:r>
              <a:rPr lang="en-US" sz="3200" b="1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796F8-D180-431B-B3F9-EE42AB7546B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Professor Dr. A. K. M. Akhtar Hossain, Dept. of CSE, University of Rajshahi</a:t>
            </a:r>
          </a:p>
        </p:txBody>
      </p:sp>
      <p:pic>
        <p:nvPicPr>
          <p:cNvPr id="1024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371600"/>
            <a:ext cx="8458200" cy="4953000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1415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Predicate Logic Conti….</vt:lpstr>
      <vt:lpstr>Properties of Statements:</vt:lpstr>
      <vt:lpstr>Conti…</vt:lpstr>
      <vt:lpstr>Example: On The above definitions: </vt:lpstr>
      <vt:lpstr>Conti…</vt:lpstr>
      <vt:lpstr>Theorem</vt:lpstr>
      <vt:lpstr>Theorem</vt:lpstr>
      <vt:lpstr>Conti …..</vt:lpstr>
      <vt:lpstr>Table 4.2 lists some of the important laws of PL (Some Equivalence Laws)</vt:lpstr>
      <vt:lpstr>Example</vt:lpstr>
      <vt:lpstr>TABLE 4.3 : Truth table for equitant sentences</vt:lpstr>
      <vt:lpstr>Inference Rules </vt:lpstr>
      <vt:lpstr>Modus Ponens:</vt:lpstr>
      <vt:lpstr>Example For Modus Ponens:</vt:lpstr>
      <vt:lpstr>Chain Rule</vt:lpstr>
      <vt:lpstr>Example for Chain Rule</vt:lpstr>
      <vt:lpstr>Assignment-3</vt:lpstr>
      <vt:lpstr>Assignment-3  Conti…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cse</cp:lastModifiedBy>
  <cp:revision>74</cp:revision>
  <dcterms:created xsi:type="dcterms:W3CDTF">2016-03-02T06:50:08Z</dcterms:created>
  <dcterms:modified xsi:type="dcterms:W3CDTF">2018-02-11T04:03:14Z</dcterms:modified>
</cp:coreProperties>
</file>