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9" r:id="rId30"/>
    <p:sldId id="287" r:id="rId31"/>
    <p:sldId id="288" r:id="rId32"/>
    <p:sldId id="283" r:id="rId33"/>
    <p:sldId id="284" r:id="rId34"/>
    <p:sldId id="285" r:id="rId35"/>
    <p:sldId id="286" r:id="rId36"/>
    <p:sldId id="290" r:id="rId37"/>
    <p:sldId id="291" r:id="rId38"/>
    <p:sldId id="299" r:id="rId39"/>
    <p:sldId id="292" r:id="rId40"/>
    <p:sldId id="293" r:id="rId41"/>
    <p:sldId id="294" r:id="rId42"/>
    <p:sldId id="295" r:id="rId43"/>
    <p:sldId id="296" r:id="rId44"/>
    <p:sldId id="29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1E7EC9-A625-4978-9888-1C797CE8CC49}" type="datetimeFigureOut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19C131-C0DD-4446-B5F3-D3AFE57FE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36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31A0C-4D8C-4491-BC97-318A07718E40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9C8FD-C8C4-47D9-A26C-D00A280DE2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80DC2-3F52-4EF8-AA47-CA3B92515EA5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9B80-246E-4696-B6CB-E47AAF007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7257-2C16-4FFB-8DEC-743D95C286E3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D25CA-ADA5-474D-A7B1-7742C8B066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08A10-606B-4651-9AF7-E12C947ECDBC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94D70-7D6F-4B02-9E31-9EB310DCDE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4CC31-4C98-4121-B124-43866EA332EB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F9A7C-C991-425D-80A6-67D425049F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8CF8F-110C-446F-BD02-3B1B880B48D4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A95EB-54ED-48EB-BAC1-87F15B52ED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00110-C625-4AF1-8A6F-F73EF5A50CC9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0FCC6-1C58-4864-A530-25A3F631FA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08D29-6FA5-4789-A0BC-615D11E6F5A6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262F-64EB-4AEE-94CD-1529F1AB4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9B344-C5A4-4CEA-93D0-7810356E866A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6C455-90A0-45B6-92A4-0758FF9D94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5001-D817-47B8-BBAD-A96A5E54BEC0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EC2A4-6F06-4C81-9874-7F949AFC8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B6E61-CABA-4113-9AAA-F771BC7EFF23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DBD89-1B05-401E-BD56-EA68D83966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F9B722-7E8B-4BB8-A3CE-B41485012421}" type="datetime1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4CC9DC-345F-48AB-86F2-F6529A533C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smtClean="0">
                <a:solidFill>
                  <a:srgbClr val="C00000"/>
                </a:solidFill>
              </a:rPr>
              <a:t>Syntax and Semantics for FOPL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Prof. Dr. A K M Akhtar Hossain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Dept. of CSE 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Syntax of FOPL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Like functions, predicates may have </a:t>
            </a:r>
            <a:r>
              <a:rPr lang="en-US" b="1" i="1" dirty="0" smtClean="0"/>
              <a:t>n</a:t>
            </a:r>
            <a:r>
              <a:rPr lang="en-US" dirty="0" smtClean="0"/>
              <a:t> (</a:t>
            </a:r>
            <a:r>
              <a:rPr lang="en-US" b="1" i="1" dirty="0" smtClean="0"/>
              <a:t>n ≥ 0</a:t>
            </a:r>
            <a:r>
              <a:rPr lang="en-US" dirty="0" smtClean="0"/>
              <a:t>) terms for arguments written as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, ..   .. .., </a:t>
            </a:r>
            <a:r>
              <a:rPr lang="en-US" i="1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</a:p>
          <a:p>
            <a:pPr eaLnBrk="1" hangingPunct="1"/>
            <a:r>
              <a:rPr lang="en-US" dirty="0" smtClean="0"/>
              <a:t>Where the terms  </a:t>
            </a:r>
            <a:r>
              <a:rPr lang="en-US" i="1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, </a:t>
            </a:r>
            <a:r>
              <a:rPr lang="en-US" i="1" dirty="0" err="1" smtClean="0"/>
              <a:t>i</a:t>
            </a:r>
            <a:r>
              <a:rPr lang="en-US" dirty="0" smtClean="0"/>
              <a:t> =1 , 2, 3, .. .. .. , </a:t>
            </a:r>
            <a:r>
              <a:rPr lang="en-US" i="1" dirty="0" smtClean="0"/>
              <a:t>n</a:t>
            </a:r>
            <a:r>
              <a:rPr lang="en-US" dirty="0" smtClean="0"/>
              <a:t> are defined over some domain. 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0-ary</a:t>
            </a:r>
            <a:r>
              <a:rPr lang="en-US" b="1" dirty="0" smtClean="0">
                <a:solidFill>
                  <a:srgbClr val="FF0000"/>
                </a:solidFill>
              </a:rPr>
              <a:t> predicate is a proposition</a:t>
            </a:r>
            <a:r>
              <a:rPr lang="en-US" dirty="0" smtClean="0"/>
              <a:t>, that is, a </a:t>
            </a:r>
            <a:r>
              <a:rPr lang="en-US" b="1" dirty="0" smtClean="0">
                <a:solidFill>
                  <a:srgbClr val="FF0000"/>
                </a:solidFill>
              </a:rPr>
              <a:t>constant predicate</a:t>
            </a:r>
            <a:r>
              <a:rPr lang="en-US" dirty="0" smtClean="0"/>
              <a:t>.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CFD08-6A0A-4FB3-8BAC-D75BFC26D4A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Syntax of FOPL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Constants</a:t>
            </a:r>
            <a:r>
              <a:rPr lang="en-US" smtClean="0"/>
              <a:t>, </a:t>
            </a:r>
            <a:r>
              <a:rPr lang="en-US" b="1" smtClean="0">
                <a:solidFill>
                  <a:srgbClr val="FF0000"/>
                </a:solidFill>
              </a:rPr>
              <a:t>variables</a:t>
            </a:r>
            <a:r>
              <a:rPr lang="en-US" smtClean="0"/>
              <a:t>, and </a:t>
            </a:r>
            <a:r>
              <a:rPr lang="en-US" b="1" smtClean="0">
                <a:solidFill>
                  <a:srgbClr val="FF0000"/>
                </a:solidFill>
              </a:rPr>
              <a:t>functions</a:t>
            </a:r>
            <a:r>
              <a:rPr lang="en-US" smtClean="0"/>
              <a:t> are referred to as </a:t>
            </a:r>
            <a:r>
              <a:rPr lang="en-US" b="1" smtClean="0">
                <a:solidFill>
                  <a:srgbClr val="FF0000"/>
                </a:solidFill>
              </a:rPr>
              <a:t>terms</a:t>
            </a:r>
            <a:r>
              <a:rPr lang="en-US" smtClean="0"/>
              <a:t>, and predicates are referred to as </a:t>
            </a:r>
            <a:r>
              <a:rPr lang="en-US" b="1" smtClean="0">
                <a:solidFill>
                  <a:srgbClr val="FF0000"/>
                </a:solidFill>
              </a:rPr>
              <a:t>atomic formulas </a:t>
            </a:r>
            <a:r>
              <a:rPr lang="en-US" smtClean="0"/>
              <a:t>or </a:t>
            </a:r>
            <a:r>
              <a:rPr lang="en-US" b="1" smtClean="0">
                <a:solidFill>
                  <a:srgbClr val="FF0000"/>
                </a:solidFill>
              </a:rPr>
              <a:t>atoms</a:t>
            </a:r>
            <a:r>
              <a:rPr lang="en-US" smtClean="0"/>
              <a:t> for short. 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1D7F2-01CC-4D80-91A5-CF39A39A2F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*****Syntax </a:t>
            </a:r>
            <a:r>
              <a:rPr lang="en-US" b="1" dirty="0" smtClean="0"/>
              <a:t>of FOPL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Examples:</a:t>
            </a:r>
          </a:p>
          <a:p>
            <a:pPr eaLnBrk="1" hangingPunct="1"/>
            <a:r>
              <a:rPr lang="en-US" b="1" dirty="0" smtClean="0"/>
              <a:t>E1: All employees earning $ 1400   or more per year pay taxes. </a:t>
            </a:r>
          </a:p>
          <a:p>
            <a:pPr eaLnBrk="1" hangingPunct="1"/>
            <a:r>
              <a:rPr lang="en-US" b="1" dirty="0" smtClean="0"/>
              <a:t>E2: Some employees are sick today.</a:t>
            </a:r>
          </a:p>
          <a:p>
            <a:pPr eaLnBrk="1" hangingPunct="1"/>
            <a:r>
              <a:rPr lang="en-US" b="1" dirty="0" smtClean="0"/>
              <a:t>E3: No employee earns more than the president.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2F1B0-9731-4B77-83FB-39BF9A1F66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Syntax of FOPL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To represent such </a:t>
            </a:r>
            <a:r>
              <a:rPr lang="en-US" sz="2800" b="1" dirty="0" smtClean="0">
                <a:solidFill>
                  <a:srgbClr val="FF0000"/>
                </a:solidFill>
              </a:rPr>
              <a:t>expressions FOPL</a:t>
            </a:r>
            <a:r>
              <a:rPr lang="en-US" sz="2800" b="1" dirty="0" smtClean="0"/>
              <a:t>, we must define abbreviations for the predicates and functions.</a:t>
            </a:r>
          </a:p>
          <a:p>
            <a:pPr eaLnBrk="1" hangingPunct="1"/>
            <a:r>
              <a:rPr lang="en-US" sz="2800" b="1" dirty="0" smtClean="0"/>
              <a:t>E(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) for 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 is an employee.</a:t>
            </a:r>
          </a:p>
          <a:p>
            <a:pPr eaLnBrk="1" hangingPunct="1"/>
            <a:r>
              <a:rPr lang="en-US" sz="2800" b="1" dirty="0" smtClean="0"/>
              <a:t>P(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) for 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 is president.</a:t>
            </a:r>
          </a:p>
          <a:p>
            <a:pPr eaLnBrk="1" hangingPunct="1"/>
            <a:r>
              <a:rPr lang="en-US" sz="2800" b="1" dirty="0" smtClean="0"/>
              <a:t>i(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) for the income of 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 (lower case denotes a function).</a:t>
            </a:r>
          </a:p>
          <a:p>
            <a:pPr eaLnBrk="1" hangingPunct="1"/>
            <a:r>
              <a:rPr lang="en-US" sz="2800" b="1" dirty="0" smtClean="0"/>
              <a:t>GE(</a:t>
            </a:r>
            <a:r>
              <a:rPr lang="en-US" sz="2800" b="1" i="1" dirty="0" err="1" smtClean="0"/>
              <a:t>u</a:t>
            </a:r>
            <a:r>
              <a:rPr lang="en-US" sz="2800" b="1" dirty="0" err="1" smtClean="0"/>
              <a:t>,</a:t>
            </a:r>
            <a:r>
              <a:rPr lang="en-US" sz="2800" b="1" i="1" dirty="0" err="1" smtClean="0"/>
              <a:t>v</a:t>
            </a:r>
            <a:r>
              <a:rPr lang="en-US" sz="2800" b="1" dirty="0" smtClean="0"/>
              <a:t>) for </a:t>
            </a:r>
            <a:r>
              <a:rPr lang="en-US" sz="2800" b="1" i="1" dirty="0" smtClean="0"/>
              <a:t>u</a:t>
            </a:r>
            <a:r>
              <a:rPr lang="en-US" sz="2800" b="1" dirty="0" smtClean="0"/>
              <a:t> is greater than or equal to </a:t>
            </a:r>
            <a:r>
              <a:rPr lang="en-US" sz="2800" b="1" i="1" dirty="0" smtClean="0"/>
              <a:t>v.</a:t>
            </a:r>
          </a:p>
          <a:p>
            <a:pPr eaLnBrk="1" hangingPunct="1"/>
            <a:r>
              <a:rPr lang="en-US" sz="2800" b="1" dirty="0" smtClean="0"/>
              <a:t>S(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) for 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 is sick today.</a:t>
            </a:r>
          </a:p>
          <a:p>
            <a:pPr eaLnBrk="1" hangingPunct="1"/>
            <a:r>
              <a:rPr lang="en-US" sz="2800" b="1" dirty="0" smtClean="0"/>
              <a:t>T(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) for 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 pays taxes. </a:t>
            </a:r>
          </a:p>
          <a:p>
            <a:pPr eaLnBrk="1" hangingPunct="1"/>
            <a:endParaRPr lang="en-US" b="1" dirty="0" smtClean="0"/>
          </a:p>
          <a:p>
            <a:pPr eaLnBrk="1" hangingPunct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83339-B03A-4CF6-9E18-A377C05CDF7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Syntax of FOPL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Using the above abbreviations, we represent E1, E2, and E3 as:</a:t>
            </a:r>
          </a:p>
          <a:p>
            <a:pPr eaLnBrk="1" hangingPunct="1"/>
            <a:r>
              <a:rPr lang="en-US" b="1" dirty="0" smtClean="0"/>
              <a:t>E1: </a:t>
            </a:r>
            <a:r>
              <a:rPr lang="en-US" b="1" dirty="0" smtClean="0">
                <a:sym typeface="Symbol" pitchFamily="18" charset="2"/>
              </a:rPr>
              <a:t>x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b="1" dirty="0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b="1" dirty="0" smtClean="0">
                <a:sym typeface="Symbol" pitchFamily="18" charset="2"/>
              </a:rPr>
              <a:t>E(x) &amp; GE</a:t>
            </a:r>
            <a:r>
              <a:rPr lang="en-US" b="1" dirty="0" smtClean="0">
                <a:solidFill>
                  <a:srgbClr val="0070C0"/>
                </a:solidFill>
                <a:sym typeface="Symbol" pitchFamily="18" charset="2"/>
              </a:rPr>
              <a:t>(</a:t>
            </a:r>
            <a:r>
              <a:rPr lang="en-US" b="1" dirty="0" smtClean="0">
                <a:sym typeface="Symbol" pitchFamily="18" charset="2"/>
              </a:rPr>
              <a:t>i(x),1400</a:t>
            </a:r>
            <a:r>
              <a:rPr lang="en-US" b="1" dirty="0" smtClean="0">
                <a:solidFill>
                  <a:srgbClr val="0070C0"/>
                </a:solidFill>
                <a:sym typeface="Symbol" pitchFamily="18" charset="2"/>
              </a:rPr>
              <a:t>)</a:t>
            </a:r>
            <a:r>
              <a:rPr lang="en-US" b="1" dirty="0" smtClean="0">
                <a:solidFill>
                  <a:srgbClr val="00B050"/>
                </a:solidFill>
                <a:sym typeface="Symbol" pitchFamily="18" charset="2"/>
              </a:rPr>
              <a:t>)</a:t>
            </a:r>
            <a:r>
              <a:rPr lang="en-US" b="1" dirty="0" smtClean="0"/>
              <a:t> →T(x)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eaLnBrk="1" hangingPunct="1"/>
            <a:r>
              <a:rPr lang="en-US" b="1" dirty="0" smtClean="0"/>
              <a:t>E2: </a:t>
            </a:r>
            <a:r>
              <a:rPr lang="en-US" b="1" dirty="0" smtClean="0">
                <a:sym typeface="Symbol" pitchFamily="18" charset="2"/>
              </a:rPr>
              <a:t>y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b="1" dirty="0" smtClean="0">
                <a:sym typeface="Symbol" pitchFamily="18" charset="2"/>
              </a:rPr>
              <a:t>E(y)</a:t>
            </a:r>
            <a:r>
              <a:rPr lang="en-US" b="1" dirty="0" smtClean="0"/>
              <a:t> →S(y)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eaLnBrk="1" hangingPunct="1"/>
            <a:r>
              <a:rPr lang="en-US" b="1" dirty="0" smtClean="0"/>
              <a:t>E3: 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err="1" smtClean="0">
                <a:sym typeface="Symbol" pitchFamily="18" charset="2"/>
              </a:rPr>
              <a:t>xy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b="1" dirty="0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b="1" dirty="0" smtClean="0">
                <a:sym typeface="Symbol" pitchFamily="18" charset="2"/>
              </a:rPr>
              <a:t>E(x) &amp; P(y)</a:t>
            </a:r>
            <a:r>
              <a:rPr lang="en-US" b="1" dirty="0" smtClean="0">
                <a:solidFill>
                  <a:srgbClr val="00B050"/>
                </a:solidFill>
                <a:sym typeface="Symbol" pitchFamily="18" charset="2"/>
              </a:rPr>
              <a:t>)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/>
              <a:t>→ ~GE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i(x),i(y)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60EBF-BAE9-4BCB-BEF8-C05B206F0B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Syntax of FOPL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atomic formula is a </a:t>
            </a:r>
            <a:r>
              <a:rPr lang="en-US" b="1" smtClean="0">
                <a:solidFill>
                  <a:srgbClr val="00B050"/>
                </a:solidFill>
              </a:rPr>
              <a:t>wffs</a:t>
            </a:r>
            <a:r>
              <a:rPr lang="en-US" smtClean="0"/>
              <a:t> (</a:t>
            </a:r>
            <a:r>
              <a:rPr lang="en-US" b="1" smtClean="0">
                <a:solidFill>
                  <a:srgbClr val="FF0000"/>
                </a:solidFill>
              </a:rPr>
              <a:t>well-formed formulas</a:t>
            </a:r>
            <a:r>
              <a:rPr lang="en-US" smtClean="0"/>
              <a:t>) .</a:t>
            </a:r>
          </a:p>
          <a:p>
            <a:pPr eaLnBrk="1" hangingPunct="1"/>
            <a:r>
              <a:rPr lang="en-US" smtClean="0"/>
              <a:t>If P and Q are wffs, then ~P, P &amp; Q, P V Q, P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P↔Q, </a:t>
            </a:r>
            <a:r>
              <a:rPr lang="en-US" b="1" smtClean="0">
                <a:sym typeface="Symbol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x P(x), and </a:t>
            </a:r>
            <a:r>
              <a:rPr lang="en-US" b="1" smtClean="0">
                <a:sym typeface="Symbol" pitchFamily="18" charset="2"/>
              </a:rPr>
              <a:t></a:t>
            </a:r>
            <a:r>
              <a:rPr lang="en-US" smtClean="0">
                <a:sym typeface="Symbol" pitchFamily="18" charset="2"/>
              </a:rPr>
              <a:t>x  P(x) are wffs.</a:t>
            </a:r>
          </a:p>
          <a:p>
            <a:pPr eaLnBrk="1" hangingPunct="1"/>
            <a:r>
              <a:rPr lang="en-US" sz="2800" smtClean="0">
                <a:sym typeface="Symbol" pitchFamily="18" charset="2"/>
              </a:rPr>
              <a:t>Wffs are formed only by applying the above rules a finite number of times.</a:t>
            </a:r>
          </a:p>
          <a:p>
            <a:pPr eaLnBrk="1" hangingPunct="1"/>
            <a:r>
              <a:rPr lang="en-US" sz="2800" b="1" smtClean="0">
                <a:solidFill>
                  <a:srgbClr val="C00000"/>
                </a:solidFill>
              </a:rPr>
              <a:t>The above rules state that all wffs are formed from atomic formulas and the proper application of quantifiers and logical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16A2A-68CB-4EC9-92EF-3D774A5DD2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Syntax of FOPL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Some examples of </a:t>
            </a:r>
            <a:r>
              <a:rPr lang="en-US" b="1" smtClean="0">
                <a:solidFill>
                  <a:srgbClr val="002060"/>
                </a:solidFill>
              </a:rPr>
              <a:t>valid wffs </a:t>
            </a:r>
            <a:r>
              <a:rPr lang="en-US" b="1" smtClean="0">
                <a:solidFill>
                  <a:srgbClr val="FF0000"/>
                </a:solidFill>
              </a:rPr>
              <a:t>are</a:t>
            </a:r>
          </a:p>
          <a:p>
            <a:pPr eaLnBrk="1" hangingPunct="1"/>
            <a:r>
              <a:rPr lang="en-US" smtClean="0"/>
              <a:t>MAN(john)</a:t>
            </a:r>
          </a:p>
          <a:p>
            <a:pPr eaLnBrk="1" hangingPunct="1"/>
            <a:r>
              <a:rPr lang="en-US" smtClean="0"/>
              <a:t>PILOT(father-of(bill))</a:t>
            </a:r>
          </a:p>
          <a:p>
            <a:pPr eaLnBrk="1" hangingPunct="1"/>
            <a:r>
              <a:rPr lang="en-US" b="1" smtClean="0">
                <a:sym typeface="Symbol" pitchFamily="18" charset="2"/>
              </a:rPr>
              <a:t> </a:t>
            </a:r>
            <a:r>
              <a:rPr lang="en-US" smtClean="0"/>
              <a:t>xyz((FATHER(x,y)&amp;FATHER(y,z)) →GRANDFATHER(x,z))</a:t>
            </a:r>
          </a:p>
          <a:p>
            <a:pPr eaLnBrk="1" hangingPunct="1"/>
            <a:r>
              <a:rPr lang="en-US" b="1" smtClean="0">
                <a:sym typeface="Symbol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x NUMBER(x)</a:t>
            </a:r>
            <a:r>
              <a:rPr lang="en-US" smtClean="0"/>
              <a:t> →(</a:t>
            </a:r>
            <a:r>
              <a:rPr lang="en-US" b="1" smtClean="0">
                <a:sym typeface="Symbol" pitchFamily="18" charset="2"/>
              </a:rPr>
              <a:t></a:t>
            </a:r>
            <a:r>
              <a:rPr lang="en-US" smtClean="0">
                <a:sym typeface="Symbol" pitchFamily="18" charset="2"/>
              </a:rPr>
              <a:t>y GREATER-THAN(y,x))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43C1A-7AD5-4885-AD8C-227819ACDAB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b="1" smtClean="0"/>
              <a:t>Syntax of FOPL</a:t>
            </a:r>
            <a:endParaRPr lang="en-US" sz="32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Some examples of statements that are </a:t>
            </a:r>
            <a:r>
              <a:rPr lang="en-US" sz="2400" b="1" dirty="0" smtClean="0">
                <a:solidFill>
                  <a:srgbClr val="C00000"/>
                </a:solidFill>
              </a:rPr>
              <a:t>not </a:t>
            </a:r>
            <a:r>
              <a:rPr lang="en-US" sz="2400" b="1" dirty="0" err="1" smtClean="0">
                <a:solidFill>
                  <a:srgbClr val="C00000"/>
                </a:solidFill>
              </a:rPr>
              <a:t>wffs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are:</a:t>
            </a:r>
          </a:p>
          <a:p>
            <a:r>
              <a:rPr lang="en-US" sz="2400" b="1" dirty="0" smtClean="0">
                <a:sym typeface="Symbol" pitchFamily="18" charset="2"/>
              </a:rPr>
              <a:t>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b="1" dirty="0" err="1" smtClean="0">
                <a:sym typeface="Symbol" pitchFamily="18" charset="2"/>
              </a:rPr>
              <a:t>P</a:t>
            </a:r>
            <a:r>
              <a:rPr lang="en-US" sz="2400" b="1" dirty="0" smtClean="0">
                <a:sym typeface="Symbol" pitchFamily="18" charset="2"/>
              </a:rPr>
              <a:t>(x)→Q(x) 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 Universal quantification is applied to the predicate P(x). This is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invalid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in FOPL. */      </a:t>
            </a:r>
          </a:p>
          <a:p>
            <a:r>
              <a:rPr lang="en-US" sz="2400" b="1" dirty="0" smtClean="0">
                <a:sym typeface="Symbol" pitchFamily="18" charset="2"/>
              </a:rPr>
              <a:t>MAN(~john)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/*The expression is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invalid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 since the term John, a constant, is negated. */</a:t>
            </a:r>
          </a:p>
          <a:p>
            <a:r>
              <a:rPr lang="en-US" sz="2400" b="1" dirty="0" smtClean="0">
                <a:sym typeface="Symbol" pitchFamily="18" charset="2"/>
              </a:rPr>
              <a:t>father-of(Q(x))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 The expression is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invalid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due to it is function with a predicate argument. */</a:t>
            </a:r>
          </a:p>
          <a:p>
            <a:r>
              <a:rPr lang="en-US" sz="2400" b="1" dirty="0" smtClean="0">
                <a:sym typeface="Symbol" pitchFamily="18" charset="2"/>
              </a:rPr>
              <a:t>MARRIED(MAN,WOMAN)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 The expression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fails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since it is predicate with two predicate arguments.*/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DC0B1-3321-4E2F-B668-6812BAB47F3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When considering specific </a:t>
            </a:r>
            <a:r>
              <a:rPr lang="en-US" dirty="0" err="1" smtClean="0"/>
              <a:t>wffs</a:t>
            </a:r>
            <a:r>
              <a:rPr lang="en-US" dirty="0" smtClean="0"/>
              <a:t>, we always have in mind some </a:t>
            </a:r>
            <a:r>
              <a:rPr lang="en-US" b="1" dirty="0" smtClean="0">
                <a:solidFill>
                  <a:srgbClr val="FF0000"/>
                </a:solidFill>
              </a:rPr>
              <a:t>domain D</a:t>
            </a:r>
            <a:r>
              <a:rPr lang="en-US" dirty="0" smtClean="0"/>
              <a:t>. If not stated explicitly, D will be understood from the </a:t>
            </a:r>
            <a:r>
              <a:rPr lang="en-US" dirty="0" smtClean="0">
                <a:solidFill>
                  <a:srgbClr val="C00000"/>
                </a:solidFill>
              </a:rPr>
              <a:t>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arguments predicates must be terms (</a:t>
            </a:r>
            <a:r>
              <a:rPr lang="en-US" b="1" dirty="0" smtClean="0">
                <a:solidFill>
                  <a:srgbClr val="FF0000"/>
                </a:solidFill>
              </a:rPr>
              <a:t>constant, variables or functions</a:t>
            </a:r>
            <a:r>
              <a:rPr lang="en-US" dirty="0" smtClean="0"/>
              <a:t>). Therefore, the domain of each n-place predicate is also defined over 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B9A3E-C521-4FF8-A296-917D7B14C6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For Example</a:t>
            </a:r>
            <a:r>
              <a:rPr lang="en-US" smtClean="0"/>
              <a:t>, our domain might be </a:t>
            </a:r>
            <a:r>
              <a:rPr lang="en-US" b="1" smtClean="0">
                <a:solidFill>
                  <a:srgbClr val="C00000"/>
                </a:solidFill>
              </a:rPr>
              <a:t>all entities </a:t>
            </a:r>
            <a:r>
              <a:rPr lang="en-US" smtClean="0"/>
              <a:t>that make up the Computer Science &amp; Engineering Department at the University of Rajshahi.</a:t>
            </a:r>
          </a:p>
          <a:p>
            <a:r>
              <a:rPr lang="en-US" smtClean="0"/>
              <a:t>In this case, </a:t>
            </a:r>
            <a:r>
              <a:rPr lang="en-US" b="1" smtClean="0">
                <a:solidFill>
                  <a:srgbClr val="C00000"/>
                </a:solidFill>
              </a:rPr>
              <a:t>constants </a:t>
            </a:r>
            <a:r>
              <a:rPr lang="en-US" smtClean="0"/>
              <a:t>would be </a:t>
            </a:r>
            <a:r>
              <a:rPr lang="en-US" smtClean="0">
                <a:solidFill>
                  <a:srgbClr val="C00000"/>
                </a:solidFill>
              </a:rPr>
              <a:t>Professors </a:t>
            </a:r>
            <a:r>
              <a:rPr lang="en-US" smtClean="0"/>
              <a:t>(Dell, Cooke, Gelfond, and so on), </a:t>
            </a:r>
            <a:r>
              <a:rPr lang="en-US" smtClean="0">
                <a:solidFill>
                  <a:srgbClr val="C00000"/>
                </a:solidFill>
              </a:rPr>
              <a:t>Staff  </a:t>
            </a:r>
            <a:r>
              <a:rPr lang="en-US" smtClean="0"/>
              <a:t>(Martha, Pat, Linda and so on), </a:t>
            </a:r>
            <a:r>
              <a:rPr lang="en-US" smtClean="0">
                <a:solidFill>
                  <a:srgbClr val="C00000"/>
                </a:solidFill>
              </a:rPr>
              <a:t>books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labs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offices</a:t>
            </a:r>
            <a:r>
              <a:rPr lang="en-US" smtClean="0"/>
              <a:t> and so forth.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9CB62-ABFF-4F18-BE89-A4E3977CB5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*****</a:t>
            </a:r>
            <a:r>
              <a:rPr lang="en-US" b="1" dirty="0" smtClean="0"/>
              <a:t>FOPL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First Order Predicate Logic)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FOPL was developed by logicians to extend the expressiveness of PL.</a:t>
            </a:r>
          </a:p>
          <a:p>
            <a:pPr eaLnBrk="1" hangingPunct="1"/>
            <a:r>
              <a:rPr lang="en-US" b="1" dirty="0" smtClean="0"/>
              <a:t>The syntax for FOPL, like PL, is determined by the allowable symbols and rules of combination. 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The semantics of FOPL are determined by interpretations </a:t>
            </a:r>
            <a:r>
              <a:rPr lang="en-US" b="1" dirty="0" smtClean="0">
                <a:solidFill>
                  <a:srgbClr val="00B050"/>
                </a:solidFill>
              </a:rPr>
              <a:t>assigned to predicates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rather than propositions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D5DB3-30B0-4267-B67B-4C07E08332D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functions </a:t>
            </a:r>
            <a:r>
              <a:rPr lang="en-US" dirty="0" smtClean="0"/>
              <a:t>we may choose might be advisor-of(x), lab-capacity(y), dept-grade-average(z), and the </a:t>
            </a:r>
            <a:r>
              <a:rPr lang="en-US" b="1" dirty="0" smtClean="0">
                <a:solidFill>
                  <a:srgbClr val="C00000"/>
                </a:solidFill>
              </a:rPr>
              <a:t>predicates</a:t>
            </a:r>
            <a:r>
              <a:rPr lang="en-US" dirty="0" smtClean="0"/>
              <a:t> MARRIED(x), TENURED(y), COLLABORATE(</a:t>
            </a:r>
            <a:r>
              <a:rPr lang="en-US" dirty="0" err="1" smtClean="0"/>
              <a:t>x,y</a:t>
            </a:r>
            <a:r>
              <a:rPr lang="en-US" dirty="0" smtClean="0"/>
              <a:t>) to name a few.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When an assignment of values is given to each term and to each predicate symbol in a </a:t>
            </a:r>
            <a:r>
              <a:rPr lang="en-US" b="1" dirty="0" err="1" smtClean="0">
                <a:solidFill>
                  <a:srgbClr val="FF0000"/>
                </a:solidFill>
              </a:rPr>
              <a:t>wff</a:t>
            </a:r>
            <a:r>
              <a:rPr lang="en-US" b="1" dirty="0" smtClean="0">
                <a:solidFill>
                  <a:srgbClr val="FF0000"/>
                </a:solidFill>
              </a:rPr>
              <a:t>, we say an interpretation is given to the </a:t>
            </a:r>
            <a:r>
              <a:rPr lang="en-US" b="1" dirty="0" err="1" smtClean="0">
                <a:solidFill>
                  <a:srgbClr val="FF0000"/>
                </a:solidFill>
              </a:rPr>
              <a:t>wff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0B88-3B5E-4B65-9A46-0EB7E260DCD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 truth values for </a:t>
            </a:r>
            <a:r>
              <a:rPr lang="en-US" b="1" smtClean="0">
                <a:solidFill>
                  <a:srgbClr val="C00000"/>
                </a:solidFill>
              </a:rPr>
              <a:t>two different wffs </a:t>
            </a:r>
            <a:r>
              <a:rPr lang="en-US" smtClean="0"/>
              <a:t>are the </a:t>
            </a:r>
            <a:r>
              <a:rPr lang="en-US" b="1" smtClean="0">
                <a:solidFill>
                  <a:srgbClr val="C00000"/>
                </a:solidFill>
              </a:rPr>
              <a:t>same under every interpretation</a:t>
            </a:r>
            <a:r>
              <a:rPr lang="en-US" smtClean="0"/>
              <a:t>, they are said to be </a:t>
            </a:r>
            <a:r>
              <a:rPr lang="en-US" b="1" smtClean="0">
                <a:solidFill>
                  <a:srgbClr val="C00000"/>
                </a:solidFill>
              </a:rPr>
              <a:t>equivalent</a:t>
            </a:r>
            <a:r>
              <a:rPr lang="en-US" smtClean="0"/>
              <a:t>. </a:t>
            </a:r>
          </a:p>
          <a:p>
            <a:r>
              <a:rPr lang="en-US" smtClean="0"/>
              <a:t>A predicate (or wff) that has </a:t>
            </a:r>
            <a:r>
              <a:rPr lang="en-US" b="1" smtClean="0">
                <a:solidFill>
                  <a:srgbClr val="C00000"/>
                </a:solidFill>
              </a:rPr>
              <a:t>no variables </a:t>
            </a:r>
            <a:r>
              <a:rPr lang="en-US" smtClean="0"/>
              <a:t>is called a </a:t>
            </a:r>
            <a:r>
              <a:rPr lang="en-US" b="1" smtClean="0">
                <a:solidFill>
                  <a:srgbClr val="C00000"/>
                </a:solidFill>
              </a:rPr>
              <a:t>ground atom</a:t>
            </a:r>
            <a:r>
              <a:rPr lang="en-US" smtClean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830AB-CEB1-46A5-9F16-F0D9CBC7AD1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For example</a:t>
            </a:r>
            <a:r>
              <a:rPr lang="en-US" smtClean="0"/>
              <a:t>, the predicate P(x) in </a:t>
            </a:r>
            <a:r>
              <a:rPr lang="en-US" b="1" smtClean="0">
                <a:sym typeface="Symbol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x P(x), is true only if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it is true for every value </a:t>
            </a:r>
            <a:r>
              <a:rPr lang="en-US" smtClean="0">
                <a:sym typeface="Symbol" pitchFamily="18" charset="2"/>
              </a:rPr>
              <a:t>of x in the domain D. </a:t>
            </a:r>
          </a:p>
          <a:p>
            <a:r>
              <a:rPr lang="en-US" smtClean="0">
                <a:sym typeface="Symbol" pitchFamily="18" charset="2"/>
              </a:rPr>
              <a:t>Likewise, the P(x) in </a:t>
            </a:r>
            <a:r>
              <a:rPr lang="en-US" b="1" smtClean="0">
                <a:sym typeface="Symbol" pitchFamily="18" charset="2"/>
              </a:rPr>
              <a:t></a:t>
            </a:r>
            <a:r>
              <a:rPr lang="en-US" smtClean="0">
                <a:sym typeface="Symbol" pitchFamily="18" charset="2"/>
              </a:rPr>
              <a:t>x P(x) is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smtClean="0">
                <a:sym typeface="Symbol" pitchFamily="18" charset="2"/>
              </a:rPr>
              <a:t> only if it is true for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at least one value </a:t>
            </a:r>
            <a:r>
              <a:rPr lang="en-US" smtClean="0">
                <a:sym typeface="Symbol" pitchFamily="18" charset="2"/>
              </a:rPr>
              <a:t>of x in the domain.</a:t>
            </a:r>
          </a:p>
          <a:p>
            <a:r>
              <a:rPr lang="en-US" smtClean="0">
                <a:sym typeface="Symbol" pitchFamily="18" charset="2"/>
              </a:rPr>
              <a:t>If the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above conditions are not satisfied</a:t>
            </a:r>
            <a:r>
              <a:rPr lang="en-US" smtClean="0">
                <a:sym typeface="Symbol" pitchFamily="18" charset="2"/>
              </a:rPr>
              <a:t>, the predicate evaluates to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smtClean="0">
                <a:sym typeface="Symbol" pitchFamily="18" charset="2"/>
              </a:rPr>
              <a:t>.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E8B5B-C4C9-4F2D-A6A9-534E50BFED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For example</a:t>
            </a:r>
            <a:r>
              <a:rPr lang="en-US" smtClean="0"/>
              <a:t>, we want to evaluate the truth value of </a:t>
            </a:r>
            <a:r>
              <a:rPr lang="en-US" b="1" smtClean="0">
                <a:solidFill>
                  <a:srgbClr val="C00000"/>
                </a:solidFill>
              </a:rPr>
              <a:t>the expression E</a:t>
            </a:r>
            <a:r>
              <a:rPr lang="en-US" smtClean="0"/>
              <a:t>, where</a:t>
            </a:r>
          </a:p>
          <a:p>
            <a:r>
              <a:rPr lang="en-US" b="1" smtClean="0">
                <a:solidFill>
                  <a:srgbClr val="C00000"/>
                </a:solidFill>
              </a:rPr>
              <a:t>E:</a:t>
            </a:r>
            <a:r>
              <a:rPr lang="en-US" smtClean="0"/>
              <a:t> </a:t>
            </a:r>
            <a:r>
              <a:rPr lang="en-US" b="1" smtClean="0">
                <a:sym typeface="Symbol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x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b="1" smtClean="0">
                <a:solidFill>
                  <a:srgbClr val="00B0F0"/>
                </a:solidFill>
                <a:sym typeface="Symbol" pitchFamily="18" charset="2"/>
              </a:rPr>
              <a:t>(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(a,x) V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B</a:t>
            </a:r>
            <a:r>
              <a:rPr lang="en-US" b="1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f(x)</a:t>
            </a:r>
            <a:r>
              <a:rPr lang="en-US" b="1" smtClean="0">
                <a:solidFill>
                  <a:srgbClr val="00B050"/>
                </a:solidFill>
                <a:sym typeface="Symbol" pitchFamily="18" charset="2"/>
              </a:rPr>
              <a:t>)</a:t>
            </a:r>
            <a:r>
              <a:rPr lang="en-US" b="1" smtClean="0">
                <a:solidFill>
                  <a:srgbClr val="00B0F0"/>
                </a:solidFill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&amp;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(x)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→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(x)</a:t>
            </a:r>
          </a:p>
          <a:p>
            <a:r>
              <a:rPr lang="en-US" smtClean="0">
                <a:sym typeface="Symbol" pitchFamily="18" charset="2"/>
              </a:rPr>
              <a:t>In this expression, there are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four predicates</a:t>
            </a:r>
            <a:r>
              <a:rPr lang="en-US" smtClean="0">
                <a:sym typeface="Symbol" pitchFamily="18" charset="2"/>
              </a:rPr>
              <a:t>: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A, B, C, </a:t>
            </a:r>
            <a:r>
              <a:rPr lang="en-US" smtClean="0">
                <a:sym typeface="Symbol" pitchFamily="18" charset="2"/>
              </a:rPr>
              <a:t>and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. </a:t>
            </a:r>
          </a:p>
          <a:p>
            <a:r>
              <a:rPr lang="en-US" smtClean="0">
                <a:sym typeface="Symbol" pitchFamily="18" charset="2"/>
              </a:rPr>
              <a:t>The predicate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is a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two-place predicate</a:t>
            </a:r>
            <a:r>
              <a:rPr lang="en-US" smtClean="0">
                <a:sym typeface="Symbol" pitchFamily="18" charset="2"/>
              </a:rPr>
              <a:t>, the first argument being the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constant </a:t>
            </a:r>
            <a:r>
              <a:rPr lang="en-US" b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, and the second argument, a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variable </a:t>
            </a:r>
            <a:r>
              <a:rPr lang="en-US" b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.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9692F-3549-421E-A5FB-E5144340C9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predicates </a:t>
            </a:r>
            <a:r>
              <a:rPr lang="en-US" b="1" smtClean="0">
                <a:solidFill>
                  <a:srgbClr val="C00000"/>
                </a:solidFill>
              </a:rPr>
              <a:t>B</a:t>
            </a:r>
            <a:r>
              <a:rPr lang="en-US" smtClean="0"/>
              <a:t>, </a:t>
            </a:r>
            <a:r>
              <a:rPr lang="en-US" b="1" smtClean="0">
                <a:solidFill>
                  <a:srgbClr val="C00000"/>
                </a:solidFill>
              </a:rPr>
              <a:t>C</a:t>
            </a:r>
            <a:r>
              <a:rPr lang="en-US" smtClean="0"/>
              <a:t> and </a:t>
            </a:r>
            <a:r>
              <a:rPr lang="en-US" b="1" smtClean="0">
                <a:solidFill>
                  <a:srgbClr val="C00000"/>
                </a:solidFill>
              </a:rPr>
              <a:t>D</a:t>
            </a:r>
            <a:r>
              <a:rPr lang="en-US" smtClean="0"/>
              <a:t> are all </a:t>
            </a:r>
            <a:r>
              <a:rPr lang="en-US" b="1" smtClean="0">
                <a:solidFill>
                  <a:srgbClr val="FF0000"/>
                </a:solidFill>
              </a:rPr>
              <a:t>unary predicates</a:t>
            </a:r>
            <a:r>
              <a:rPr lang="en-US" smtClean="0"/>
              <a:t> where the argument of </a:t>
            </a:r>
            <a:r>
              <a:rPr lang="en-US" b="1" smtClean="0">
                <a:solidFill>
                  <a:srgbClr val="FF0000"/>
                </a:solidFill>
              </a:rPr>
              <a:t>B is a function f(</a:t>
            </a:r>
            <a:r>
              <a:rPr lang="en-US" b="1" smtClean="0"/>
              <a:t>x</a:t>
            </a:r>
            <a:r>
              <a:rPr lang="en-US" b="1" smtClean="0">
                <a:solidFill>
                  <a:srgbClr val="FF0000"/>
                </a:solidFill>
              </a:rPr>
              <a:t>), </a:t>
            </a:r>
            <a:r>
              <a:rPr lang="en-US" smtClean="0"/>
              <a:t>and the argument of </a:t>
            </a:r>
            <a:r>
              <a:rPr lang="en-US" b="1" smtClean="0">
                <a:solidFill>
                  <a:srgbClr val="FF0000"/>
                </a:solidFill>
              </a:rPr>
              <a:t>C and D is the  variable </a:t>
            </a:r>
            <a:r>
              <a:rPr lang="en-US" b="1" smtClean="0"/>
              <a:t>x</a:t>
            </a:r>
            <a:r>
              <a:rPr lang="en-US" smtClean="0"/>
              <a:t>.</a:t>
            </a:r>
          </a:p>
          <a:p>
            <a:r>
              <a:rPr lang="en-US" smtClean="0"/>
              <a:t>Since the whole expression E is quantified with the universal quantifier </a:t>
            </a:r>
            <a:r>
              <a:rPr lang="en-US" b="1" smtClean="0">
                <a:sym typeface="Symbol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x, it will evaluate to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true </a:t>
            </a:r>
            <a:r>
              <a:rPr lang="en-US" smtClean="0">
                <a:sym typeface="Symbol" pitchFamily="18" charset="2"/>
              </a:rPr>
              <a:t>only if it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evaluates to true </a:t>
            </a:r>
            <a:r>
              <a:rPr lang="en-US" smtClean="0">
                <a:sym typeface="Symbol" pitchFamily="18" charset="2"/>
              </a:rPr>
              <a:t>for all x in the domain D.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1CEA4-92B9-4FF8-B4AF-3CDCF7B8FEA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smtClean="0">
                <a:sym typeface="Symbol" pitchFamily="18" charset="2"/>
              </a:rPr>
              <a:t>Thus, to complete our example, suppose E  is interpreted as follows: Define the domain </a:t>
            </a:r>
            <a:r>
              <a:rPr lang="en-US" sz="2800" b="1" smtClean="0">
                <a:solidFill>
                  <a:srgbClr val="FF0000"/>
                </a:solidFill>
                <a:sym typeface="Symbol" pitchFamily="18" charset="2"/>
              </a:rPr>
              <a:t>D = {1, 2}</a:t>
            </a:r>
            <a:r>
              <a:rPr lang="en-US" sz="2800" smtClean="0">
                <a:sym typeface="Symbol" pitchFamily="18" charset="2"/>
              </a:rPr>
              <a:t> and from </a:t>
            </a:r>
            <a:r>
              <a:rPr lang="en-US" sz="2800" b="1" smtClean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sz="2800" smtClean="0">
                <a:sym typeface="Symbol" pitchFamily="18" charset="2"/>
              </a:rPr>
              <a:t> let the interpretation </a:t>
            </a:r>
            <a:r>
              <a:rPr lang="en-US" sz="2800" b="1" i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assign the following values:</a:t>
            </a:r>
          </a:p>
          <a:p>
            <a:r>
              <a:rPr lang="en-US" sz="2800" smtClean="0"/>
              <a:t>a = 2</a:t>
            </a:r>
          </a:p>
          <a:p>
            <a:r>
              <a:rPr lang="en-US" sz="2800" smtClean="0"/>
              <a:t>f(1) = 2,            f(2) = 1 </a:t>
            </a:r>
          </a:p>
          <a:p>
            <a:r>
              <a:rPr lang="en-US" sz="2800" smtClean="0"/>
              <a:t>A(2,1) = true,   A(2,2) = false</a:t>
            </a:r>
          </a:p>
          <a:p>
            <a:r>
              <a:rPr lang="en-US" sz="2800" smtClean="0"/>
              <a:t>B(1) = true,      B(2) = false</a:t>
            </a:r>
          </a:p>
          <a:p>
            <a:r>
              <a:rPr lang="en-US" smtClean="0"/>
              <a:t>C(1) = true,   B(2) = false</a:t>
            </a:r>
          </a:p>
          <a:p>
            <a:r>
              <a:rPr lang="en-US" smtClean="0"/>
              <a:t>D(1) = false,  D(2) = true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0D97A-C022-4766-9D0F-B2AE1281CD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a table such as Table 4.3 we can evaluates E as follows:</a:t>
            </a:r>
          </a:p>
          <a:p>
            <a:pPr marL="514350" indent="-514350">
              <a:buFont typeface="+mj-lt"/>
              <a:buAutoNum type="alphaLcParenR"/>
              <a:defRPr/>
            </a:pPr>
            <a:r>
              <a:rPr lang="en-US" dirty="0" smtClean="0"/>
              <a:t>. If </a:t>
            </a:r>
            <a:r>
              <a:rPr lang="en-US" b="1" dirty="0" smtClean="0">
                <a:solidFill>
                  <a:srgbClr val="FF0000"/>
                </a:solidFill>
              </a:rPr>
              <a:t>x = 1, A(2,1) </a:t>
            </a:r>
            <a:r>
              <a:rPr lang="en-US" dirty="0" smtClean="0"/>
              <a:t>evaluates to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B(2) evaluates to false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C00000"/>
                </a:solidFill>
              </a:rPr>
              <a:t>(A(2,1) V B(2)) evaluates to true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C(1) evaluates to true</a:t>
            </a:r>
            <a:r>
              <a:rPr lang="en-US" dirty="0" smtClean="0"/>
              <a:t>.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     Therefore, the expression in the outer parentheses </a:t>
            </a:r>
            <a:r>
              <a:rPr lang="en-US" b="1" dirty="0" smtClean="0">
                <a:solidFill>
                  <a:srgbClr val="00B050"/>
                </a:solidFill>
              </a:rPr>
              <a:t>evaluates  to true</a:t>
            </a:r>
            <a:r>
              <a:rPr lang="en-US" dirty="0" smtClean="0"/>
              <a:t>. Hence, since </a:t>
            </a:r>
            <a:r>
              <a:rPr lang="en-US" b="1" dirty="0" smtClean="0">
                <a:solidFill>
                  <a:srgbClr val="0070C0"/>
                </a:solidFill>
              </a:rPr>
              <a:t>D(1) evaluates to false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the expression E evaluates to false.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D1E20-CC8A-4344-80C5-7AF7103674C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Semantics for FOPL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None/>
            </a:pPr>
            <a:r>
              <a:rPr lang="en-US" smtClean="0"/>
              <a:t> (b)  In a similar way, </a:t>
            </a:r>
            <a:r>
              <a:rPr lang="en-US" b="1" smtClean="0">
                <a:solidFill>
                  <a:srgbClr val="C00000"/>
                </a:solidFill>
              </a:rPr>
              <a:t>if x =2</a:t>
            </a:r>
            <a:r>
              <a:rPr lang="en-US" smtClean="0"/>
              <a:t>, the expression can  be shown to evaluate to </a:t>
            </a:r>
            <a:r>
              <a:rPr lang="en-US" b="1" smtClean="0">
                <a:solidFill>
                  <a:srgbClr val="C00000"/>
                </a:solidFill>
              </a:rPr>
              <a:t>true</a:t>
            </a:r>
            <a:r>
              <a:rPr lang="en-US" smtClean="0"/>
              <a:t>. </a:t>
            </a:r>
          </a:p>
          <a:p>
            <a:pPr marL="514350" indent="-514350">
              <a:buFont typeface="Arial" charset="0"/>
              <a:buNone/>
            </a:pPr>
            <a:r>
              <a:rPr lang="en-US" smtClean="0"/>
              <a:t>     </a:t>
            </a:r>
            <a:r>
              <a:rPr lang="en-US" b="1" smtClean="0">
                <a:solidFill>
                  <a:srgbClr val="C00000"/>
                </a:solidFill>
              </a:rPr>
              <a:t>Consequently, since </a:t>
            </a:r>
            <a:r>
              <a:rPr lang="en-US" b="1" smtClean="0">
                <a:solidFill>
                  <a:srgbClr val="00B050"/>
                </a:solidFill>
              </a:rPr>
              <a:t>E is not true for all x</a:t>
            </a:r>
            <a:r>
              <a:rPr lang="en-US" b="1" smtClean="0">
                <a:solidFill>
                  <a:srgbClr val="C00000"/>
                </a:solidFill>
              </a:rPr>
              <a:t>, the expression evaluates to false</a:t>
            </a:r>
            <a:r>
              <a:rPr 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05A51-0BCB-49EA-BE96-A6F203426CD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b="1" smtClean="0"/>
              <a:t>Properties of WFFS (well-formed formulas)</a:t>
            </a:r>
            <a:endParaRPr lang="en-US" sz="320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As in the case of PL, </a:t>
            </a:r>
            <a:r>
              <a:rPr lang="en-US" b="1" smtClean="0">
                <a:solidFill>
                  <a:srgbClr val="C00000"/>
                </a:solidFill>
              </a:rPr>
              <a:t>the evaluation of complex formulas in FOPL can often be facilitated  </a:t>
            </a:r>
            <a:r>
              <a:rPr lang="en-US" smtClean="0"/>
              <a:t>through the </a:t>
            </a:r>
            <a:r>
              <a:rPr lang="en-US" b="1" smtClean="0">
                <a:solidFill>
                  <a:srgbClr val="00B050"/>
                </a:solidFill>
              </a:rPr>
              <a:t>substitution of equivalent formulas</a:t>
            </a:r>
            <a:r>
              <a:rPr lang="en-US" smtClean="0"/>
              <a:t>.</a:t>
            </a:r>
          </a:p>
          <a:p>
            <a:r>
              <a:rPr lang="en-US" b="1" smtClean="0"/>
              <a:t>Table 4.3 lists a number of equivalent expressions. </a:t>
            </a:r>
          </a:p>
          <a:p>
            <a:r>
              <a:rPr lang="en-US" b="1" smtClean="0">
                <a:solidFill>
                  <a:srgbClr val="C00000"/>
                </a:solidFill>
              </a:rPr>
              <a:t>Table 4.4 and Table 4.3 are similar</a:t>
            </a:r>
            <a:r>
              <a:rPr lang="en-US" smtClean="0"/>
              <a:t>, but there are some notable differences, particularly in the wffs containing quantifiers.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D4970-5C92-4B90-9102-2BB517BA897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TABLE 4.3 : Truth table for equitant sentences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025BD-0DA2-4D2F-A49E-E5A2BAE997D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970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676400"/>
            <a:ext cx="9144000" cy="3581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6C455-90A0-45B6-92A4-0758FF9D94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FOPL stands for First Order Predicate Logic. It is one where the quantification is over simple variables and variables can appear only inside a predicate. It permits reasoning about world entities , functions and relations. It also used to assets logical reasoning.</a:t>
            </a:r>
          </a:p>
          <a:p>
            <a:r>
              <a:rPr lang="en-US" b="1" dirty="0"/>
              <a:t>Features of FOPL :</a:t>
            </a:r>
          </a:p>
          <a:p>
            <a:r>
              <a:rPr lang="en-US" b="1" dirty="0"/>
              <a:t>More expressive and powerful representation.</a:t>
            </a:r>
          </a:p>
          <a:p>
            <a:r>
              <a:rPr lang="en-US" b="1" dirty="0"/>
              <a:t>Allows us to represent almost any </a:t>
            </a:r>
            <a:r>
              <a:rPr lang="en-US" b="1" dirty="0" err="1"/>
              <a:t>english</a:t>
            </a:r>
            <a:r>
              <a:rPr lang="en-US" b="1" dirty="0"/>
              <a:t> sentences.</a:t>
            </a:r>
          </a:p>
          <a:p>
            <a:r>
              <a:rPr lang="en-US" b="1" dirty="0"/>
              <a:t>Generalization of propositional logic.</a:t>
            </a:r>
          </a:p>
        </p:txBody>
      </p:sp>
    </p:spTree>
    <p:extLst>
      <p:ext uri="{BB962C8B-B14F-4D97-AF65-F5344CB8AC3E}">
        <p14:creationId xmlns:p14="http://schemas.microsoft.com/office/powerpoint/2010/main" val="24921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smtClean="0"/>
              <a:t>Table 4.4 Equivalent Logical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431F3-87E9-4634-B4A4-788204FA3DF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072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6238" y="1143000"/>
            <a:ext cx="8234362" cy="4724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smtClean="0"/>
              <a:t>Table 4.4 Equivalent Logical Expressions Cont..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98836-8451-4A3F-BC7C-597E91B4A09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174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0850" y="1219200"/>
            <a:ext cx="8178800" cy="4800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smtClean="0"/>
              <a:t>Properties of WFFS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For example, In Table 4.4 attention is called to the last four expressions which govern substitutions involving negated quantifiers and the movement of quantifiers across conjunctive and disjunctive connections.</a:t>
            </a:r>
          </a:p>
          <a:p>
            <a:r>
              <a:rPr lang="en-US" b="1" smtClean="0">
                <a:solidFill>
                  <a:srgbClr val="FF0000"/>
                </a:solidFill>
              </a:rPr>
              <a:t>A wff is said to be valid if it is true under every interpretation</a:t>
            </a:r>
            <a:r>
              <a:rPr lang="en-US" smtClean="0"/>
              <a:t>. </a:t>
            </a:r>
          </a:p>
          <a:p>
            <a:r>
              <a:rPr lang="en-US" b="1" smtClean="0">
                <a:solidFill>
                  <a:srgbClr val="0070C0"/>
                </a:solidFill>
              </a:rPr>
              <a:t>A wff that is false under every interpretation is said to be inconsistent (or unsatisfiable)</a:t>
            </a:r>
            <a:r>
              <a:rPr lang="en-US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9E093-3BC9-443F-9A31-67BB969ACBF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Properties of WFFS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If a wff is not valid, then it is called invalid</a:t>
            </a:r>
            <a:r>
              <a:rPr lang="en-US" smtClean="0"/>
              <a:t>.</a:t>
            </a:r>
          </a:p>
          <a:p>
            <a:r>
              <a:rPr lang="en-US" smtClean="0"/>
              <a:t>Likewise, </a:t>
            </a:r>
            <a:r>
              <a:rPr lang="en-US" b="1" smtClean="0">
                <a:solidFill>
                  <a:srgbClr val="FF0000"/>
                </a:solidFill>
              </a:rPr>
              <a:t>a wff that is not inconsistent is satisfiable.</a:t>
            </a:r>
            <a:r>
              <a:rPr lang="en-US" smtClean="0"/>
              <a:t> </a:t>
            </a:r>
          </a:p>
          <a:p>
            <a:r>
              <a:rPr lang="en-US" smtClean="0"/>
              <a:t>Again, this means that a valid wff is satisfiable and an inconsistent wff is invalid, but the respective  converse statements do not hold.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CD2F5-E7DF-4014-A399-3A51D71925E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Properties of WFFS </a:t>
            </a:r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Finally,</a:t>
            </a:r>
            <a:r>
              <a:rPr lang="en-US" smtClean="0"/>
              <a:t> we say that a wff Q is a logical consequence of the wffs  P</a:t>
            </a:r>
            <a:r>
              <a:rPr lang="en-US" baseline="-25000" smtClean="0"/>
              <a:t>1</a:t>
            </a:r>
            <a:r>
              <a:rPr lang="en-US" smtClean="0"/>
              <a:t>, P</a:t>
            </a:r>
            <a:r>
              <a:rPr lang="en-US" baseline="-25000" smtClean="0"/>
              <a:t>2</a:t>
            </a:r>
            <a:r>
              <a:rPr lang="en-US" smtClean="0"/>
              <a:t>, P</a:t>
            </a:r>
            <a:r>
              <a:rPr lang="en-US" baseline="-25000" smtClean="0"/>
              <a:t>3</a:t>
            </a:r>
            <a:r>
              <a:rPr lang="en-US" smtClean="0"/>
              <a:t>, .. .. .. , P</a:t>
            </a:r>
            <a:r>
              <a:rPr lang="en-US" baseline="-25000" smtClean="0"/>
              <a:t>n</a:t>
            </a:r>
            <a:r>
              <a:rPr lang="en-US" smtClean="0"/>
              <a:t> if and only if whenever P</a:t>
            </a:r>
            <a:r>
              <a:rPr lang="en-US" baseline="-25000" smtClean="0"/>
              <a:t>1</a:t>
            </a:r>
            <a:r>
              <a:rPr lang="en-US" smtClean="0"/>
              <a:t> &amp; P</a:t>
            </a:r>
            <a:r>
              <a:rPr lang="en-US" baseline="-25000" smtClean="0"/>
              <a:t>2</a:t>
            </a:r>
            <a:r>
              <a:rPr lang="en-US" smtClean="0"/>
              <a:t> &amp; P</a:t>
            </a:r>
            <a:r>
              <a:rPr lang="en-US" baseline="-25000" smtClean="0"/>
              <a:t>3</a:t>
            </a:r>
            <a:r>
              <a:rPr lang="en-US" smtClean="0"/>
              <a:t> &amp; ..   .. .. &amp; P</a:t>
            </a:r>
            <a:r>
              <a:rPr lang="en-US" baseline="-25000" smtClean="0"/>
              <a:t>n</a:t>
            </a:r>
            <a:r>
              <a:rPr lang="en-US" smtClean="0"/>
              <a:t> is </a:t>
            </a:r>
            <a:r>
              <a:rPr lang="en-US" b="1" smtClean="0">
                <a:solidFill>
                  <a:srgbClr val="FF0000"/>
                </a:solidFill>
              </a:rPr>
              <a:t>true</a:t>
            </a:r>
            <a:r>
              <a:rPr lang="en-US" smtClean="0"/>
              <a:t> under an interpretation.</a:t>
            </a:r>
          </a:p>
          <a:p>
            <a:r>
              <a:rPr lang="en-US" smtClean="0"/>
              <a:t>Then, </a:t>
            </a:r>
            <a:r>
              <a:rPr lang="en-US" b="1" smtClean="0">
                <a:solidFill>
                  <a:srgbClr val="FF0000"/>
                </a:solidFill>
              </a:rPr>
              <a:t>Q is also true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1C70B-0823-4967-91A7-6EC01070D48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20763"/>
          </a:xfrm>
        </p:spPr>
        <p:txBody>
          <a:bodyPr/>
          <a:lstStyle/>
          <a:p>
            <a:r>
              <a:rPr lang="en-US" b="1" smtClean="0"/>
              <a:t>Properties of WFFS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Example :</a:t>
            </a:r>
          </a:p>
          <a:p>
            <a:pPr>
              <a:buFont typeface="Arial" charset="0"/>
              <a:buNone/>
            </a:pPr>
            <a:r>
              <a:rPr lang="en-US" smtClean="0"/>
              <a:t>(a).     P &amp;~P is inconsistent and P V ~P is valid since the first is false under every interpretation and the second is true under every interpretation.</a:t>
            </a:r>
          </a:p>
          <a:p>
            <a:pPr>
              <a:buFont typeface="Arial" charset="0"/>
              <a:buNone/>
            </a:pPr>
            <a:r>
              <a:rPr lang="en-US" smtClean="0"/>
              <a:t>(b).   From the two wffs </a:t>
            </a:r>
          </a:p>
          <a:p>
            <a:pPr>
              <a:buFont typeface="Arial" charset="0"/>
              <a:buNone/>
            </a:pPr>
            <a:r>
              <a:rPr lang="en-US" smtClean="0"/>
              <a:t>                    CLEVER(bill) and</a:t>
            </a:r>
          </a:p>
          <a:p>
            <a:pPr>
              <a:buFont typeface="Arial" charset="0"/>
              <a:buNone/>
            </a:pPr>
            <a:r>
              <a:rPr lang="en-US" b="1" smtClean="0">
                <a:sym typeface="Symbol" pitchFamily="18" charset="2"/>
              </a:rPr>
              <a:t>                     </a:t>
            </a:r>
            <a:r>
              <a:rPr lang="en-US" smtClean="0">
                <a:sym typeface="Symbol" pitchFamily="18" charset="2"/>
              </a:rPr>
              <a:t>x CLEVER(x) → SUCCEED(x)</a:t>
            </a: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00372-4D66-4725-A6DF-C6AE793F240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smtClean="0"/>
              <a:t>Properties of WFFS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mtClean="0"/>
              <a:t>We can show that SUCCEED(bill) is a logical consequence. Thus, assume that both </a:t>
            </a:r>
          </a:p>
          <a:p>
            <a:pPr>
              <a:buFont typeface="Arial" charset="0"/>
              <a:buNone/>
            </a:pPr>
            <a:r>
              <a:rPr lang="en-US" smtClean="0"/>
              <a:t>                  CLEVER(bill) and                                                            </a:t>
            </a:r>
            <a:r>
              <a:rPr lang="en-US" b="1" smtClean="0">
                <a:sym typeface="Symbol" pitchFamily="18" charset="2"/>
              </a:rPr>
              <a:t>           </a:t>
            </a:r>
            <a:r>
              <a:rPr lang="en-US" smtClean="0">
                <a:sym typeface="Symbol" pitchFamily="18" charset="2"/>
              </a:rPr>
              <a:t>x CLEVER(x) → SUCCEED(x)</a:t>
            </a:r>
          </a:p>
          <a:p>
            <a:pPr>
              <a:buFont typeface="Arial" charset="0"/>
              <a:buNone/>
            </a:pPr>
            <a:r>
              <a:rPr lang="en-US" smtClean="0">
                <a:sym typeface="Symbol" pitchFamily="18" charset="2"/>
              </a:rPr>
              <a:t>   are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true under an interpretation</a:t>
            </a:r>
            <a:r>
              <a:rPr lang="en-US" smtClean="0">
                <a:sym typeface="Symbol" pitchFamily="18" charset="2"/>
              </a:rPr>
              <a:t>. </a:t>
            </a:r>
          </a:p>
          <a:p>
            <a:r>
              <a:rPr lang="en-US" smtClean="0">
                <a:sym typeface="Symbol" pitchFamily="18" charset="2"/>
              </a:rPr>
              <a:t>Then          </a:t>
            </a:r>
          </a:p>
          <a:p>
            <a:pPr>
              <a:buFont typeface="Arial" charset="0"/>
              <a:buNone/>
            </a:pPr>
            <a:r>
              <a:rPr lang="en-US" smtClean="0">
                <a:sym typeface="Symbol" pitchFamily="18" charset="2"/>
              </a:rPr>
              <a:t>                </a:t>
            </a:r>
            <a:r>
              <a:rPr lang="en-US" smtClean="0"/>
              <a:t>CLEVER(bill)</a:t>
            </a:r>
            <a:r>
              <a:rPr lang="en-US" smtClean="0">
                <a:sym typeface="Symbol" pitchFamily="18" charset="2"/>
              </a:rPr>
              <a:t> → SUCCEED(bill)</a:t>
            </a:r>
          </a:p>
          <a:p>
            <a:pPr>
              <a:buFont typeface="Arial" charset="0"/>
              <a:buNone/>
            </a:pPr>
            <a:r>
              <a:rPr lang="en-US" smtClean="0">
                <a:sym typeface="Symbol" pitchFamily="18" charset="2"/>
              </a:rPr>
              <a:t>Is certainly true since the wff was assumed to be true for all x, including x= bill.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DE569-D770-4107-9664-8D4F3D93875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Properties of WFFS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But,    </a:t>
            </a:r>
          </a:p>
          <a:p>
            <a:pPr>
              <a:buFont typeface="Arial" charset="0"/>
              <a:buNone/>
            </a:pPr>
            <a:r>
              <a:rPr lang="en-US" sz="2400" smtClean="0"/>
              <a:t>CLEVER(bill)</a:t>
            </a:r>
            <a:r>
              <a:rPr lang="en-US" sz="2400" smtClean="0">
                <a:sym typeface="Symbol" pitchFamily="18" charset="2"/>
              </a:rPr>
              <a:t> → SUCCEED(bill)</a:t>
            </a:r>
            <a:r>
              <a:rPr lang="en-US" sz="2400" smtClean="0"/>
              <a:t> = ~ CLEVER(bill)</a:t>
            </a:r>
            <a:r>
              <a:rPr lang="en-US" sz="2400" smtClean="0">
                <a:sym typeface="Symbol" pitchFamily="18" charset="2"/>
              </a:rPr>
              <a:t>  V  SUCCEED(bill)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en-US" smtClean="0"/>
              <a:t>  are equivalent and, since CLEVER(bill) </a:t>
            </a:r>
            <a:r>
              <a:rPr lang="en-US" b="1" smtClean="0">
                <a:solidFill>
                  <a:srgbClr val="FF0000"/>
                </a:solidFill>
              </a:rPr>
              <a:t>is true</a:t>
            </a:r>
            <a:r>
              <a:rPr lang="en-US" smtClean="0"/>
              <a:t>,             </a:t>
            </a:r>
          </a:p>
          <a:p>
            <a:pPr>
              <a:buFont typeface="Arial" charset="0"/>
              <a:buNone/>
            </a:pPr>
            <a:r>
              <a:rPr lang="en-US" b="1" smtClean="0">
                <a:solidFill>
                  <a:srgbClr val="FF0000"/>
                </a:solidFill>
              </a:rPr>
              <a:t> ~CLEVER(bill) is false </a:t>
            </a:r>
            <a:r>
              <a:rPr lang="en-US" smtClean="0"/>
              <a:t>and, therefore, </a:t>
            </a:r>
            <a:r>
              <a:rPr lang="en-US" b="1" smtClean="0">
                <a:solidFill>
                  <a:srgbClr val="0070C0"/>
                </a:solidFill>
              </a:rPr>
              <a:t>SUCCEED(bill)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must be true</a:t>
            </a:r>
            <a:r>
              <a:rPr lang="en-US" smtClean="0"/>
              <a:t>. Thus, we conclude SUCCEED(bill)  is a logical consequence of  </a:t>
            </a:r>
          </a:p>
          <a:p>
            <a:pPr>
              <a:buFont typeface="Arial" charset="0"/>
              <a:buNone/>
            </a:pPr>
            <a:r>
              <a:rPr lang="en-US" sz="2800" b="1" smtClean="0">
                <a:solidFill>
                  <a:srgbClr val="FF0000"/>
                </a:solidFill>
              </a:rPr>
              <a:t>CLEVER(bill) and</a:t>
            </a:r>
            <a:r>
              <a:rPr lang="en-US" sz="2800" b="1" smtClean="0">
                <a:solidFill>
                  <a:srgbClr val="FF0000"/>
                </a:solidFill>
                <a:sym typeface="Symbol" pitchFamily="18" charset="2"/>
              </a:rPr>
              <a:t> x CLEVER(x) → SUCCEED(x)</a:t>
            </a:r>
            <a:endParaRPr lang="en-US" sz="2800" b="1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BE3D-2137-4FEC-A09D-4EB22B16143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b="1" smtClean="0"/>
              <a:t>CONVERSION TO CLAUSAL FORM</a:t>
            </a:r>
            <a:endParaRPr lang="en-US" sz="320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600" smtClean="0"/>
              <a:t>As noted earlier, we are interested in mechanical inference by programs using symbolic FOPL expressions. </a:t>
            </a:r>
          </a:p>
          <a:p>
            <a:r>
              <a:rPr lang="en-US" sz="2600" b="1" smtClean="0">
                <a:solidFill>
                  <a:srgbClr val="C00000"/>
                </a:solidFill>
              </a:rPr>
              <a:t>One method we shall examine is called resolution. </a:t>
            </a:r>
          </a:p>
          <a:p>
            <a:r>
              <a:rPr lang="en-US" sz="2600" smtClean="0"/>
              <a:t>It requires that all statements be converted into a normalized clausal form.</a:t>
            </a:r>
          </a:p>
          <a:p>
            <a:r>
              <a:rPr lang="en-US" sz="2600" b="1" smtClean="0">
                <a:solidFill>
                  <a:srgbClr val="00B050"/>
                </a:solidFill>
              </a:rPr>
              <a:t>We define a clause as the disjunction of a number of literals.</a:t>
            </a:r>
          </a:p>
          <a:p>
            <a:r>
              <a:rPr lang="en-US" sz="2600" b="1" smtClean="0">
                <a:solidFill>
                  <a:srgbClr val="0070C0"/>
                </a:solidFill>
              </a:rPr>
              <a:t>A ground clause is one in which no variables occur in the expression.</a:t>
            </a:r>
          </a:p>
          <a:p>
            <a:r>
              <a:rPr lang="en-US" sz="2600" b="1" smtClean="0">
                <a:solidFill>
                  <a:srgbClr val="C00000"/>
                </a:solidFill>
              </a:rPr>
              <a:t>A Horn clause is a clause with at most one positive literal.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F494E-F400-4935-B0ED-0F35DE1C4B1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 b="1" smtClean="0"/>
              <a:t>CONVERSION TO CLAUSAL FORM</a:t>
            </a:r>
            <a:endParaRPr lang="en-US" sz="280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1" u="sng" smtClean="0">
                <a:solidFill>
                  <a:srgbClr val="C00000"/>
                </a:solidFill>
              </a:rPr>
              <a:t>Clausal Conversion Procedure:</a:t>
            </a:r>
          </a:p>
          <a:p>
            <a:r>
              <a:rPr lang="en-US" b="1" smtClean="0">
                <a:solidFill>
                  <a:srgbClr val="C00000"/>
                </a:solidFill>
              </a:rPr>
              <a:t>Step 1.: </a:t>
            </a:r>
            <a:r>
              <a:rPr lang="en-US" smtClean="0"/>
              <a:t>Eliminate all implication and equivalency connectives </a:t>
            </a:r>
            <a:r>
              <a:rPr lang="en-US" b="1" smtClean="0">
                <a:solidFill>
                  <a:srgbClr val="0070C0"/>
                </a:solidFill>
              </a:rPr>
              <a:t>(</a:t>
            </a:r>
            <a:r>
              <a:rPr lang="en-US" smtClean="0"/>
              <a:t>Use ~P V Q in place of P → Q and (~P V Q) &amp; (~Q V P) in place of P↔Q</a:t>
            </a:r>
            <a:r>
              <a:rPr lang="en-US" b="1" smtClean="0">
                <a:solidFill>
                  <a:srgbClr val="0070C0"/>
                </a:solidFill>
              </a:rPr>
              <a:t>)</a:t>
            </a:r>
            <a:r>
              <a:rPr lang="en-US" smtClean="0"/>
              <a:t>.</a:t>
            </a:r>
          </a:p>
          <a:p>
            <a:r>
              <a:rPr lang="en-US" b="1" smtClean="0">
                <a:solidFill>
                  <a:srgbClr val="C00000"/>
                </a:solidFill>
              </a:rPr>
              <a:t>Step 2:</a:t>
            </a:r>
            <a:r>
              <a:rPr lang="en-US" smtClean="0"/>
              <a:t>  Move all negations in to immediately precede an atom </a:t>
            </a:r>
            <a:r>
              <a:rPr lang="en-US" b="1" smtClean="0">
                <a:solidFill>
                  <a:srgbClr val="0070C0"/>
                </a:solidFill>
              </a:rPr>
              <a:t>(</a:t>
            </a:r>
            <a:r>
              <a:rPr lang="en-US" smtClean="0"/>
              <a:t>use P in place of ~(~P), and DeMorgran’s laws, </a:t>
            </a:r>
            <a:r>
              <a:rPr lang="en-US" b="1" smtClean="0">
                <a:sym typeface="Symbol" pitchFamily="18" charset="2"/>
              </a:rPr>
              <a:t></a:t>
            </a:r>
            <a:r>
              <a:rPr lang="en-US" smtClean="0">
                <a:sym typeface="Symbol" pitchFamily="18" charset="2"/>
              </a:rPr>
              <a:t>x ~F[x] in place of ~(</a:t>
            </a:r>
            <a:r>
              <a:rPr lang="en-US" b="1" smtClean="0">
                <a:sym typeface="Symbol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x) F[x] and </a:t>
            </a:r>
            <a:r>
              <a:rPr lang="en-US" b="1" smtClean="0">
                <a:sym typeface="Symbol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x ~F[x] in place of ~(</a:t>
            </a:r>
            <a:r>
              <a:rPr lang="en-US" b="1" smtClean="0">
                <a:sym typeface="Symbol" pitchFamily="18" charset="2"/>
              </a:rPr>
              <a:t></a:t>
            </a:r>
            <a:r>
              <a:rPr lang="en-US" smtClean="0">
                <a:sym typeface="Symbol" pitchFamily="18" charset="2"/>
              </a:rPr>
              <a:t>x) F[x] </a:t>
            </a:r>
            <a:r>
              <a:rPr lang="en-US" b="1" smtClean="0">
                <a:solidFill>
                  <a:srgbClr val="0070C0"/>
                </a:solidFill>
                <a:sym typeface="Symbol" pitchFamily="18" charset="2"/>
              </a:rPr>
              <a:t>)</a:t>
            </a:r>
            <a:r>
              <a:rPr lang="en-US" b="1" smtClean="0">
                <a:sym typeface="Symbol" pitchFamily="18" charset="2"/>
              </a:rPr>
              <a:t>. </a:t>
            </a:r>
            <a:endParaRPr lang="en-US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DB978-CA90-4D3D-A260-AECFEEC889B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of FOPL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symbols and rules of combination permitted in FOPL are defined as follows: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Connectives:</a:t>
            </a:r>
            <a:r>
              <a:rPr lang="en-US" dirty="0" smtClean="0"/>
              <a:t> There are five connective symbols:</a:t>
            </a:r>
          </a:p>
          <a:p>
            <a:pPr lvl="2" eaLnBrk="1" hangingPunct="1"/>
            <a:r>
              <a:rPr lang="en-US" dirty="0" smtClean="0"/>
              <a:t>~(not or negation)</a:t>
            </a:r>
          </a:p>
          <a:p>
            <a:pPr lvl="2" eaLnBrk="1" hangingPunct="1"/>
            <a:r>
              <a:rPr lang="en-US" dirty="0" smtClean="0"/>
              <a:t>&amp; (and or conjunction)</a:t>
            </a:r>
          </a:p>
          <a:p>
            <a:pPr lvl="2" eaLnBrk="1" hangingPunct="1"/>
            <a:r>
              <a:rPr lang="en-US" dirty="0" smtClean="0"/>
              <a:t>V (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or</a:t>
            </a:r>
            <a:r>
              <a:rPr lang="en-US" dirty="0" smtClean="0"/>
              <a:t> inclusive disjunction)</a:t>
            </a:r>
          </a:p>
          <a:p>
            <a:pPr lvl="2" eaLnBrk="1" hangingPunct="1"/>
            <a:r>
              <a:rPr lang="en-US" dirty="0" smtClean="0"/>
              <a:t>→ (implication)</a:t>
            </a:r>
          </a:p>
          <a:p>
            <a:pPr lvl="2" eaLnBrk="1" hangingPunct="1"/>
            <a:r>
              <a:rPr lang="en-US" dirty="0" smtClean="0"/>
              <a:t>↔ (equivalence or if and only if).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4C6DA-1A12-4B55-8218-64E62E5B43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smtClean="0"/>
              <a:t>CONVERSION TO CLAUSAL FORM</a:t>
            </a:r>
            <a:endParaRPr lang="en-US" sz="320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Step 3: </a:t>
            </a:r>
            <a:r>
              <a:rPr lang="en-US" smtClean="0"/>
              <a:t>Rename variables, if necessary, so that all quantifiers have variable assignments; that is, rename variables so that variables bound by a different quantifier. </a:t>
            </a:r>
          </a:p>
          <a:p>
            <a:r>
              <a:rPr lang="en-US" b="1" smtClean="0">
                <a:solidFill>
                  <a:srgbClr val="C00000"/>
                </a:solidFill>
              </a:rPr>
              <a:t>For example</a:t>
            </a:r>
            <a:r>
              <a:rPr lang="en-US" smtClean="0"/>
              <a:t>, in the expression </a:t>
            </a:r>
          </a:p>
          <a:p>
            <a:r>
              <a:rPr lang="en-US" b="1" smtClean="0">
                <a:sym typeface="Symbol" pitchFamily="18" charset="2"/>
              </a:rPr>
              <a:t>      </a:t>
            </a:r>
            <a:r>
              <a:rPr lang="en-US" smtClean="0">
                <a:sym typeface="Symbol" pitchFamily="18" charset="2"/>
              </a:rPr>
              <a:t>x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P(x) → </a:t>
            </a:r>
            <a:r>
              <a:rPr lang="en-US" b="1" smtClean="0">
                <a:solidFill>
                  <a:srgbClr val="0070C0"/>
                </a:solidFill>
                <a:sym typeface="Symbol" pitchFamily="18" charset="2"/>
              </a:rPr>
              <a:t>(</a:t>
            </a:r>
            <a:r>
              <a:rPr lang="en-US" b="1" smtClean="0">
                <a:sym typeface="Symbol" pitchFamily="18" charset="2"/>
              </a:rPr>
              <a:t></a:t>
            </a:r>
            <a:r>
              <a:rPr lang="en-US" smtClean="0">
                <a:sym typeface="Symbol" pitchFamily="18" charset="2"/>
              </a:rPr>
              <a:t>x Q(x)</a:t>
            </a:r>
            <a:r>
              <a:rPr lang="en-US" b="1" smtClean="0">
                <a:solidFill>
                  <a:srgbClr val="0070C0"/>
                </a:solidFill>
                <a:sym typeface="Symbol" pitchFamily="18" charset="2"/>
              </a:rPr>
              <a:t>)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mtClean="0">
                <a:sym typeface="Symbol" pitchFamily="18" charset="2"/>
              </a:rPr>
              <a:t>rename the second “dummy” variable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 which is bound by the existential quantifier to be a different variable, say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smtClean="0">
                <a:sym typeface="Symbol" pitchFamily="18" charset="2"/>
              </a:rPr>
              <a:t>, to give </a:t>
            </a:r>
          </a:p>
          <a:p>
            <a:pPr>
              <a:buFont typeface="Arial" charset="0"/>
              <a:buNone/>
            </a:pPr>
            <a:r>
              <a:rPr lang="en-US" b="1" smtClean="0">
                <a:sym typeface="Symbol" pitchFamily="18" charset="2"/>
              </a:rPr>
              <a:t>                        </a:t>
            </a:r>
            <a:r>
              <a:rPr lang="en-US" smtClean="0">
                <a:sym typeface="Symbol" pitchFamily="18" charset="2"/>
              </a:rPr>
              <a:t>x 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P(x) → </a:t>
            </a:r>
            <a:r>
              <a:rPr lang="en-US" b="1" smtClean="0">
                <a:solidFill>
                  <a:srgbClr val="0070C0"/>
                </a:solidFill>
                <a:sym typeface="Symbol" pitchFamily="18" charset="2"/>
              </a:rPr>
              <a:t>(</a:t>
            </a:r>
            <a:r>
              <a:rPr lang="en-US" b="1" smtClean="0">
                <a:sym typeface="Symbol" pitchFamily="18" charset="2"/>
              </a:rPr>
              <a:t></a:t>
            </a:r>
            <a:r>
              <a:rPr lang="en-US" smtClean="0">
                <a:sym typeface="Symbol" pitchFamily="18" charset="2"/>
              </a:rPr>
              <a:t>y Q(y)</a:t>
            </a:r>
            <a:r>
              <a:rPr lang="en-US" b="1" smtClean="0">
                <a:solidFill>
                  <a:srgbClr val="0070C0"/>
                </a:solidFill>
                <a:sym typeface="Symbol" pitchFamily="18" charset="2"/>
              </a:rPr>
              <a:t>)</a:t>
            </a:r>
            <a:r>
              <a:rPr lang="en-US" b="1" smtClean="0">
                <a:solidFill>
                  <a:srgbClr val="C00000"/>
                </a:solidFill>
                <a:sym typeface="Symbol" pitchFamily="18" charset="2"/>
              </a:rPr>
              <a:t>).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DFD09-DCFB-4575-8804-C3196C8AAEC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b="1" smtClean="0"/>
              <a:t>CONVERSION TO CLAUSAL FORM</a:t>
            </a:r>
            <a:endParaRPr lang="en-US" sz="320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Step 4:</a:t>
            </a:r>
            <a:r>
              <a:rPr lang="en-US" smtClean="0"/>
              <a:t> Skolemize by replacing all existentially quantified variables with Skolem functions as described above, and deleting the corresponding existential quantifiers.</a:t>
            </a:r>
          </a:p>
          <a:p>
            <a:r>
              <a:rPr lang="en-US" b="1" smtClean="0">
                <a:solidFill>
                  <a:srgbClr val="C00000"/>
                </a:solidFill>
              </a:rPr>
              <a:t>Step 5: </a:t>
            </a:r>
            <a:r>
              <a:rPr lang="en-US" smtClean="0"/>
              <a:t>Move all universal quantifiers to left of the expression and put the expression on the right into CNF (Clausal Normal Form).</a:t>
            </a:r>
          </a:p>
          <a:p>
            <a:r>
              <a:rPr lang="en-US" smtClean="0"/>
              <a:t> 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F8793-6F67-4CCD-8E40-91B3E116461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b="1" smtClean="0"/>
              <a:t>CONVERSION TO CLAUSAL FORM</a:t>
            </a:r>
            <a:endParaRPr lang="en-US" sz="320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6:</a:t>
            </a:r>
            <a:r>
              <a:rPr lang="en-US" dirty="0" smtClean="0"/>
              <a:t> Eliminate all universal quantifiers and conjunctions since they are retained implicitly. </a:t>
            </a:r>
            <a:r>
              <a:rPr lang="en-US" b="1" dirty="0" smtClean="0">
                <a:solidFill>
                  <a:srgbClr val="C00000"/>
                </a:solidFill>
              </a:rPr>
              <a:t>The resulting expressions are clauses and the set of such expressions is said to be in clausal form.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Example: Page No. 64, Patterson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B7CEA-0B6C-4BD7-801F-629D9CDDC17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Assignment-3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mtClean="0"/>
              <a:t>Determine whether each of the following sentences is (i) satisfiable, (ii) contradictory (iii) valid.</a:t>
            </a:r>
          </a:p>
          <a:p>
            <a:r>
              <a:rPr lang="en-US" smtClean="0"/>
              <a:t>S</a:t>
            </a:r>
            <a:r>
              <a:rPr lang="en-US" baseline="-25000" smtClean="0"/>
              <a:t>1</a:t>
            </a:r>
            <a:r>
              <a:rPr lang="en-US" smtClean="0"/>
              <a:t>: (P &amp; Q) V ~(P &amp; Q)</a:t>
            </a:r>
          </a:p>
          <a:p>
            <a:r>
              <a:rPr lang="en-US" smtClean="0"/>
              <a:t> S</a:t>
            </a:r>
            <a:r>
              <a:rPr lang="en-US" baseline="-25000" smtClean="0"/>
              <a:t>2</a:t>
            </a:r>
            <a:r>
              <a:rPr lang="en-US" smtClean="0"/>
              <a:t>: (P V Q) → (P &amp;Q)</a:t>
            </a:r>
          </a:p>
          <a:p>
            <a:r>
              <a:rPr lang="en-US" smtClean="0"/>
              <a:t>S</a:t>
            </a:r>
            <a:r>
              <a:rPr lang="en-US" baseline="-25000" smtClean="0"/>
              <a:t>3</a:t>
            </a:r>
            <a:r>
              <a:rPr lang="en-US" smtClean="0"/>
              <a:t>: (P &amp; Q) → R V ~Q</a:t>
            </a:r>
          </a:p>
          <a:p>
            <a:r>
              <a:rPr lang="en-US" smtClean="0"/>
              <a:t>S</a:t>
            </a:r>
            <a:r>
              <a:rPr lang="en-US" baseline="-25000" smtClean="0"/>
              <a:t>4</a:t>
            </a:r>
            <a:r>
              <a:rPr lang="en-US" smtClean="0"/>
              <a:t>: (P V Q) &amp; (P V ~Q) V P</a:t>
            </a:r>
          </a:p>
          <a:p>
            <a:r>
              <a:rPr lang="en-US" smtClean="0"/>
              <a:t>S</a:t>
            </a:r>
            <a:r>
              <a:rPr lang="en-US" baseline="-25000" smtClean="0"/>
              <a:t>5</a:t>
            </a:r>
            <a:r>
              <a:rPr lang="en-US" smtClean="0"/>
              <a:t>: P → Q → ~P</a:t>
            </a:r>
          </a:p>
          <a:p>
            <a:r>
              <a:rPr lang="en-US" smtClean="0"/>
              <a:t>S</a:t>
            </a:r>
            <a:r>
              <a:rPr lang="en-US" baseline="-25000" smtClean="0"/>
              <a:t>6</a:t>
            </a:r>
            <a:r>
              <a:rPr lang="en-US" smtClean="0"/>
              <a:t>: P V Q &amp; ~P V ~Q &amp; 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41B42-208D-41FB-B5DE-EAB1CE523EF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8800" b="1" smtClean="0">
                <a:solidFill>
                  <a:srgbClr val="C00000"/>
                </a:solidFill>
              </a:rPr>
              <a:t>THANKS</a:t>
            </a:r>
          </a:p>
          <a:p>
            <a:pPr algn="ctr"/>
            <a:r>
              <a:rPr lang="en-US" sz="8800" b="1" smtClean="0">
                <a:solidFill>
                  <a:srgbClr val="C00000"/>
                </a:solidFill>
              </a:rPr>
              <a:t>THE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99B66-2EE8-4238-A35F-A451C3A2882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of FOPL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Quantifiers: </a:t>
            </a:r>
            <a:r>
              <a:rPr lang="en-US" dirty="0" smtClean="0"/>
              <a:t>The two quantifier symbols are </a:t>
            </a:r>
            <a:r>
              <a:rPr lang="en-US" b="1" dirty="0" smtClean="0">
                <a:sym typeface="Symbol" pitchFamily="18" charset="2"/>
              </a:rPr>
              <a:t>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 existential quantification)  and 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dirty="0" smtClean="0"/>
              <a:t> (universal quantification).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Where (</a:t>
            </a:r>
            <a:r>
              <a:rPr lang="en-US" b="1" dirty="0" smtClean="0">
                <a:sym typeface="Symbol" pitchFamily="18" charset="2"/>
              </a:rPr>
              <a:t>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) means for some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or there is an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.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ym typeface="Symbol" pitchFamily="18" charset="2"/>
              </a:rPr>
              <a:t>     and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) means for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all x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Symbol" pitchFamily="18" charset="2"/>
              </a:rPr>
              <a:t>When more than one variable is being quantified by the same quantifier, such as,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)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)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dirty="0" smtClean="0">
                <a:sym typeface="Symbol" pitchFamily="18" charset="2"/>
              </a:rPr>
              <a:t>), we abbreviate with a single quantifier and drop the parentheses to get 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xyz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8D377-D980-45AF-862D-5FCBBE9E44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Syntax of FOPL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Constants: </a:t>
            </a:r>
            <a:r>
              <a:rPr lang="en-US" dirty="0" smtClean="0"/>
              <a:t>Constants are  </a:t>
            </a:r>
            <a:r>
              <a:rPr lang="en-US" b="1" dirty="0" smtClean="0">
                <a:solidFill>
                  <a:srgbClr val="FF0000"/>
                </a:solidFill>
              </a:rPr>
              <a:t>fixed-value </a:t>
            </a:r>
            <a:r>
              <a:rPr lang="en-US" dirty="0" smtClean="0"/>
              <a:t>terms that belong to a given domain of discourse.</a:t>
            </a:r>
          </a:p>
          <a:p>
            <a:pPr eaLnBrk="1" hangingPunct="1"/>
            <a:r>
              <a:rPr lang="en-US" dirty="0" smtClean="0"/>
              <a:t>They are denoted by </a:t>
            </a:r>
            <a:r>
              <a:rPr lang="en-US" b="1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words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small letters </a:t>
            </a:r>
            <a:r>
              <a:rPr lang="en-US" dirty="0" smtClean="0"/>
              <a:t>near the beginning of the alphabet.</a:t>
            </a:r>
          </a:p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 Examples: </a:t>
            </a:r>
            <a:r>
              <a:rPr lang="en-US" dirty="0" smtClean="0"/>
              <a:t>a , b , c , 5.256, -67, -75.65 , flight-305, john, , Marina, etc.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63CB-1C27-4A8C-9A0B-92AD4C21E1B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Syntax of FOPL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Variables:</a:t>
            </a:r>
            <a:r>
              <a:rPr lang="en-US" smtClean="0"/>
              <a:t> Variables are terms that can assume </a:t>
            </a:r>
            <a:r>
              <a:rPr lang="en-US" b="1" smtClean="0">
                <a:solidFill>
                  <a:srgbClr val="C00000"/>
                </a:solidFill>
              </a:rPr>
              <a:t>different values </a:t>
            </a:r>
            <a:r>
              <a:rPr lang="en-US" smtClean="0"/>
              <a:t>over a given domain.</a:t>
            </a:r>
          </a:p>
          <a:p>
            <a:pPr eaLnBrk="1" hangingPunct="1"/>
            <a:r>
              <a:rPr lang="en-US" smtClean="0"/>
              <a:t>They are denoted by </a:t>
            </a:r>
            <a:r>
              <a:rPr lang="en-US" b="1" smtClean="0">
                <a:solidFill>
                  <a:srgbClr val="C00000"/>
                </a:solidFill>
              </a:rPr>
              <a:t>words</a:t>
            </a:r>
            <a:r>
              <a:rPr lang="en-US" smtClean="0"/>
              <a:t> and </a:t>
            </a:r>
            <a:r>
              <a:rPr lang="en-US" b="1" smtClean="0">
                <a:solidFill>
                  <a:srgbClr val="C00000"/>
                </a:solidFill>
              </a:rPr>
              <a:t>small letters </a:t>
            </a:r>
            <a:r>
              <a:rPr lang="en-US" smtClean="0"/>
              <a:t>near the end of the alphabet.</a:t>
            </a:r>
          </a:p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Examples:</a:t>
            </a:r>
            <a:r>
              <a:rPr lang="en-US" smtClean="0"/>
              <a:t> aircraft-type, individuals, x, y, and z.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4965A-6923-4E4D-9918-A4A8840141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Syntax of FOPL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: Function symbols denote </a:t>
            </a:r>
            <a:r>
              <a:rPr lang="en-US" b="1" dirty="0" smtClean="0">
                <a:solidFill>
                  <a:srgbClr val="FF0000"/>
                </a:solidFill>
              </a:rPr>
              <a:t>relations </a:t>
            </a:r>
            <a:r>
              <a:rPr lang="en-US" dirty="0" smtClean="0"/>
              <a:t>defined on a domain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. They map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elements (</a:t>
            </a:r>
            <a:r>
              <a:rPr lang="en-US" b="1" i="1" dirty="0" smtClean="0">
                <a:solidFill>
                  <a:srgbClr val="FF0000"/>
                </a:solidFill>
              </a:rPr>
              <a:t>n≥0</a:t>
            </a:r>
            <a:r>
              <a:rPr lang="en-US" dirty="0" smtClean="0"/>
              <a:t>) to a single element of the domain. </a:t>
            </a:r>
          </a:p>
          <a:p>
            <a:pPr eaLnBrk="1" hangingPunct="1"/>
            <a:r>
              <a:rPr lang="en-US" dirty="0" smtClean="0"/>
              <a:t>Symbols </a:t>
            </a:r>
            <a:r>
              <a:rPr lang="en-US" i="1" dirty="0" smtClean="0"/>
              <a:t>f</a:t>
            </a:r>
            <a:r>
              <a:rPr lang="en-US" dirty="0" smtClean="0"/>
              <a:t> , </a:t>
            </a:r>
            <a:r>
              <a:rPr lang="en-US" i="1" dirty="0" smtClean="0"/>
              <a:t>g</a:t>
            </a:r>
            <a:r>
              <a:rPr lang="en-US" dirty="0" smtClean="0"/>
              <a:t>, &amp; </a:t>
            </a:r>
            <a:r>
              <a:rPr lang="en-US" i="1" dirty="0" smtClean="0"/>
              <a:t>h</a:t>
            </a:r>
            <a:r>
              <a:rPr lang="en-US" dirty="0" smtClean="0"/>
              <a:t>, and words such as </a:t>
            </a:r>
            <a:r>
              <a:rPr lang="en-US" b="1" dirty="0" smtClean="0">
                <a:solidFill>
                  <a:srgbClr val="FF0000"/>
                </a:solidFill>
              </a:rPr>
              <a:t>father-of</a:t>
            </a:r>
            <a:r>
              <a:rPr lang="en-US" dirty="0" smtClean="0"/>
              <a:t> , or </a:t>
            </a:r>
            <a:r>
              <a:rPr lang="en-US" b="1" dirty="0" smtClean="0">
                <a:solidFill>
                  <a:srgbClr val="FF0000"/>
                </a:solidFill>
              </a:rPr>
              <a:t>age-of</a:t>
            </a:r>
            <a:r>
              <a:rPr lang="en-US" dirty="0" smtClean="0"/>
              <a:t>, represent functions. </a:t>
            </a:r>
          </a:p>
          <a:p>
            <a:pPr eaLnBrk="1" hangingPunct="1"/>
            <a:r>
              <a:rPr lang="en-US" dirty="0" smtClean="0"/>
              <a:t>An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place (n-</a:t>
            </a:r>
            <a:r>
              <a:rPr lang="en-US" dirty="0" err="1" smtClean="0"/>
              <a:t>ary</a:t>
            </a:r>
            <a:r>
              <a:rPr lang="en-US" dirty="0" smtClean="0"/>
              <a:t>) function is written as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, ..   .. ..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) where the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terms (constants, variables, or functions) defined over some domain. </a:t>
            </a:r>
            <a:r>
              <a:rPr lang="en-US" b="1" dirty="0" smtClean="0">
                <a:solidFill>
                  <a:srgbClr val="FF0000"/>
                </a:solidFill>
              </a:rPr>
              <a:t>A 0-ary function is a constant.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8917F-2B0A-4D5A-A696-0C251B86A5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Syntax of FOPL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Predicates:</a:t>
            </a:r>
            <a:r>
              <a:rPr lang="en-US" dirty="0" smtClean="0"/>
              <a:t> Predicate symbols denote relations or functional mappings from the elements of a domain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to the values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Capital letters and capitalized words such as </a:t>
            </a:r>
            <a:r>
              <a:rPr lang="en-US" b="1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MARRIED</a:t>
            </a:r>
            <a:r>
              <a:rPr lang="en-US" dirty="0" smtClean="0"/>
              <a:t> are used to represent </a:t>
            </a:r>
            <a:r>
              <a:rPr lang="en-US" b="1" dirty="0" smtClean="0">
                <a:solidFill>
                  <a:srgbClr val="FF0000"/>
                </a:solidFill>
              </a:rPr>
              <a:t>predicates</a:t>
            </a:r>
            <a:r>
              <a:rPr lang="en-US" dirty="0" smtClean="0"/>
              <a:t>.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561BA-14EA-40D3-83A8-1B7EF357A35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Prof.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3591</Words>
  <Application>Microsoft Office PowerPoint</Application>
  <PresentationFormat>On-screen Show (4:3)</PresentationFormat>
  <Paragraphs>284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Syntax and Semantics for FOPL</vt:lpstr>
      <vt:lpstr> *****FOPL (First Order Predicate Logic)</vt:lpstr>
      <vt:lpstr>PowerPoint Presentation</vt:lpstr>
      <vt:lpstr>Syntax of FOPL</vt:lpstr>
      <vt:lpstr>Syntax of FOPL</vt:lpstr>
      <vt:lpstr>Syntax of FOPL</vt:lpstr>
      <vt:lpstr>Syntax of FOPL</vt:lpstr>
      <vt:lpstr>Syntax of FOPL</vt:lpstr>
      <vt:lpstr>Syntax of FOPL</vt:lpstr>
      <vt:lpstr>Syntax of FOPL</vt:lpstr>
      <vt:lpstr>Syntax of FOPL</vt:lpstr>
      <vt:lpstr>*****Syntax of FOPL</vt:lpstr>
      <vt:lpstr>Syntax of FOPL</vt:lpstr>
      <vt:lpstr>Syntax of FOPL</vt:lpstr>
      <vt:lpstr>Syntax of FOPL</vt:lpstr>
      <vt:lpstr>Syntax of FOPL</vt:lpstr>
      <vt:lpstr>Syntax of FOPL</vt:lpstr>
      <vt:lpstr>Semantics for FOPL</vt:lpstr>
      <vt:lpstr>Semantics for FOPL</vt:lpstr>
      <vt:lpstr>Semantics for FOPL</vt:lpstr>
      <vt:lpstr>Semantics for FOPL</vt:lpstr>
      <vt:lpstr>Semantics for FOPL</vt:lpstr>
      <vt:lpstr>Semantics for FOPL</vt:lpstr>
      <vt:lpstr>Semantics for FOPL</vt:lpstr>
      <vt:lpstr>Semantics for FOPL</vt:lpstr>
      <vt:lpstr>Semantics for FOPL</vt:lpstr>
      <vt:lpstr>Semantics for FOPL</vt:lpstr>
      <vt:lpstr>Properties of WFFS (well-formed formulas)</vt:lpstr>
      <vt:lpstr>TABLE 4.3 : Truth table for equitant sentences</vt:lpstr>
      <vt:lpstr>Table 4.4 Equivalent Logical Expressions</vt:lpstr>
      <vt:lpstr>Table 4.4 Equivalent Logical Expressions Cont..</vt:lpstr>
      <vt:lpstr>Properties of WFFS</vt:lpstr>
      <vt:lpstr>Properties of WFFS</vt:lpstr>
      <vt:lpstr>Properties of WFFS </vt:lpstr>
      <vt:lpstr>Properties of WFFS</vt:lpstr>
      <vt:lpstr>Properties of WFFS</vt:lpstr>
      <vt:lpstr>Properties of WFFS</vt:lpstr>
      <vt:lpstr>CONVERSION TO CLAUSAL FORM</vt:lpstr>
      <vt:lpstr>CONVERSION TO CLAUSAL FORM</vt:lpstr>
      <vt:lpstr>CONVERSION TO CLAUSAL FORM</vt:lpstr>
      <vt:lpstr>CONVERSION TO CLAUSAL FORM</vt:lpstr>
      <vt:lpstr>CONVERSION TO CLAUSAL FORM</vt:lpstr>
      <vt:lpstr>Assignment-3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Atique CSE</cp:lastModifiedBy>
  <cp:revision>161</cp:revision>
  <dcterms:created xsi:type="dcterms:W3CDTF">2016-03-23T03:32:28Z</dcterms:created>
  <dcterms:modified xsi:type="dcterms:W3CDTF">2020-01-14T04:34:53Z</dcterms:modified>
</cp:coreProperties>
</file>