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64" r:id="rId6"/>
    <p:sldId id="284" r:id="rId7"/>
    <p:sldId id="271" r:id="rId8"/>
    <p:sldId id="29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8" r:id="rId20"/>
    <p:sldId id="286" r:id="rId21"/>
    <p:sldId id="287" r:id="rId22"/>
    <p:sldId id="285" r:id="rId23"/>
    <p:sldId id="301" r:id="rId24"/>
    <p:sldId id="289" r:id="rId25"/>
    <p:sldId id="266" r:id="rId26"/>
    <p:sldId id="292" r:id="rId27"/>
    <p:sldId id="295" r:id="rId28"/>
    <p:sldId id="296" r:id="rId29"/>
    <p:sldId id="297" r:id="rId30"/>
    <p:sldId id="291" r:id="rId31"/>
    <p:sldId id="290" r:id="rId32"/>
    <p:sldId id="267" r:id="rId33"/>
    <p:sldId id="268" r:id="rId34"/>
    <p:sldId id="270" r:id="rId35"/>
    <p:sldId id="269" r:id="rId36"/>
    <p:sldId id="273" r:id="rId37"/>
    <p:sldId id="272" r:id="rId38"/>
    <p:sldId id="299" r:id="rId39"/>
    <p:sldId id="263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Database Software Installation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Loading a Sample database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Run basic SQL query on loaded database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A8E97CFB-8385-4F1E-BF5D-0B202FE106B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Learn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about some additional tools</a:t>
          </a:r>
        </a:p>
      </dgm:t>
    </dgm:pt>
    <dgm:pt modelId="{3942FDF8-B1C4-4210-B554-D12A643C4CD8}" type="parTrans" cxnId="{03449910-B932-46EC-B204-C15F69A226D2}">
      <dgm:prSet/>
      <dgm:spPr/>
      <dgm:t>
        <a:bodyPr/>
        <a:lstStyle/>
        <a:p>
          <a:endParaRPr lang="en-001"/>
        </a:p>
      </dgm:t>
    </dgm:pt>
    <dgm:pt modelId="{0B745831-5691-49D3-B441-5D5C82EA471D}" type="sibTrans" cxnId="{03449910-B932-46EC-B204-C15F69A226D2}">
      <dgm:prSet/>
      <dgm:spPr/>
      <dgm:t>
        <a:bodyPr/>
        <a:lstStyle/>
        <a:p>
          <a:endParaRPr lang="en-001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4"/>
      <dgm:spPr/>
    </dgm:pt>
    <dgm:pt modelId="{A8B898EB-38C9-408E-9FE2-CB5C874FA50A}" type="pres">
      <dgm:prSet presAssocID="{620EFBB7-0769-4554-96E3-51B5B6698D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4"/>
      <dgm:spPr/>
    </dgm:pt>
    <dgm:pt modelId="{9F236B2A-6433-401D-953E-FC86D923A3BE}" type="pres">
      <dgm:prSet presAssocID="{A533B6C7-3203-4AEE-95BC-E867D49C88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4"/>
      <dgm:spPr/>
    </dgm:pt>
    <dgm:pt modelId="{12FEB779-618B-4854-88E9-390575D436B8}" type="pres">
      <dgm:prSet presAssocID="{4A4045ED-A119-4AA6-9C68-5FB2FD0004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  <dgm:pt modelId="{A2D37760-899C-4C61-B9F4-DAAE4C138297}" type="pres">
      <dgm:prSet presAssocID="{858335E1-0756-4935-AE41-5B216DCCD948}" presName="spaceBetweenRectangles" presStyleCnt="0"/>
      <dgm:spPr/>
    </dgm:pt>
    <dgm:pt modelId="{1D45EDEB-C799-40B6-AEEB-29195A576B95}" type="pres">
      <dgm:prSet presAssocID="{A8E97CFB-8385-4F1E-BF5D-0B202FE106B8}" presName="parentLin" presStyleCnt="0"/>
      <dgm:spPr/>
    </dgm:pt>
    <dgm:pt modelId="{BA12FF28-C0F8-4DE6-84FE-A0F0C1214FAC}" type="pres">
      <dgm:prSet presAssocID="{A8E97CFB-8385-4F1E-BF5D-0B202FE106B8}" presName="parentLeftMargin" presStyleLbl="node1" presStyleIdx="2" presStyleCnt="4"/>
      <dgm:spPr/>
    </dgm:pt>
    <dgm:pt modelId="{A9D6CF4A-1710-4795-A308-7BDC882E0B04}" type="pres">
      <dgm:prSet presAssocID="{A8E97CFB-8385-4F1E-BF5D-0B202FE106B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DCD3B15-89BD-44A0-BD4E-FAB267419341}" type="pres">
      <dgm:prSet presAssocID="{A8E97CFB-8385-4F1E-BF5D-0B202FE106B8}" presName="negativeSpace" presStyleCnt="0"/>
      <dgm:spPr/>
    </dgm:pt>
    <dgm:pt modelId="{5D748130-CB13-4EC0-8455-C92FE5883EC0}" type="pres">
      <dgm:prSet presAssocID="{A8E97CFB-8385-4F1E-BF5D-0B202FE106B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03449910-B932-46EC-B204-C15F69A226D2}" srcId="{2A136A90-6B59-45AD-BBA1-85AFD032E8F8}" destId="{A8E97CFB-8385-4F1E-BF5D-0B202FE106B8}" srcOrd="3" destOrd="0" parTransId="{3942FDF8-B1C4-4210-B554-D12A643C4CD8}" sibTransId="{0B745831-5691-49D3-B441-5D5C82EA471D}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362BB23B-CB92-4BCC-B403-DC7F946F553B}" type="presOf" srcId="{A8E97CFB-8385-4F1E-BF5D-0B202FE106B8}" destId="{A9D6CF4A-1710-4795-A308-7BDC882E0B04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25FF3AF7-9F8E-4749-8944-8FFF29885732}" type="presOf" srcId="{A8E97CFB-8385-4F1E-BF5D-0B202FE106B8}" destId="{BA12FF28-C0F8-4DE6-84FE-A0F0C1214FAC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  <dgm:cxn modelId="{BC49B507-32BD-4723-A7D4-F674B64DF97C}" type="presParOf" srcId="{183A34DF-AA92-49E1-8191-0CF6AD17A6AA}" destId="{A2D37760-899C-4C61-B9F4-DAAE4C138297}" srcOrd="11" destOrd="0" presId="urn:microsoft.com/office/officeart/2005/8/layout/list1"/>
    <dgm:cxn modelId="{C3CB3D98-BBBF-41D2-8841-B2328266AC99}" type="presParOf" srcId="{183A34DF-AA92-49E1-8191-0CF6AD17A6AA}" destId="{1D45EDEB-C799-40B6-AEEB-29195A576B95}" srcOrd="12" destOrd="0" presId="urn:microsoft.com/office/officeart/2005/8/layout/list1"/>
    <dgm:cxn modelId="{B357A0E6-9AF3-4FCD-933F-BDB473131E10}" type="presParOf" srcId="{1D45EDEB-C799-40B6-AEEB-29195A576B95}" destId="{BA12FF28-C0F8-4DE6-84FE-A0F0C1214FAC}" srcOrd="0" destOrd="0" presId="urn:microsoft.com/office/officeart/2005/8/layout/list1"/>
    <dgm:cxn modelId="{1D88A9A1-33FF-42F7-9C4A-077D999DFCDE}" type="presParOf" srcId="{1D45EDEB-C799-40B6-AEEB-29195A576B95}" destId="{A9D6CF4A-1710-4795-A308-7BDC882E0B04}" srcOrd="1" destOrd="0" presId="urn:microsoft.com/office/officeart/2005/8/layout/list1"/>
    <dgm:cxn modelId="{B23233BD-A603-4EF2-B265-466B4CFF4A97}" type="presParOf" srcId="{183A34DF-AA92-49E1-8191-0CF6AD17A6AA}" destId="{0DCD3B15-89BD-44A0-BD4E-FAB267419341}" srcOrd="13" destOrd="0" presId="urn:microsoft.com/office/officeart/2005/8/layout/list1"/>
    <dgm:cxn modelId="{57673695-3C38-44A6-BB3D-C84A97329957}" type="presParOf" srcId="{183A34DF-AA92-49E1-8191-0CF6AD17A6AA}" destId="{5D748130-CB13-4EC0-8455-C92FE5883EC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152126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401596" y="842166"/>
          <a:ext cx="5622355" cy="6199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Database Software Installation</a:t>
          </a:r>
        </a:p>
      </dsp:txBody>
      <dsp:txXfrm>
        <a:off x="431858" y="872428"/>
        <a:ext cx="5561831" cy="559396"/>
      </dsp:txXfrm>
    </dsp:sp>
    <dsp:sp modelId="{87E2FD7C-0729-47B8-B1FB-A44E439BE764}">
      <dsp:nvSpPr>
        <dsp:cNvPr id="0" name=""/>
        <dsp:cNvSpPr/>
      </dsp:nvSpPr>
      <dsp:spPr>
        <a:xfrm>
          <a:off x="0" y="2104686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401596" y="1794726"/>
          <a:ext cx="5622355" cy="61992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Loading a Sample database</a:t>
          </a:r>
          <a:endParaRPr lang="en-US" sz="21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1858" y="1824988"/>
        <a:ext cx="5561831" cy="559396"/>
      </dsp:txXfrm>
    </dsp:sp>
    <dsp:sp modelId="{E7351307-5BD1-403B-A1BF-1058796C5E99}">
      <dsp:nvSpPr>
        <dsp:cNvPr id="0" name=""/>
        <dsp:cNvSpPr/>
      </dsp:nvSpPr>
      <dsp:spPr>
        <a:xfrm>
          <a:off x="0" y="3057247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401596" y="2747287"/>
          <a:ext cx="5622355" cy="6199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Run basic SQL query on loaded database</a:t>
          </a:r>
        </a:p>
      </dsp:txBody>
      <dsp:txXfrm>
        <a:off x="431858" y="2777549"/>
        <a:ext cx="5561831" cy="559396"/>
      </dsp:txXfrm>
    </dsp:sp>
    <dsp:sp modelId="{5D748130-CB13-4EC0-8455-C92FE5883EC0}">
      <dsp:nvSpPr>
        <dsp:cNvPr id="0" name=""/>
        <dsp:cNvSpPr/>
      </dsp:nvSpPr>
      <dsp:spPr>
        <a:xfrm>
          <a:off x="0" y="4009807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6CF4A-1710-4795-A308-7BDC882E0B04}">
      <dsp:nvSpPr>
        <dsp:cNvPr id="0" name=""/>
        <dsp:cNvSpPr/>
      </dsp:nvSpPr>
      <dsp:spPr>
        <a:xfrm>
          <a:off x="401596" y="3699847"/>
          <a:ext cx="5622355" cy="6199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Learn 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about some additional tools</a:t>
          </a:r>
        </a:p>
      </dsp:txBody>
      <dsp:txXfrm>
        <a:off x="431858" y="3730109"/>
        <a:ext cx="556183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AC917587-A625-44CC-9BCB-A25EA4769336}" type="datetime8">
              <a:rPr lang="en-001" smtClean="0"/>
              <a:t>17/05/2020 2:38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18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E7A68814-7C5D-4E23-B8C2-478B63AEC304}" type="datetime8">
              <a:rPr lang="en-001" smtClean="0"/>
              <a:t>17/05/2020 2:38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640C135B-B0F4-4FFA-B81D-AA1906C91F88}" type="datetime8">
              <a:rPr lang="en-001" smtClean="0"/>
              <a:t>17/05/2020 2:38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5884DBF2-3440-4418-BDB6-D6B5D287C653}" type="datetime8">
              <a:rPr lang="en-001" smtClean="0"/>
              <a:t>17/05/2020 2:38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C9736270-B9A0-4308-9F77-A960700176EA}" type="datetime8">
              <a:rPr lang="en-001" smtClean="0"/>
              <a:t>17/05/2020 2:38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869C2718-112F-4AAB-A1D8-1FAD68AA40F9}" type="datetime8">
              <a:rPr lang="en-001" smtClean="0"/>
              <a:t>17/05/2020 2:38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7D00DFA2-31DE-4B81-B9B2-448940CB2EDE}" type="datetime8">
              <a:rPr lang="en-001" smtClean="0"/>
              <a:t>17/05/2020 2:38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C228C2CD-F023-4F38-A7F8-50829D28ACE0}" type="datetime8">
              <a:rPr lang="en-001" smtClean="0"/>
              <a:t>17/05/2020 2:38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E68E52D7-0C1A-46B9-817C-B18461E4480B}" type="datetime8">
              <a:rPr lang="en-001" smtClean="0"/>
              <a:t>17/05/2020 2:38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DBMS Lab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8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10</a:t>
            </a:fld>
            <a:endParaRPr lang="en-US" dirty="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86B2FB4-A829-4064-B1B9-54765B7F1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61218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11</a:t>
            </a:fld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F163CD1-9506-47AB-AFB2-BBA224F9D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1114280"/>
            <a:ext cx="6702425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5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12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D3C3B96-16C4-455D-AB76-91B599087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1076324"/>
            <a:ext cx="693102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68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13</a:t>
            </a:fld>
            <a:endParaRPr 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BB4E679A-FC0A-4839-9B45-349B52F28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4" y="1282699"/>
            <a:ext cx="80962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E37E54-6C2F-43C8-92AF-768B2C90989B}"/>
              </a:ext>
            </a:extLst>
          </p:cNvPr>
          <p:cNvSpPr/>
          <p:nvPr/>
        </p:nvSpPr>
        <p:spPr>
          <a:xfrm>
            <a:off x="3907274" y="2212731"/>
            <a:ext cx="80327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14</a:t>
            </a:fld>
            <a:endParaRPr 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953018E2-F368-4B3C-9C8B-A864B1946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19200"/>
            <a:ext cx="80962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07FB16-D512-405F-9B54-E6344AAF3DAA}"/>
              </a:ext>
            </a:extLst>
          </p:cNvPr>
          <p:cNvSpPr/>
          <p:nvPr/>
        </p:nvSpPr>
        <p:spPr>
          <a:xfrm>
            <a:off x="828675" y="1981200"/>
            <a:ext cx="3856038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E771C5-6E6C-4604-94E9-141D99902537}"/>
              </a:ext>
            </a:extLst>
          </p:cNvPr>
          <p:cNvSpPr/>
          <p:nvPr/>
        </p:nvSpPr>
        <p:spPr>
          <a:xfrm>
            <a:off x="828675" y="5105400"/>
            <a:ext cx="3856038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15</a:t>
            </a:fld>
            <a:endParaRPr 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03F21598-1151-48F1-9D6D-9B1BC9CD2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5075"/>
            <a:ext cx="64770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CD8700-4C2C-4A6E-986A-5BE9C93EA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4648200"/>
            <a:ext cx="3979862" cy="9144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DE0549-7DE9-4642-8892-99ED2C7E85D2}"/>
              </a:ext>
            </a:extLst>
          </p:cNvPr>
          <p:cNvCxnSpPr/>
          <p:nvPr/>
        </p:nvCxnSpPr>
        <p:spPr>
          <a:xfrm>
            <a:off x="5791200" y="3657600"/>
            <a:ext cx="533400" cy="990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A343B0B-2D13-4A01-B076-B85D9719D5D6}"/>
              </a:ext>
            </a:extLst>
          </p:cNvPr>
          <p:cNvSpPr/>
          <p:nvPr/>
        </p:nvSpPr>
        <p:spPr>
          <a:xfrm>
            <a:off x="5105400" y="34290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57D87-624B-4A64-847F-2C189D52C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3" y="1051054"/>
            <a:ext cx="7818798" cy="504487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00A365E-7A97-4986-92D3-75B2031C495C}"/>
              </a:ext>
            </a:extLst>
          </p:cNvPr>
          <p:cNvSpPr txBox="1">
            <a:spLocks/>
          </p:cNvSpPr>
          <p:nvPr/>
        </p:nvSpPr>
        <p:spPr>
          <a:xfrm>
            <a:off x="1464015" y="6250649"/>
            <a:ext cx="6493067" cy="373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  <p:extLst>
      <p:ext uri="{BB962C8B-B14F-4D97-AF65-F5344CB8AC3E}">
        <p14:creationId xmlns:p14="http://schemas.microsoft.com/office/powerpoint/2010/main" val="1657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4E968-2468-4206-9486-D2CF100E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85" y="878754"/>
            <a:ext cx="9004802" cy="48649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32B2BC0-69D9-4582-9716-5785673201CB}"/>
              </a:ext>
            </a:extLst>
          </p:cNvPr>
          <p:cNvSpPr txBox="1">
            <a:spLocks/>
          </p:cNvSpPr>
          <p:nvPr/>
        </p:nvSpPr>
        <p:spPr>
          <a:xfrm>
            <a:off x="1716760" y="5904211"/>
            <a:ext cx="6736944" cy="662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  <p:extLst>
      <p:ext uri="{BB962C8B-B14F-4D97-AF65-F5344CB8AC3E}">
        <p14:creationId xmlns:p14="http://schemas.microsoft.com/office/powerpoint/2010/main" val="46544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4E968-2468-4206-9486-D2CF100E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31" y="180979"/>
            <a:ext cx="11568045" cy="624979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32B2BC0-69D9-4582-9716-5785673201CB}"/>
              </a:ext>
            </a:extLst>
          </p:cNvPr>
          <p:cNvSpPr txBox="1">
            <a:spLocks/>
          </p:cNvSpPr>
          <p:nvPr/>
        </p:nvSpPr>
        <p:spPr>
          <a:xfrm>
            <a:off x="5009400" y="6376929"/>
            <a:ext cx="6736944" cy="3842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  <p:extLst>
      <p:ext uri="{BB962C8B-B14F-4D97-AF65-F5344CB8AC3E}">
        <p14:creationId xmlns:p14="http://schemas.microsoft.com/office/powerpoint/2010/main" val="221038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0"/>
              </a:rPr>
              <a:t>Loading Sample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0"/>
              </a:rPr>
              <a:t>Demo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93DB9-071C-46E8-A01D-AAD83C387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9" y="3631806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Things we will complete today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17898" y="3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B2D7AA-E221-4720-A314-A16E9CD2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782277"/>
              </p:ext>
            </p:extLst>
          </p:nvPr>
        </p:nvGraphicFramePr>
        <p:xfrm>
          <a:off x="638912" y="1111701"/>
          <a:ext cx="8031936" cy="5381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9632FC-9F5F-46DC-AEB1-94A1E5E0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F31F-ABDE-4AA5-949B-1274DBD5A160}" type="slidenum">
              <a:rPr lang="en-001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Loading Sample Database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B40AB2-DBCF-4033-858C-7333B9B20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37" y="1704271"/>
            <a:ext cx="4219119" cy="3406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20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32B2BC0-69D9-4582-9716-5785673201CB}"/>
              </a:ext>
            </a:extLst>
          </p:cNvPr>
          <p:cNvSpPr txBox="1">
            <a:spLocks/>
          </p:cNvSpPr>
          <p:nvPr/>
        </p:nvSpPr>
        <p:spPr>
          <a:xfrm>
            <a:off x="5009400" y="6376929"/>
            <a:ext cx="6736944" cy="3842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03AD3E-9C28-4AB3-B1D1-7690AD781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370" y="1736308"/>
            <a:ext cx="4919004" cy="3385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BE53E6-83DC-49EA-A35E-A4A671169869}"/>
              </a:ext>
            </a:extLst>
          </p:cNvPr>
          <p:cNvSpPr txBox="1"/>
          <p:nvPr/>
        </p:nvSpPr>
        <p:spPr>
          <a:xfrm>
            <a:off x="595537" y="1296769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Table: Instructor</a:t>
            </a:r>
            <a:endParaRPr lang="en-001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8A491-0172-4BAA-82D3-56F0C343637E}"/>
              </a:ext>
            </a:extLst>
          </p:cNvPr>
          <p:cNvSpPr txBox="1"/>
          <p:nvPr/>
        </p:nvSpPr>
        <p:spPr>
          <a:xfrm>
            <a:off x="5923948" y="1270172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Table: Course</a:t>
            </a:r>
            <a:endParaRPr lang="en-001" b="1" dirty="0"/>
          </a:p>
        </p:txBody>
      </p:sp>
    </p:spTree>
    <p:extLst>
      <p:ext uri="{BB962C8B-B14F-4D97-AF65-F5344CB8AC3E}">
        <p14:creationId xmlns:p14="http://schemas.microsoft.com/office/powerpoint/2010/main" val="232948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Rockwell" panose="02060603020205020403" pitchFamily="18" charset="0"/>
              </a:rPr>
              <a:t>Run basic SQL query</a:t>
            </a:r>
            <a:endParaRPr lang="en-US" sz="5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0"/>
              </a:rPr>
              <a:t>Demo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93DB9-071C-46E8-A01D-AAD83C387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9" y="3631806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0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562654-2FE7-4E19-8FED-05C0FCEB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6" y="1234734"/>
            <a:ext cx="8378529" cy="4837964"/>
          </a:xfrm>
        </p:spPr>
        <p:txBody>
          <a:bodyPr>
            <a:normAutofit/>
          </a:bodyPr>
          <a:lstStyle/>
          <a:p>
            <a:r>
              <a:rPr lang="en-US" sz="3200" b="1" dirty="0"/>
              <a:t>S</a:t>
            </a:r>
            <a:r>
              <a:rPr lang="en-US" sz="3200" dirty="0"/>
              <a:t>tructures </a:t>
            </a:r>
            <a:r>
              <a:rPr lang="en-US" sz="3200" b="1" dirty="0"/>
              <a:t>Q</a:t>
            </a:r>
            <a:r>
              <a:rPr lang="en-US" sz="3200" dirty="0"/>
              <a:t>uery </a:t>
            </a:r>
            <a:r>
              <a:rPr lang="en-US" sz="3200" b="1" dirty="0"/>
              <a:t>L</a:t>
            </a:r>
            <a:r>
              <a:rPr lang="en-US" sz="3200" dirty="0"/>
              <a:t>anguage</a:t>
            </a:r>
          </a:p>
          <a:p>
            <a:r>
              <a:rPr lang="en-GB" sz="3200" dirty="0"/>
              <a:t>developed at IBM by </a:t>
            </a:r>
            <a:r>
              <a:rPr lang="en-GB" sz="3200" b="1" dirty="0"/>
              <a:t>Donald D. Chamberlin</a:t>
            </a:r>
            <a:r>
              <a:rPr lang="en-GB" sz="3200" dirty="0"/>
              <a:t> and </a:t>
            </a:r>
            <a:r>
              <a:rPr lang="en-GB" sz="3200" b="1" dirty="0"/>
              <a:t>Raymond F. Boyce </a:t>
            </a:r>
            <a:r>
              <a:rPr lang="en-GB" sz="3200" dirty="0"/>
              <a:t>for their database software “System R” in 1970</a:t>
            </a:r>
          </a:p>
          <a:p>
            <a:r>
              <a:rPr lang="en-GB" sz="3200" b="1" dirty="0"/>
              <a:t>Oracle </a:t>
            </a:r>
            <a:r>
              <a:rPr lang="en-GB" sz="3200" dirty="0"/>
              <a:t>made it popular.</a:t>
            </a:r>
            <a:endParaRPr lang="en-US" sz="3200" b="1" dirty="0"/>
          </a:p>
          <a:p>
            <a:r>
              <a:rPr lang="en-GB" sz="3200" dirty="0"/>
              <a:t>By 1986, ANSI and ISO officially adopted the SQL and standard Language for RDBMS.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65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5593B2-41BA-4841-A7D6-C5E8702CC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2067" y="1268207"/>
            <a:ext cx="10557500" cy="4122170"/>
          </a:xfrm>
        </p:spPr>
      </p:pic>
    </p:spTree>
    <p:extLst>
      <p:ext uri="{BB962C8B-B14F-4D97-AF65-F5344CB8AC3E}">
        <p14:creationId xmlns:p14="http://schemas.microsoft.com/office/powerpoint/2010/main" val="353344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70498-EC2D-4631-B64D-53338FD5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lstStyle/>
          <a:p>
            <a:r>
              <a:rPr lang="en-US" dirty="0"/>
              <a:t>For getting all data from a specific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CC747-7F78-400E-A1D2-4103A743B9E0}"/>
              </a:ext>
            </a:extLst>
          </p:cNvPr>
          <p:cNvSpPr txBox="1"/>
          <p:nvPr/>
        </p:nvSpPr>
        <p:spPr>
          <a:xfrm>
            <a:off x="1039514" y="2260477"/>
            <a:ext cx="554036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*  FROM &lt;</a:t>
            </a:r>
            <a:r>
              <a:rPr lang="en-US" sz="2800" dirty="0" err="1">
                <a:latin typeface="Rockwell" panose="02060603020205020403" pitchFamily="18" charset="0"/>
              </a:rPr>
              <a:t>table_name</a:t>
            </a:r>
            <a:r>
              <a:rPr lang="en-US" sz="2800" dirty="0">
                <a:latin typeface="Rockwell" panose="02060603020205020403" pitchFamily="18" charset="0"/>
              </a:rPr>
              <a:t>&gt;</a:t>
            </a:r>
            <a:endParaRPr lang="en-001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A59C7-047D-4717-A5A8-CF7284E27F80}"/>
              </a:ext>
            </a:extLst>
          </p:cNvPr>
          <p:cNvSpPr txBox="1"/>
          <p:nvPr/>
        </p:nvSpPr>
        <p:spPr>
          <a:xfrm>
            <a:off x="1368552" y="3849220"/>
            <a:ext cx="47274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*  FROM instructor</a:t>
            </a:r>
            <a:endParaRPr lang="en-001" sz="2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E38C8C9-DBC4-4A8E-8817-C3472F334297}"/>
              </a:ext>
            </a:extLst>
          </p:cNvPr>
          <p:cNvSpPr/>
          <p:nvPr/>
        </p:nvSpPr>
        <p:spPr>
          <a:xfrm>
            <a:off x="3467108" y="3034181"/>
            <a:ext cx="55391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3CB705-D44B-49BD-AB3B-2121D25D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119" y="959662"/>
            <a:ext cx="3578408" cy="53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70498-EC2D-4631-B64D-53338FD5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lstStyle/>
          <a:p>
            <a:r>
              <a:rPr lang="en-US" dirty="0"/>
              <a:t>Showing only selected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CC747-7F78-400E-A1D2-4103A743B9E0}"/>
              </a:ext>
            </a:extLst>
          </p:cNvPr>
          <p:cNvSpPr txBox="1"/>
          <p:nvPr/>
        </p:nvSpPr>
        <p:spPr>
          <a:xfrm>
            <a:off x="1402670" y="1409575"/>
            <a:ext cx="4460837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	field1,fiel2,…</a:t>
            </a:r>
            <a:r>
              <a:rPr lang="en-US" sz="2800" dirty="0" err="1">
                <a:latin typeface="Rockwell" panose="02060603020205020403" pitchFamily="18" charset="0"/>
              </a:rPr>
              <a:t>fieldn</a:t>
            </a:r>
            <a:r>
              <a:rPr lang="en-US" sz="2800" dirty="0">
                <a:latin typeface="Rockwell" panose="02060603020205020403" pitchFamily="18" charset="0"/>
              </a:rPr>
              <a:t>  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FROM 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	&lt;</a:t>
            </a:r>
            <a:r>
              <a:rPr lang="en-US" sz="2800" dirty="0" err="1">
                <a:latin typeface="Rockwell" panose="02060603020205020403" pitchFamily="18" charset="0"/>
              </a:rPr>
              <a:t>table_name</a:t>
            </a:r>
            <a:r>
              <a:rPr lang="en-US" sz="2800" dirty="0">
                <a:latin typeface="Rockwell" panose="02060603020205020403" pitchFamily="18" charset="0"/>
              </a:rPr>
              <a:t>&gt;</a:t>
            </a:r>
            <a:endParaRPr lang="en-001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A59C7-047D-4717-A5A8-CF7284E27F80}"/>
              </a:ext>
            </a:extLst>
          </p:cNvPr>
          <p:cNvSpPr txBox="1"/>
          <p:nvPr/>
        </p:nvSpPr>
        <p:spPr>
          <a:xfrm>
            <a:off x="235842" y="4356768"/>
            <a:ext cx="746473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name, </a:t>
            </a:r>
            <a:r>
              <a:rPr lang="en-US" sz="2800" dirty="0" err="1">
                <a:latin typeface="Rockwell" panose="02060603020205020403" pitchFamily="18" charset="0"/>
              </a:rPr>
              <a:t>dept_name</a:t>
            </a:r>
            <a:r>
              <a:rPr lang="en-US" sz="2800" dirty="0">
                <a:latin typeface="Rockwell" panose="02060603020205020403" pitchFamily="18" charset="0"/>
              </a:rPr>
              <a:t>  FROM instructor</a:t>
            </a:r>
            <a:endParaRPr lang="en-001" sz="2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E38C8C9-DBC4-4A8E-8817-C3472F334297}"/>
              </a:ext>
            </a:extLst>
          </p:cNvPr>
          <p:cNvSpPr/>
          <p:nvPr/>
        </p:nvSpPr>
        <p:spPr>
          <a:xfrm>
            <a:off x="3414295" y="3379914"/>
            <a:ext cx="55391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C1E11-F18D-4B9B-AE5C-2D9156B9B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797" y="673732"/>
            <a:ext cx="2864804" cy="55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70498-EC2D-4631-B64D-53338FD5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lstStyle/>
          <a:p>
            <a:r>
              <a:rPr lang="en-US" dirty="0"/>
              <a:t>Filtering data based on 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CC747-7F78-400E-A1D2-4103A743B9E0}"/>
              </a:ext>
            </a:extLst>
          </p:cNvPr>
          <p:cNvSpPr txBox="1"/>
          <p:nvPr/>
        </p:nvSpPr>
        <p:spPr>
          <a:xfrm>
            <a:off x="1660746" y="1532181"/>
            <a:ext cx="5046478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SELECT 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	field1,fiel2,…</a:t>
            </a:r>
            <a:r>
              <a:rPr lang="en-US" sz="2000" dirty="0" err="1">
                <a:latin typeface="Rockwell" panose="02060603020205020403" pitchFamily="18" charset="0"/>
              </a:rPr>
              <a:t>fieldn</a:t>
            </a:r>
            <a:r>
              <a:rPr lang="en-US" sz="2000" dirty="0">
                <a:latin typeface="Rockwell" panose="02060603020205020403" pitchFamily="18" charset="0"/>
              </a:rPr>
              <a:t> 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FROM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	&lt;</a:t>
            </a:r>
            <a:r>
              <a:rPr lang="en-US" sz="2000" dirty="0" err="1">
                <a:latin typeface="Rockwell" panose="02060603020205020403" pitchFamily="18" charset="0"/>
              </a:rPr>
              <a:t>table_name</a:t>
            </a:r>
            <a:r>
              <a:rPr lang="en-US" sz="2000" dirty="0">
                <a:latin typeface="Rockwell" panose="02060603020205020403" pitchFamily="18" charset="0"/>
              </a:rPr>
              <a:t>&gt;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WHERE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	&lt;condition&gt;</a:t>
            </a:r>
            <a:endParaRPr lang="en-001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A59C7-047D-4717-A5A8-CF7284E27F80}"/>
              </a:ext>
            </a:extLst>
          </p:cNvPr>
          <p:cNvSpPr txBox="1"/>
          <p:nvPr/>
        </p:nvSpPr>
        <p:spPr>
          <a:xfrm>
            <a:off x="1544454" y="4341737"/>
            <a:ext cx="556306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*  FROM instructor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WHERE </a:t>
            </a:r>
            <a:r>
              <a:rPr lang="en-US" sz="2800" dirty="0" err="1">
                <a:latin typeface="Rockwell" panose="02060603020205020403" pitchFamily="18" charset="0"/>
              </a:rPr>
              <a:t>dept_name</a:t>
            </a:r>
            <a:r>
              <a:rPr lang="en-US" sz="2800" dirty="0">
                <a:latin typeface="Rockwell" panose="02060603020205020403" pitchFamily="18" charset="0"/>
              </a:rPr>
              <a:t>=‘Comp. Sci.’</a:t>
            </a:r>
            <a:endParaRPr lang="en-001" sz="2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E38C8C9-DBC4-4A8E-8817-C3472F334297}"/>
              </a:ext>
            </a:extLst>
          </p:cNvPr>
          <p:cNvSpPr/>
          <p:nvPr/>
        </p:nvSpPr>
        <p:spPr>
          <a:xfrm>
            <a:off x="3907027" y="3516435"/>
            <a:ext cx="55391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570A9-843F-4D16-9580-CD3C79F2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15" y="1979177"/>
            <a:ext cx="4913072" cy="21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0"/>
              </a:rPr>
              <a:t>Some Additional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93DB9-071C-46E8-A01D-AAD83C387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9" y="3631806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6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5. Locate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within 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23" y="1322715"/>
            <a:ext cx="6209212" cy="462544"/>
          </a:xfr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C:\xampp\bin\mysql\bin</a:t>
            </a:r>
            <a:endParaRPr lang="en-US" sz="24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85EEAD-A050-421F-8373-13B547DF6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83" y="1936890"/>
            <a:ext cx="8530436" cy="4437508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43871146-3FEE-409F-A0EC-A61A30CB75BC}"/>
              </a:ext>
            </a:extLst>
          </p:cNvPr>
          <p:cNvSpPr/>
          <p:nvPr/>
        </p:nvSpPr>
        <p:spPr>
          <a:xfrm>
            <a:off x="4835769" y="3490546"/>
            <a:ext cx="1681066" cy="28135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948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6. Using command prompt run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23" y="1017912"/>
            <a:ext cx="6209212" cy="462544"/>
          </a:xfr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mysql  –u   root  -p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40FC67D-23FB-4785-B511-573ACC5B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85-30E6-421D-AD88-F41CA93E42DD}" type="slidenum">
              <a:rPr lang="en-001" smtClean="0"/>
              <a:t>29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A2010-1F12-4271-AB99-4B5F446BC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45" y="1691681"/>
            <a:ext cx="8736041" cy="46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ckwell" panose="02060603020205020403" pitchFamily="18" charset="0"/>
              </a:rPr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2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6. Using command prompt run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F98B1F-66DE-41E8-B765-9107C2441664}"/>
              </a:ext>
            </a:extLst>
          </p:cNvPr>
          <p:cNvSpPr txBox="1">
            <a:spLocks/>
          </p:cNvSpPr>
          <p:nvPr/>
        </p:nvSpPr>
        <p:spPr>
          <a:xfrm>
            <a:off x="1017123" y="1009207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mysql  –u   root  -p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AE8BC21-C3F8-4EDE-9593-48389808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9B01-C37C-4898-9E0E-696CE5779F49}" type="slidenum">
              <a:rPr lang="en-001" smtClean="0"/>
              <a:t>30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4F4048-A624-4780-B4F8-CA1D849FB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36" y="1646743"/>
            <a:ext cx="8320090" cy="46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72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4F2E9C-096A-4263-8E1D-EA6CC00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lstStyle/>
          <a:p>
            <a:r>
              <a:rPr lang="en-US" b="1" dirty="0"/>
              <a:t>Show available databases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Open a database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Show tables on opened database</a:t>
            </a:r>
          </a:p>
          <a:p>
            <a:endParaRPr lang="en-US" b="1" dirty="0"/>
          </a:p>
          <a:p>
            <a:pPr marL="0" indent="0">
              <a:buNone/>
            </a:pPr>
            <a:endParaRPr lang="en-001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E491E-52D6-4F9B-87E3-386B9425C406}"/>
              </a:ext>
            </a:extLst>
          </p:cNvPr>
          <p:cNvSpPr txBox="1">
            <a:spLocks/>
          </p:cNvSpPr>
          <p:nvPr/>
        </p:nvSpPr>
        <p:spPr>
          <a:xfrm>
            <a:off x="1374966" y="2115195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databases;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D799F6-08EF-49D3-868E-08F43164A72C}"/>
              </a:ext>
            </a:extLst>
          </p:cNvPr>
          <p:cNvSpPr txBox="1">
            <a:spLocks/>
          </p:cNvSpPr>
          <p:nvPr/>
        </p:nvSpPr>
        <p:spPr>
          <a:xfrm>
            <a:off x="1374966" y="3679077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&lt;database_name&gt;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A75A4EE-C1DA-4B31-AD62-35303CA483E4}"/>
              </a:ext>
            </a:extLst>
          </p:cNvPr>
          <p:cNvSpPr txBox="1">
            <a:spLocks/>
          </p:cNvSpPr>
          <p:nvPr/>
        </p:nvSpPr>
        <p:spPr>
          <a:xfrm>
            <a:off x="1374966" y="5239301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tables;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772901-A809-4BC8-99DC-C82A339F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16ED-8EC9-4CDF-94F6-586DE683EBF7}" type="slidenum">
              <a:rPr lang="en-001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90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4F2E9C-096A-4263-8E1D-EA6CC00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lstStyle/>
          <a:p>
            <a:r>
              <a:rPr lang="en-US" b="1" dirty="0"/>
              <a:t>Show schema of a table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Show records from a database</a:t>
            </a:r>
          </a:p>
          <a:p>
            <a:endParaRPr lang="en-001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E491E-52D6-4F9B-87E3-386B9425C406}"/>
              </a:ext>
            </a:extLst>
          </p:cNvPr>
          <p:cNvSpPr txBox="1">
            <a:spLocks/>
          </p:cNvSpPr>
          <p:nvPr/>
        </p:nvSpPr>
        <p:spPr>
          <a:xfrm>
            <a:off x="837110" y="2003660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describe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6346F9-7DFD-4834-BA6E-A2C0FD964C42}"/>
              </a:ext>
            </a:extLst>
          </p:cNvPr>
          <p:cNvSpPr txBox="1">
            <a:spLocks/>
          </p:cNvSpPr>
          <p:nvPr/>
        </p:nvSpPr>
        <p:spPr>
          <a:xfrm>
            <a:off x="837110" y="2966456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</a:t>
            </a:r>
            <a:r>
              <a:rPr lang="de-DE" sz="3200" b="1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de-DE" sz="320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  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4ACF11-6EEE-4F76-BA49-E7B6457D517D}"/>
              </a:ext>
            </a:extLst>
          </p:cNvPr>
          <p:cNvSpPr txBox="1">
            <a:spLocks/>
          </p:cNvSpPr>
          <p:nvPr/>
        </p:nvSpPr>
        <p:spPr>
          <a:xfrm>
            <a:off x="7258760" y="2966456"/>
            <a:ext cx="2555915" cy="4625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short form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A7A349-E239-499B-B400-0EEEDF46DFA3}"/>
              </a:ext>
            </a:extLst>
          </p:cNvPr>
          <p:cNvSpPr txBox="1">
            <a:spLocks/>
          </p:cNvSpPr>
          <p:nvPr/>
        </p:nvSpPr>
        <p:spPr>
          <a:xfrm>
            <a:off x="837110" y="4155643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select  *  from &lt;table_name&gt;;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B5B3FA4-51DE-4D0B-90FF-ABBC447A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006-FFCD-43AE-89DF-88B65C99DB57}" type="slidenum">
              <a:rPr lang="en-001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9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4F2E9C-096A-4263-8E1D-EA6CC00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lstStyle/>
          <a:p>
            <a:endParaRPr lang="en-001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E491E-52D6-4F9B-87E3-386B9425C406}"/>
              </a:ext>
            </a:extLst>
          </p:cNvPr>
          <p:cNvSpPr txBox="1">
            <a:spLocks/>
          </p:cNvSpPr>
          <p:nvPr/>
        </p:nvSpPr>
        <p:spPr>
          <a:xfrm>
            <a:off x="866493" y="3830223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describe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6346F9-7DFD-4834-BA6E-A2C0FD964C42}"/>
              </a:ext>
            </a:extLst>
          </p:cNvPr>
          <p:cNvSpPr txBox="1">
            <a:spLocks/>
          </p:cNvSpPr>
          <p:nvPr/>
        </p:nvSpPr>
        <p:spPr>
          <a:xfrm>
            <a:off x="866493" y="4775603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</a:t>
            </a:r>
            <a:r>
              <a:rPr lang="de-DE" sz="3200" b="1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de-DE" sz="320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  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4ACF11-6EEE-4F76-BA49-E7B6457D517D}"/>
              </a:ext>
            </a:extLst>
          </p:cNvPr>
          <p:cNvSpPr txBox="1">
            <a:spLocks/>
          </p:cNvSpPr>
          <p:nvPr/>
        </p:nvSpPr>
        <p:spPr>
          <a:xfrm>
            <a:off x="7258760" y="2966456"/>
            <a:ext cx="2555915" cy="4625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short form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A7A349-E239-499B-B400-0EEEDF46DFA3}"/>
              </a:ext>
            </a:extLst>
          </p:cNvPr>
          <p:cNvSpPr txBox="1">
            <a:spLocks/>
          </p:cNvSpPr>
          <p:nvPr/>
        </p:nvSpPr>
        <p:spPr>
          <a:xfrm>
            <a:off x="866493" y="5743221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select  *  from &lt;table_name&gt;;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B5B3FA4-51DE-4D0B-90FF-ABBC447A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006-FFCD-43AE-89DF-88B65C99DB57}" type="slidenum">
              <a:rPr lang="en-001" smtClean="0"/>
              <a:t>33</a:t>
            </a:fld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4DE246-17E0-4F88-B812-5A287C7532E7}"/>
              </a:ext>
            </a:extLst>
          </p:cNvPr>
          <p:cNvSpPr txBox="1">
            <a:spLocks/>
          </p:cNvSpPr>
          <p:nvPr/>
        </p:nvSpPr>
        <p:spPr>
          <a:xfrm>
            <a:off x="838200" y="1333099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databases;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D273211-EC64-4CFE-BEB1-773C70ED160F}"/>
              </a:ext>
            </a:extLst>
          </p:cNvPr>
          <p:cNvSpPr txBox="1">
            <a:spLocks/>
          </p:cNvSpPr>
          <p:nvPr/>
        </p:nvSpPr>
        <p:spPr>
          <a:xfrm>
            <a:off x="838200" y="2104551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&lt;database_name&gt;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DD95424-A6EE-4E78-9A70-10D8EFEEF8C9}"/>
              </a:ext>
            </a:extLst>
          </p:cNvPr>
          <p:cNvSpPr txBox="1">
            <a:spLocks/>
          </p:cNvSpPr>
          <p:nvPr/>
        </p:nvSpPr>
        <p:spPr>
          <a:xfrm>
            <a:off x="838200" y="2964205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tables;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20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8. Add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to windows env path for easy access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4ACF11-6EEE-4F76-BA49-E7B6457D517D}"/>
              </a:ext>
            </a:extLst>
          </p:cNvPr>
          <p:cNvSpPr txBox="1">
            <a:spLocks/>
          </p:cNvSpPr>
          <p:nvPr/>
        </p:nvSpPr>
        <p:spPr>
          <a:xfrm>
            <a:off x="4698031" y="1398913"/>
            <a:ext cx="7058540" cy="1953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Add your mysql path</a:t>
            </a:r>
          </a:p>
          <a:p>
            <a:pPr marL="0" indent="0" algn="ctr">
              <a:buNone/>
            </a:pPr>
            <a:r>
              <a:rPr lang="de-DE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c:\wamp\bin\mysql\mysql###\bin;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At the end of the Variable value</a:t>
            </a:r>
            <a:endParaRPr lang="en-US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E28234-EAF3-4063-91D7-856EACF40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86" y="1234734"/>
            <a:ext cx="4086795" cy="480127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8E1AF0-C756-43E3-9DE5-DCE5B4A54C6F}"/>
              </a:ext>
            </a:extLst>
          </p:cNvPr>
          <p:cNvSpPr txBox="1">
            <a:spLocks/>
          </p:cNvSpPr>
          <p:nvPr/>
        </p:nvSpPr>
        <p:spPr>
          <a:xfrm>
            <a:off x="4743350" y="3601065"/>
            <a:ext cx="7070372" cy="1953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u="sng" dirty="0">
                <a:solidFill>
                  <a:schemeClr val="tx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Test if everithing is OK 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Open comand prompt anywhere and type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“mysql“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Without the quotation mark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C90-B675-4B34-96B6-C3EF71B60753}" type="datetime8">
              <a:rPr lang="en-001" smtClean="0"/>
              <a:t>17/05/2020 2:38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40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86" y="486197"/>
            <a:ext cx="8378529" cy="891561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 not like </a:t>
            </a:r>
            <a:r>
              <a:rPr lang="en-GB" sz="3200" b="1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lang="en-GB" sz="32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command prompt </a:t>
            </a:r>
            <a:b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OR</a:t>
            </a:r>
            <a:b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n-GB" sz="32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phpMyAdmin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 </a:t>
            </a:r>
            <a:r>
              <a:rPr lang="en-GB" sz="3200" dirty="0">
                <a:solidFill>
                  <a:srgbClr val="FF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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041C90-B675-4B34-96B6-C3EF71B60753}" type="datetime8">
              <a:rPr kumimoji="0" lang="en-001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17/05/2020 2:38 PM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 pitchFamily="18" charset="0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A5940C-65BF-472D-8250-8C355C3740AD}"/>
              </a:ext>
            </a:extLst>
          </p:cNvPr>
          <p:cNvSpPr txBox="1">
            <a:spLocks/>
          </p:cNvSpPr>
          <p:nvPr/>
        </p:nvSpPr>
        <p:spPr>
          <a:xfrm>
            <a:off x="468986" y="3308600"/>
            <a:ext cx="8378529" cy="89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No problem 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FC861-319E-4AB4-A7B5-C3889DE40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61" y="741692"/>
            <a:ext cx="8810099" cy="51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Demo.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8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ockwell" panose="02060603020205020403" pitchFamily="18" charset="0"/>
              </a:rPr>
              <a:t>End.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8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4</a:t>
            </a:fld>
            <a:endParaRPr lang="en-US" dirty="0"/>
          </a:p>
        </p:txBody>
      </p:sp>
      <p:pic>
        <p:nvPicPr>
          <p:cNvPr id="21" name="Content Placeholder 8">
            <a:extLst>
              <a:ext uri="{FF2B5EF4-FFF2-40B4-BE49-F238E27FC236}">
                <a16:creationId xmlns:a16="http://schemas.microsoft.com/office/drawing/2014/main" id="{BA9E4E19-FA9B-41A9-B8FA-4C67D95F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1525" y="1448918"/>
            <a:ext cx="10516173" cy="410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18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4A486D-DAAE-40AC-8B1A-F047D577F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6" y="1114280"/>
            <a:ext cx="6248400" cy="500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9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6</a:t>
            </a:fld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D507D6F8-CD52-4D7C-9560-F5E96A1D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2381"/>
            <a:ext cx="7239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49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7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7829C49-618E-47C5-9BD2-760BAFF0B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33" y="1269022"/>
            <a:ext cx="6208835" cy="484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95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8</a:t>
            </a:fld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3237CF8-2778-4F1C-A7F9-3CB7A579A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9" y="1179146"/>
            <a:ext cx="6423025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9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9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AFC934A-D0B9-41EE-A305-CD7046F6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11" y="1379438"/>
            <a:ext cx="6229717" cy="485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2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516</Words>
  <Application>Microsoft Office PowerPoint</Application>
  <PresentationFormat>Widescreen</PresentationFormat>
  <Paragraphs>139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Rockwell</vt:lpstr>
      <vt:lpstr>Tahoma</vt:lpstr>
      <vt:lpstr>Office Theme</vt:lpstr>
      <vt:lpstr>DBMS Lab</vt:lpstr>
      <vt:lpstr>Things we will complete today</vt:lpstr>
      <vt:lpstr>Installation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</vt:lpstr>
      <vt:lpstr>1. Database Software Installation</vt:lpstr>
      <vt:lpstr>Loading Sample Database</vt:lpstr>
      <vt:lpstr>Loading Sample Database</vt:lpstr>
      <vt:lpstr>Run basic SQL query</vt:lpstr>
      <vt:lpstr>SQL</vt:lpstr>
      <vt:lpstr>SQL</vt:lpstr>
      <vt:lpstr>Basic SQL Query</vt:lpstr>
      <vt:lpstr>Basic SQL Query</vt:lpstr>
      <vt:lpstr>Basic SQL Query</vt:lpstr>
      <vt:lpstr>Some Additional Tools</vt:lpstr>
      <vt:lpstr>5. Locate mysql within XAMPP</vt:lpstr>
      <vt:lpstr>6. Using command prompt run mysql</vt:lpstr>
      <vt:lpstr>6. Using command prompt run mysql</vt:lpstr>
      <vt:lpstr>7. Run some query on the db server</vt:lpstr>
      <vt:lpstr>7. Run some query on the db server</vt:lpstr>
      <vt:lpstr>7. Run some query on the db server</vt:lpstr>
      <vt:lpstr>8. Add mysql to windows env path for easy access</vt:lpstr>
      <vt:lpstr>I not like mysql command prompt  OR phpMyAdmin  </vt:lpstr>
      <vt:lpstr>Demo.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2019-07-19T05:32:34Z</dcterms:created>
  <dcterms:modified xsi:type="dcterms:W3CDTF">2020-05-17T08:39:12Z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