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64" r:id="rId6"/>
    <p:sldId id="318" r:id="rId7"/>
    <p:sldId id="299" r:id="rId8"/>
    <p:sldId id="317" r:id="rId9"/>
    <p:sldId id="329" r:id="rId10"/>
    <p:sldId id="330" r:id="rId11"/>
    <p:sldId id="331" r:id="rId12"/>
    <p:sldId id="341" r:id="rId13"/>
    <p:sldId id="342" r:id="rId14"/>
    <p:sldId id="348" r:id="rId15"/>
    <p:sldId id="343" r:id="rId16"/>
    <p:sldId id="332" r:id="rId17"/>
    <p:sldId id="333" r:id="rId18"/>
    <p:sldId id="334" r:id="rId19"/>
    <p:sldId id="336" r:id="rId20"/>
    <p:sldId id="335" r:id="rId21"/>
    <p:sldId id="337" r:id="rId22"/>
    <p:sldId id="338" r:id="rId23"/>
    <p:sldId id="339" r:id="rId24"/>
    <p:sldId id="340" r:id="rId25"/>
    <p:sldId id="346" r:id="rId26"/>
    <p:sldId id="347" r:id="rId27"/>
    <p:sldId id="344" r:id="rId28"/>
    <p:sldId id="263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4045ED-A119-4AA6-9C68-5FB2FD000427}">
      <dgm:prSet phldrT="[Text]" custT="1"/>
      <dgm:spPr/>
      <dgm:t>
        <a:bodyPr/>
        <a:lstStyle/>
        <a:p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 on single relation (continue)</a:t>
          </a:r>
          <a:r>
            <a:rPr lang="en-GB" sz="3200" dirty="0">
              <a:solidFill>
                <a:schemeClr val="bg1"/>
              </a:solidFill>
              <a:latin typeface="Rockwell" panose="02060603020205020403" pitchFamily="18" charset="0"/>
            </a:rPr>
            <a:t> MySQL Comparison Operators</a:t>
          </a:r>
          <a:endParaRPr lang="en-US" sz="3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7490CE0F-A11F-47D3-8ABD-C1ADBE3A7C50}" type="pres">
      <dgm:prSet presAssocID="{2A136A90-6B59-45AD-BBA1-85AFD032E8F8}" presName="Name0" presStyleCnt="0">
        <dgm:presLayoutVars>
          <dgm:chMax val="7"/>
          <dgm:chPref val="7"/>
          <dgm:dir/>
        </dgm:presLayoutVars>
      </dgm:prSet>
      <dgm:spPr/>
    </dgm:pt>
    <dgm:pt modelId="{1A0EEC73-545C-450F-A5DD-57F31D5E025C}" type="pres">
      <dgm:prSet presAssocID="{2A136A90-6B59-45AD-BBA1-85AFD032E8F8}" presName="Name1" presStyleCnt="0"/>
      <dgm:spPr/>
    </dgm:pt>
    <dgm:pt modelId="{F1CDD9E5-0B47-4B1A-8E62-979B36955724}" type="pres">
      <dgm:prSet presAssocID="{2A136A90-6B59-45AD-BBA1-85AFD032E8F8}" presName="cycle" presStyleCnt="0"/>
      <dgm:spPr/>
    </dgm:pt>
    <dgm:pt modelId="{16B3F5DE-FC7F-4970-BB84-D34060ECBA37}" type="pres">
      <dgm:prSet presAssocID="{2A136A90-6B59-45AD-BBA1-85AFD032E8F8}" presName="srcNode" presStyleLbl="node1" presStyleIdx="0" presStyleCnt="1"/>
      <dgm:spPr/>
    </dgm:pt>
    <dgm:pt modelId="{E6A2F3DF-59A4-42B0-8EF2-3AD3B5749E62}" type="pres">
      <dgm:prSet presAssocID="{2A136A90-6B59-45AD-BBA1-85AFD032E8F8}" presName="conn" presStyleLbl="parChTrans1D2" presStyleIdx="0" presStyleCnt="1"/>
      <dgm:spPr/>
    </dgm:pt>
    <dgm:pt modelId="{6236A57E-1D82-4643-921C-67DEB1187487}" type="pres">
      <dgm:prSet presAssocID="{2A136A90-6B59-45AD-BBA1-85AFD032E8F8}" presName="extraNode" presStyleLbl="node1" presStyleIdx="0" presStyleCnt="1"/>
      <dgm:spPr/>
    </dgm:pt>
    <dgm:pt modelId="{1158F15E-757B-419E-AC38-F97E0F5AF176}" type="pres">
      <dgm:prSet presAssocID="{2A136A90-6B59-45AD-BBA1-85AFD032E8F8}" presName="dstNode" presStyleLbl="node1" presStyleIdx="0" presStyleCnt="1"/>
      <dgm:spPr/>
    </dgm:pt>
    <dgm:pt modelId="{350524DE-70F6-4574-BAE0-689289DBC586}" type="pres">
      <dgm:prSet presAssocID="{4A4045ED-A119-4AA6-9C68-5FB2FD000427}" presName="text_1" presStyleLbl="node1" presStyleIdx="0" presStyleCnt="1">
        <dgm:presLayoutVars>
          <dgm:bulletEnabled val="1"/>
        </dgm:presLayoutVars>
      </dgm:prSet>
      <dgm:spPr/>
    </dgm:pt>
    <dgm:pt modelId="{BC64B071-F4E9-461B-8F14-C3369B64AB16}" type="pres">
      <dgm:prSet presAssocID="{4A4045ED-A119-4AA6-9C68-5FB2FD000427}" presName="accent_1" presStyleCnt="0"/>
      <dgm:spPr/>
    </dgm:pt>
    <dgm:pt modelId="{F60CF8EA-EEBF-4972-9991-9D854CCDE154}" type="pres">
      <dgm:prSet presAssocID="{4A4045ED-A119-4AA6-9C68-5FB2FD000427}" presName="accentRepeatNode" presStyleLbl="solidFgAcc1" presStyleIdx="0" presStyleCnt="1"/>
      <dgm:spPr/>
    </dgm:pt>
  </dgm:ptLst>
  <dgm:cxnLst>
    <dgm:cxn modelId="{1BD59E24-EEF8-4998-8DB1-3343142CAF57}" srcId="{2A136A90-6B59-45AD-BBA1-85AFD032E8F8}" destId="{4A4045ED-A119-4AA6-9C68-5FB2FD000427}" srcOrd="0" destOrd="0" parTransId="{3AFC7164-9B18-4D91-8BCD-E06AEDF44A1B}" sibTransId="{858335E1-0756-4935-AE41-5B216DCCD948}"/>
    <dgm:cxn modelId="{47F67C2C-6F8A-4EE4-9BA7-CFB020458153}" type="presOf" srcId="{2A136A90-6B59-45AD-BBA1-85AFD032E8F8}" destId="{7490CE0F-A11F-47D3-8ABD-C1ADBE3A7C50}" srcOrd="0" destOrd="0" presId="urn:microsoft.com/office/officeart/2008/layout/VerticalCurvedList"/>
    <dgm:cxn modelId="{D6CBA046-863A-4B7E-845A-771396500F85}" type="presOf" srcId="{858335E1-0756-4935-AE41-5B216DCCD948}" destId="{E6A2F3DF-59A4-42B0-8EF2-3AD3B5749E62}" srcOrd="0" destOrd="0" presId="urn:microsoft.com/office/officeart/2008/layout/VerticalCurvedList"/>
    <dgm:cxn modelId="{7E20916F-A4FB-4645-988A-DFE5D26B34F2}" type="presOf" srcId="{4A4045ED-A119-4AA6-9C68-5FB2FD000427}" destId="{350524DE-70F6-4574-BAE0-689289DBC586}" srcOrd="0" destOrd="0" presId="urn:microsoft.com/office/officeart/2008/layout/VerticalCurvedList"/>
    <dgm:cxn modelId="{9321AD8B-54AA-45CD-8367-DD505A87B3FF}" type="presParOf" srcId="{7490CE0F-A11F-47D3-8ABD-C1ADBE3A7C50}" destId="{1A0EEC73-545C-450F-A5DD-57F31D5E025C}" srcOrd="0" destOrd="0" presId="urn:microsoft.com/office/officeart/2008/layout/VerticalCurvedList"/>
    <dgm:cxn modelId="{EB43581D-2ED7-426E-91EA-59EE62E475F7}" type="presParOf" srcId="{1A0EEC73-545C-450F-A5DD-57F31D5E025C}" destId="{F1CDD9E5-0B47-4B1A-8E62-979B36955724}" srcOrd="0" destOrd="0" presId="urn:microsoft.com/office/officeart/2008/layout/VerticalCurvedList"/>
    <dgm:cxn modelId="{4CFC6B01-FCC6-4B76-872F-4D2A98127788}" type="presParOf" srcId="{F1CDD9E5-0B47-4B1A-8E62-979B36955724}" destId="{16B3F5DE-FC7F-4970-BB84-D34060ECBA37}" srcOrd="0" destOrd="0" presId="urn:microsoft.com/office/officeart/2008/layout/VerticalCurvedList"/>
    <dgm:cxn modelId="{592AC484-2C19-4FD4-8EB2-1920FBEFC342}" type="presParOf" srcId="{F1CDD9E5-0B47-4B1A-8E62-979B36955724}" destId="{E6A2F3DF-59A4-42B0-8EF2-3AD3B5749E62}" srcOrd="1" destOrd="0" presId="urn:microsoft.com/office/officeart/2008/layout/VerticalCurvedList"/>
    <dgm:cxn modelId="{F8889B0E-CB79-43E8-8C0D-8BAFDE3616C8}" type="presParOf" srcId="{F1CDD9E5-0B47-4B1A-8E62-979B36955724}" destId="{6236A57E-1D82-4643-921C-67DEB1187487}" srcOrd="2" destOrd="0" presId="urn:microsoft.com/office/officeart/2008/layout/VerticalCurvedList"/>
    <dgm:cxn modelId="{33451D7A-7810-4C96-8815-05A34B79B68C}" type="presParOf" srcId="{F1CDD9E5-0B47-4B1A-8E62-979B36955724}" destId="{1158F15E-757B-419E-AC38-F97E0F5AF176}" srcOrd="3" destOrd="0" presId="urn:microsoft.com/office/officeart/2008/layout/VerticalCurvedList"/>
    <dgm:cxn modelId="{41E686B1-F155-427D-80B4-FCFC47AFD0AC}" type="presParOf" srcId="{1A0EEC73-545C-450F-A5DD-57F31D5E025C}" destId="{350524DE-70F6-4574-BAE0-689289DBC586}" srcOrd="1" destOrd="0" presId="urn:microsoft.com/office/officeart/2008/layout/VerticalCurvedList"/>
    <dgm:cxn modelId="{CC80DBC5-113C-4064-86EB-7BECAF8A53E2}" type="presParOf" srcId="{1A0EEC73-545C-450F-A5DD-57F31D5E025C}" destId="{BC64B071-F4E9-461B-8F14-C3369B64AB16}" srcOrd="2" destOrd="0" presId="urn:microsoft.com/office/officeart/2008/layout/VerticalCurvedList"/>
    <dgm:cxn modelId="{DF95EEBA-0C98-4731-B9C2-AC10473E308B}" type="presParOf" srcId="{BC64B071-F4E9-461B-8F14-C3369B64AB16}" destId="{F60CF8EA-EEBF-4972-9991-9D854CCDE15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2F3DF-59A4-42B0-8EF2-3AD3B5749E62}">
      <dsp:nvSpPr>
        <dsp:cNvPr id="0" name=""/>
        <dsp:cNvSpPr/>
      </dsp:nvSpPr>
      <dsp:spPr>
        <a:xfrm>
          <a:off x="-4593874" y="-766790"/>
          <a:ext cx="5960272" cy="5960272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524DE-70F6-4574-BAE0-689289DBC586}">
      <dsp:nvSpPr>
        <dsp:cNvPr id="0" name=""/>
        <dsp:cNvSpPr/>
      </dsp:nvSpPr>
      <dsp:spPr>
        <a:xfrm>
          <a:off x="1331374" y="1148246"/>
          <a:ext cx="8558019" cy="21301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684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Query on single relation (continue)</a:t>
          </a:r>
          <a:r>
            <a:rPr lang="en-GB" sz="3200" kern="1200" dirty="0">
              <a:solidFill>
                <a:schemeClr val="bg1"/>
              </a:solidFill>
              <a:latin typeface="Rockwell" panose="02060603020205020403" pitchFamily="18" charset="0"/>
            </a:rPr>
            <a:t> MySQL Comparison Operators</a:t>
          </a:r>
          <a:endParaRPr lang="en-US" sz="3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31374" y="1148246"/>
        <a:ext cx="8558019" cy="2130198"/>
      </dsp:txXfrm>
    </dsp:sp>
    <dsp:sp modelId="{F60CF8EA-EEBF-4972-9991-9D854CCDE154}">
      <dsp:nvSpPr>
        <dsp:cNvPr id="0" name=""/>
        <dsp:cNvSpPr/>
      </dsp:nvSpPr>
      <dsp:spPr>
        <a:xfrm>
          <a:off x="0" y="881971"/>
          <a:ext cx="2662748" cy="266274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AC917587-A625-44CC-9BCB-A25EA4769336}" type="datetime8">
              <a:rPr lang="en-001" smtClean="0"/>
              <a:t>08/30/2020 18:25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E7A68814-7C5D-4E23-B8C2-478B63AEC304}" type="datetime8">
              <a:rPr lang="en-001" smtClean="0"/>
              <a:t>08/30/2020 18:25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640C135B-B0F4-4FFA-B81D-AA1906C91F88}" type="datetime8">
              <a:rPr lang="en-001" smtClean="0"/>
              <a:t>08/30/2020 18:25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5884DBF2-3440-4418-BDB6-D6B5D287C653}" type="datetime8">
              <a:rPr lang="en-001" smtClean="0"/>
              <a:t>08/30/2020 18:25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C9736270-B9A0-4308-9F77-A960700176EA}" type="datetime8">
              <a:rPr lang="en-001" smtClean="0"/>
              <a:t>08/30/2020 18:25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869C2718-112F-4AAB-A1D8-1FAD68AA40F9}" type="datetime8">
              <a:rPr lang="en-001" smtClean="0"/>
              <a:t>08/30/2020 18:25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7D00DFA2-31DE-4B81-B9B2-448940CB2EDE}" type="datetime8">
              <a:rPr lang="en-001" smtClean="0"/>
              <a:t>08/30/2020 18:25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C228C2CD-F023-4F38-A7F8-50829D28ACE0}" type="datetime8">
              <a:rPr lang="en-001" smtClean="0"/>
              <a:t>08/30/2020 18:25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E68E52D7-0C1A-46B9-817C-B18461E4480B}" type="datetime8">
              <a:rPr lang="en-001" smtClean="0"/>
              <a:t>08/30/2020 18:25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svg"/><Relationship Id="rId7" Type="http://schemas.openxmlformats.org/officeDocument/2006/relationships/image" Target="../media/image3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DBMS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Lab-4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in(…)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13:09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98204" y="1219011"/>
            <a:ext cx="10307286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 selects the names of instructors whose names are either “Mozart” or “Einstein”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A8F60A-5DC1-4299-9946-831E5DEC3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29" y="2389074"/>
            <a:ext cx="5094271" cy="232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C03126-4367-4470-B009-6EDFBC0B7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215" y="1980522"/>
            <a:ext cx="4731390" cy="4099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2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in(…)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13:50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98204" y="1219011"/>
            <a:ext cx="10307286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Using ‘in’ selects the names of instructors whose ids are less than 30000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C03126-4367-4470-B009-6EDFBC0B7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215" y="1980522"/>
            <a:ext cx="4731390" cy="4099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8ECAF3-7330-460B-8572-44D90024A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19" y="2331730"/>
            <a:ext cx="6476043" cy="2555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17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not in(…)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13:07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98204" y="1219011"/>
            <a:ext cx="10307286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 selects the names of instructors whose names are neither “Mozart” nor “Einstein”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C03126-4367-4470-B009-6EDFBC0B7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183" y="1789926"/>
            <a:ext cx="4222622" cy="3658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04B3E-D451-4421-B634-B16044197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552" y="1679185"/>
            <a:ext cx="5946079" cy="4735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73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between</a:t>
            </a:r>
            <a:r>
              <a:rPr lang="en-GB" sz="2800" b="1" dirty="0">
                <a:latin typeface="Rockwell" panose="02060603020205020403" pitchFamily="18" charset="0"/>
              </a:rPr>
              <a:t> </a:t>
            </a:r>
            <a:r>
              <a:rPr lang="en-GB" sz="2800" dirty="0">
                <a:latin typeface="Rockwell" panose="02060603020205020403" pitchFamily="18" charset="0"/>
              </a:rPr>
              <a:t>operator</a:t>
            </a:r>
            <a:endParaRPr lang="en-GB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09:41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8200" y="1097478"/>
            <a:ext cx="6667500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between </a:t>
            </a:r>
            <a:r>
              <a:rPr lang="en-GB" sz="2000" dirty="0">
                <a:latin typeface="Rockwell" panose="02060603020205020403" pitchFamily="18" charset="0"/>
              </a:rPr>
              <a:t>comparison operator is used to simplify </a:t>
            </a:r>
            <a:r>
              <a:rPr lang="en-GB" sz="2000" b="1" dirty="0">
                <a:latin typeface="Rockwell" panose="02060603020205020403" pitchFamily="18" charset="0"/>
              </a:rPr>
              <a:t>where </a:t>
            </a:r>
            <a:r>
              <a:rPr lang="en-GB" sz="2000" dirty="0">
                <a:latin typeface="Rockwell" panose="02060603020205020403" pitchFamily="18" charset="0"/>
              </a:rPr>
              <a:t>clauses that specify that </a:t>
            </a:r>
            <a:r>
              <a:rPr lang="en-GB" sz="2000" u="sng" dirty="0">
                <a:latin typeface="Rockwell" panose="02060603020205020403" pitchFamily="18" charset="0"/>
              </a:rPr>
              <a:t>a value be less than or equal to some value and greater than or equal to some other value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A81114-3C9F-43B0-8E4B-71B74A75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842" y="2417953"/>
            <a:ext cx="4720499" cy="3996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51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14" y="387313"/>
            <a:ext cx="8378529" cy="57767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between</a:t>
            </a:r>
            <a:r>
              <a:rPr lang="en-GB" sz="2800" b="1" dirty="0">
                <a:latin typeface="Rockwell" panose="02060603020205020403" pitchFamily="18" charset="0"/>
              </a:rPr>
              <a:t> </a:t>
            </a:r>
            <a:r>
              <a:rPr lang="en-GB" sz="2800" dirty="0">
                <a:latin typeface="Rockwell" panose="02060603020205020403" pitchFamily="18" charset="0"/>
              </a:rPr>
              <a:t>operator</a:t>
            </a:r>
            <a:endParaRPr lang="en-GB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09:44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8200" y="964985"/>
            <a:ext cx="10593586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 find the names of instructors with salary amounts between $90,000 and $100,000</a:t>
            </a:r>
            <a:endParaRPr lang="en-GB" sz="2000" u="sng" dirty="0">
              <a:latin typeface="Rockwell" panose="020606030202050204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A81114-3C9F-43B0-8E4B-71B74A75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604" y="2244404"/>
            <a:ext cx="4309654" cy="3648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CD584B-F02B-4BEA-A9F2-ECE08E10A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449" y="1657575"/>
            <a:ext cx="5674454" cy="1035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phic 15" descr="Arrow Rotate right">
            <a:extLst>
              <a:ext uri="{FF2B5EF4-FFF2-40B4-BE49-F238E27FC236}">
                <a16:creationId xmlns:a16="http://schemas.microsoft.com/office/drawing/2014/main" id="{50A924F6-EA38-4DE8-B6C6-03D113E4F4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400" y="2824112"/>
            <a:ext cx="639691" cy="6396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10DBA4-64C7-4DA7-805A-DF0C24C13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449" y="3534568"/>
            <a:ext cx="5606694" cy="2885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7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14" y="387313"/>
            <a:ext cx="8378529" cy="57767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is null</a:t>
            </a:r>
            <a:r>
              <a:rPr lang="en-GB" sz="2800" b="1" dirty="0">
                <a:latin typeface="Rockwell" panose="02060603020205020403" pitchFamily="18" charset="0"/>
              </a:rPr>
              <a:t> </a:t>
            </a:r>
            <a:r>
              <a:rPr lang="en-GB" sz="2800" dirty="0">
                <a:latin typeface="Rockwell" panose="02060603020205020403" pitchFamily="18" charset="0"/>
              </a:rPr>
              <a:t>operator</a:t>
            </a:r>
            <a:endParaRPr lang="en-GB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09:54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8200" y="964985"/>
            <a:ext cx="10593586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GB" sz="2000" u="sng" dirty="0">
              <a:latin typeface="Rockwell" panose="020606030202050204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49E1C9-B90C-4686-BD7C-DED03215D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25" y="983021"/>
            <a:ext cx="8352244" cy="11659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0BC720-28A7-4BF0-8F30-B797DC743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88" y="2610217"/>
            <a:ext cx="7594810" cy="162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A8754-382B-4077-92E0-D651F1951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173" y="2295723"/>
            <a:ext cx="3761821" cy="3259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9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B3993A-9EF3-414D-AA9B-8DDA69F5CE2F}"/>
              </a:ext>
            </a:extLst>
          </p:cNvPr>
          <p:cNvSpPr txBox="1">
            <a:spLocks/>
          </p:cNvSpPr>
          <p:nvPr/>
        </p:nvSpPr>
        <p:spPr>
          <a:xfrm>
            <a:off x="505932" y="946958"/>
            <a:ext cx="6868945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SQL uses the special keyword </a:t>
            </a:r>
            <a:r>
              <a:rPr lang="en-GB" sz="2000" b="1" dirty="0">
                <a:latin typeface="Rockwell" panose="02060603020205020403" pitchFamily="18" charset="0"/>
              </a:rPr>
              <a:t>null</a:t>
            </a:r>
            <a:r>
              <a:rPr lang="en-GB" sz="2000" dirty="0">
                <a:latin typeface="Rockwell" panose="02060603020205020403" pitchFamily="18" charset="0"/>
              </a:rPr>
              <a:t> in a predicate to test for a null value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Find the names of instructors whose salary is unknown.</a:t>
            </a:r>
            <a:endParaRPr lang="en-GB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369286"/>
            <a:ext cx="8378529" cy="57767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is null</a:t>
            </a:r>
            <a:r>
              <a:rPr lang="en-GB" sz="2800" b="1" dirty="0">
                <a:latin typeface="Rockwell" panose="02060603020205020403" pitchFamily="18" charset="0"/>
              </a:rPr>
              <a:t> </a:t>
            </a:r>
            <a:r>
              <a:rPr lang="en-GB" sz="2800" dirty="0">
                <a:latin typeface="Rockwell" panose="02060603020205020403" pitchFamily="18" charset="0"/>
              </a:rPr>
              <a:t>operator</a:t>
            </a:r>
            <a:endParaRPr lang="en-GB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10:13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27B7A6-0F5C-4073-91DC-3007A3D30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8" y="2813417"/>
            <a:ext cx="2911092" cy="198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B3FE67-81F1-4921-B258-5A78A3AA9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32" y="2813418"/>
            <a:ext cx="4091761" cy="19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E2B2DD-7D62-4161-8843-87EA1C35D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309" y="383900"/>
            <a:ext cx="3225781" cy="2794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B3993A-9EF3-414D-AA9B-8DDA69F5CE2F}"/>
              </a:ext>
            </a:extLst>
          </p:cNvPr>
          <p:cNvSpPr txBox="1">
            <a:spLocks/>
          </p:cNvSpPr>
          <p:nvPr/>
        </p:nvSpPr>
        <p:spPr>
          <a:xfrm>
            <a:off x="505932" y="946958"/>
            <a:ext cx="6868945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The opposite of </a:t>
            </a:r>
            <a:r>
              <a:rPr lang="en-GB" sz="2000" b="1" dirty="0">
                <a:latin typeface="Rockwell" panose="02060603020205020403" pitchFamily="18" charset="0"/>
              </a:rPr>
              <a:t>is null</a:t>
            </a:r>
          </a:p>
          <a:p>
            <a:pPr algn="just">
              <a:lnSpc>
                <a:spcPct val="120000"/>
              </a:lnSpc>
            </a:pPr>
            <a:endParaRPr lang="en-GB" sz="11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Find the names of instructors whose salary we know.</a:t>
            </a:r>
            <a:endParaRPr lang="en-GB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369286"/>
            <a:ext cx="8378529" cy="57767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is not null</a:t>
            </a:r>
            <a:r>
              <a:rPr lang="en-GB" sz="2800" b="1" dirty="0">
                <a:latin typeface="Rockwell" panose="02060603020205020403" pitchFamily="18" charset="0"/>
              </a:rPr>
              <a:t> </a:t>
            </a:r>
            <a:r>
              <a:rPr lang="en-GB" sz="2800" dirty="0">
                <a:latin typeface="Rockwell" panose="02060603020205020403" pitchFamily="18" charset="0"/>
              </a:rPr>
              <a:t>operator</a:t>
            </a:r>
            <a:endParaRPr lang="en-GB" sz="2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10:05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E2B2DD-7D62-4161-8843-87EA1C35D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09" y="383900"/>
            <a:ext cx="3225781" cy="2794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46AC3C-17AA-4B15-A466-C6CDBB4E3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380" y="2060911"/>
            <a:ext cx="4511059" cy="4470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35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like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12:31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86262" y="1219011"/>
            <a:ext cx="10799948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The LIKE operator is used in a WHERE clause to search for a specified pattern in a column</a:t>
            </a: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F0843F-7654-4564-997D-2E30F3F15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704" y="1929079"/>
            <a:ext cx="4239310" cy="1480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4611BB-9900-48CD-AF20-5310A15F3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68" y="3840437"/>
            <a:ext cx="9889084" cy="17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2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like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12:34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98204" y="1219011"/>
            <a:ext cx="6650858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Find the names of all courses whose title includes the substring ‘</a:t>
            </a:r>
            <a:r>
              <a:rPr lang="en-GB" sz="2000" b="1" dirty="0">
                <a:latin typeface="Rockwell" panose="02060603020205020403" pitchFamily="18" charset="0"/>
              </a:rPr>
              <a:t>to</a:t>
            </a:r>
            <a:r>
              <a:rPr lang="en-GB" sz="2000" dirty="0">
                <a:latin typeface="Rockwell" panose="02060603020205020403" pitchFamily="18" charset="0"/>
              </a:rPr>
              <a:t>’.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B6BBD3-D80A-4DCC-8557-E3CB72715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213" y="1021281"/>
            <a:ext cx="4701947" cy="3398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51359D-2E15-497C-BE18-D200CDD66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408" y="2536090"/>
            <a:ext cx="5555735" cy="273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3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9" y="365131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Things we will complete today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17905" y="11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B2D7AA-E221-4720-A314-A16E9CD2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257050"/>
              </p:ext>
            </p:extLst>
          </p:nvPr>
        </p:nvGraphicFramePr>
        <p:xfrm>
          <a:off x="1134206" y="1626576"/>
          <a:ext cx="9889394" cy="442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9632FC-9F5F-46DC-AEB1-94A1E5E0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F31F-ABDE-4AA5-949B-1274DBD5A160}" type="slidenum">
              <a:rPr lang="en-001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like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12:42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411222" y="1021281"/>
            <a:ext cx="6650858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3A7ED8-82F2-40B4-B00F-C3C3B7B0B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42" y="1371842"/>
            <a:ext cx="9268165" cy="2145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6BBD3-D80A-4DCC-8557-E3CB72715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680" y="2702355"/>
            <a:ext cx="4903481" cy="3544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64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like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72300" y="-9626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12:48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411222" y="1021281"/>
            <a:ext cx="6650858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951252-DC20-445D-943F-07EBA6021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816" y="1173676"/>
            <a:ext cx="9163303" cy="53958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3CB99B-480F-4DE6-8A07-A44F2B10C8A8}"/>
              </a:ext>
            </a:extLst>
          </p:cNvPr>
          <p:cNvSpPr/>
          <p:nvPr/>
        </p:nvSpPr>
        <p:spPr>
          <a:xfrm>
            <a:off x="4622800" y="1751348"/>
            <a:ext cx="5774690" cy="6667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C4062-3485-4EC7-BF71-D4F0BC6B7B9A}"/>
              </a:ext>
            </a:extLst>
          </p:cNvPr>
          <p:cNvSpPr/>
          <p:nvPr/>
        </p:nvSpPr>
        <p:spPr>
          <a:xfrm>
            <a:off x="4622800" y="2476394"/>
            <a:ext cx="5774690" cy="6667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EBBBF5-BE6F-4364-BF85-1C240F930FE6}"/>
              </a:ext>
            </a:extLst>
          </p:cNvPr>
          <p:cNvSpPr/>
          <p:nvPr/>
        </p:nvSpPr>
        <p:spPr>
          <a:xfrm>
            <a:off x="4622800" y="3194699"/>
            <a:ext cx="5774690" cy="6667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7B1AAA-BEF6-4C62-9671-749655F1CC1D}"/>
              </a:ext>
            </a:extLst>
          </p:cNvPr>
          <p:cNvSpPr/>
          <p:nvPr/>
        </p:nvSpPr>
        <p:spPr>
          <a:xfrm>
            <a:off x="4622800" y="3905898"/>
            <a:ext cx="5774690" cy="6667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EEED5F-CEB1-46FC-AFCD-2EE6B5B00FCE}"/>
              </a:ext>
            </a:extLst>
          </p:cNvPr>
          <p:cNvSpPr/>
          <p:nvPr/>
        </p:nvSpPr>
        <p:spPr>
          <a:xfrm>
            <a:off x="4622800" y="4620784"/>
            <a:ext cx="5774690" cy="6667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54ED5C-EB94-4E99-B457-405CBEF8AD29}"/>
              </a:ext>
            </a:extLst>
          </p:cNvPr>
          <p:cNvSpPr/>
          <p:nvPr/>
        </p:nvSpPr>
        <p:spPr>
          <a:xfrm>
            <a:off x="4622800" y="5339089"/>
            <a:ext cx="5774690" cy="6667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CC62B3-74B9-4DB5-B917-DDFFEE89EF3A}"/>
              </a:ext>
            </a:extLst>
          </p:cNvPr>
          <p:cNvSpPr/>
          <p:nvPr/>
        </p:nvSpPr>
        <p:spPr>
          <a:xfrm>
            <a:off x="4622800" y="6069877"/>
            <a:ext cx="5774690" cy="4875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3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exists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13:12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98204" y="1219011"/>
            <a:ext cx="10226006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The EXISTS operator is used to test for the existence of any record in a subquery.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The EXISTS operator returns true if the subquery returns one or more records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D9F1DE-3B9F-412D-9CA4-5FC607DF7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3052"/>
            <a:ext cx="10531126" cy="1850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393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18097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exists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13:13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623846" y="758643"/>
            <a:ext cx="10226006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The following SQL statement returns TRUE and lists the suppliers with a product price less than 20</a:t>
            </a: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F8542-318A-4D53-A7C3-DDD8D8313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526" y="1351555"/>
            <a:ext cx="5386767" cy="216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5F243E-0C69-4D94-8F67-9E5BD7E9D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526" y="3626436"/>
            <a:ext cx="5386767" cy="2172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0DBAFE-6C8C-4442-BC59-82528BC92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830" y="1648861"/>
            <a:ext cx="6000175" cy="261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D5DD46-96D9-4075-8BA3-6DB38661B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68" y="4661094"/>
            <a:ext cx="4298052" cy="1417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34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7772-76C4-490C-9B2E-647CBF36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996B-A0E8-4E00-BD0F-3B6DE1C9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354F-B4B9-4BFB-852B-014E995B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8814-7C5D-4E23-B8C2-478B63AEC304}" type="datetime8">
              <a:rPr lang="en-001" smtClean="0"/>
              <a:t>08/31/2020 13:06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3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Demo.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ockwell" panose="02060603020205020403" pitchFamily="18" charset="0"/>
              </a:rPr>
              <a:t>End.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5740127" y="4728830"/>
            <a:ext cx="2208514" cy="2208514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928035" y="2216505"/>
            <a:ext cx="1856140" cy="185614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915030" y="4951830"/>
            <a:ext cx="1696390" cy="1696390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062" y="3881998"/>
            <a:ext cx="2243981" cy="2243981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-310179" y="-257453"/>
            <a:ext cx="2829003" cy="2829003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231844" y="142132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9786908" y="1766960"/>
            <a:ext cx="1401096" cy="1401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930" y="852207"/>
            <a:ext cx="8760069" cy="23876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Rockwell" panose="02060603020205020403" pitchFamily="18" charset="0"/>
              </a:rPr>
              <a:t>MySQL Comparison Operators</a:t>
            </a:r>
            <a:endParaRPr lang="en-US" sz="4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7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Comparison Operations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08/30/2020 18:49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60284" y="1192634"/>
            <a:ext cx="4339961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Comparison operators are used in the WHERE clause to determine which records to select.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3634B-F8E6-41BB-B31F-09C159F9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83" y="2590784"/>
            <a:ext cx="4282811" cy="1348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8A5D07-9198-4A06-832A-9FC2C6975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947" y="1192634"/>
            <a:ext cx="5967802" cy="5384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A8C412-F85C-41F1-A0C2-399A8070ADF3}"/>
              </a:ext>
            </a:extLst>
          </p:cNvPr>
          <p:cNvSpPr/>
          <p:nvPr/>
        </p:nvSpPr>
        <p:spPr>
          <a:xfrm>
            <a:off x="5209708" y="4155645"/>
            <a:ext cx="1899803" cy="2461846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9C99BA8-2DF5-4A3D-BDD9-649C35D1A8FB}"/>
              </a:ext>
            </a:extLst>
          </p:cNvPr>
          <p:cNvSpPr/>
          <p:nvPr/>
        </p:nvSpPr>
        <p:spPr>
          <a:xfrm rot="9548611">
            <a:off x="6122564" y="1696178"/>
            <a:ext cx="842319" cy="3042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=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08/30/2020 18:57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86262" y="1219011"/>
            <a:ext cx="9338932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Example: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27A27-B079-4E79-A535-66294006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676" y="207524"/>
            <a:ext cx="4844468" cy="1627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16E428-2608-42F5-87C2-0BABFD153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95521"/>
            <a:ext cx="7514492" cy="313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7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&lt;=&gt;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08/30/2020 18:57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786262" y="1219011"/>
            <a:ext cx="9338932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Example: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27A27-B079-4E79-A535-66294006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676" y="207524"/>
            <a:ext cx="4844468" cy="1627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AC853C-5C91-4928-9F19-7C9CF1E3A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61" y="2264887"/>
            <a:ext cx="6766032" cy="3173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21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Inequality Operator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&lt;&gt;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and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!=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08/30/2020 19:04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76177" y="1195441"/>
            <a:ext cx="9338932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Example: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27A27-B079-4E79-A535-66294006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676" y="207524"/>
            <a:ext cx="4844468" cy="1627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EA769B-9A0C-4599-89BC-39636BC17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92" y="2505806"/>
            <a:ext cx="3599133" cy="1300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80D86E-B057-4414-BA5E-A6A8DC5D8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034" y="2505382"/>
            <a:ext cx="3651676" cy="1300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9D37DD-07BB-49FE-99FB-C9186A061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877" y="4154261"/>
            <a:ext cx="5885766" cy="1602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1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&gt;, &gt;=, &lt;</a:t>
            </a:r>
            <a:r>
              <a:rPr lang="en-GB" sz="2800" b="1" dirty="0">
                <a:latin typeface="Rockwell" panose="02060603020205020403" pitchFamily="18" charset="0"/>
              </a:rPr>
              <a:t> </a:t>
            </a:r>
            <a:r>
              <a:rPr lang="en-GB" sz="2800" dirty="0">
                <a:latin typeface="Rockwell" panose="02060603020205020403" pitchFamily="18" charset="0"/>
              </a:rPr>
              <a:t>and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 &lt;=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09:34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76177" y="1195441"/>
            <a:ext cx="9338932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Example: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27A27-B079-4E79-A535-66294006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676" y="207524"/>
            <a:ext cx="4844468" cy="1627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26D295-5698-4519-8AA3-AB00079E9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705" y="4095262"/>
            <a:ext cx="2994803" cy="1290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C0BE82-8E0A-447F-B61B-D3CC63A08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141" y="4155644"/>
            <a:ext cx="2856786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32E56F-275D-4E3F-8178-16F94E76B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705" y="2052781"/>
            <a:ext cx="2836307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4DF2B0-D2C4-487A-BF81-E4E87F8F7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383" y="2009198"/>
            <a:ext cx="2552700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50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62" y="443609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ckwell" panose="02060603020205020403" pitchFamily="18" charset="0"/>
              </a:rPr>
              <a:t>in(…)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08/31/2020 13:07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98204" y="1219011"/>
            <a:ext cx="10307286" cy="46630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The IN operator allows you to specify multiple values in a WHERE clause.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The IN operator is a shorthand for multiple OR conditions.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1740C0-0E7E-49F3-AAA8-304ABBF69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635" y="2662011"/>
            <a:ext cx="9004730" cy="907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39FA03-DF4B-4C89-BA56-33E9213F6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970" y="4683313"/>
            <a:ext cx="8163836" cy="1198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raphic 17" descr="Arrow Rotate right">
            <a:extLst>
              <a:ext uri="{FF2B5EF4-FFF2-40B4-BE49-F238E27FC236}">
                <a16:creationId xmlns:a16="http://schemas.microsoft.com/office/drawing/2014/main" id="{633D9789-FC10-422C-A1BB-3D2F9D092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143" y="3616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 algn="just">
          <a:lnSpc>
            <a:spcPct val="120000"/>
          </a:lnSpc>
          <a:defRPr sz="2400" b="1" dirty="0" smtClean="0">
            <a:latin typeface="Rockwell" panose="02060603020205020403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384</Words>
  <Application>Microsoft Office PowerPoint</Application>
  <PresentationFormat>Widescreen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Rockwell</vt:lpstr>
      <vt:lpstr>Tahoma</vt:lpstr>
      <vt:lpstr>Office Theme</vt:lpstr>
      <vt:lpstr>DBMS</vt:lpstr>
      <vt:lpstr>Things we will complete today</vt:lpstr>
      <vt:lpstr>MySQL Comparison Operators</vt:lpstr>
      <vt:lpstr>Comparison Operations</vt:lpstr>
      <vt:lpstr>The = operator</vt:lpstr>
      <vt:lpstr>The &lt;=&gt; operator</vt:lpstr>
      <vt:lpstr>The Inequality Operator &lt;&gt; and !=</vt:lpstr>
      <vt:lpstr>The &gt;, &gt;=, &lt; and  &lt;=</vt:lpstr>
      <vt:lpstr>The in(…) operator</vt:lpstr>
      <vt:lpstr>The in(…) operator</vt:lpstr>
      <vt:lpstr>The in(…) operator</vt:lpstr>
      <vt:lpstr>The not in(…) operator</vt:lpstr>
      <vt:lpstr>The between operator</vt:lpstr>
      <vt:lpstr>The between operator</vt:lpstr>
      <vt:lpstr>The is null operator</vt:lpstr>
      <vt:lpstr>The is null operator</vt:lpstr>
      <vt:lpstr>The is not null operator</vt:lpstr>
      <vt:lpstr>The like operator</vt:lpstr>
      <vt:lpstr>The like operator</vt:lpstr>
      <vt:lpstr>The like operator</vt:lpstr>
      <vt:lpstr>The like operator</vt:lpstr>
      <vt:lpstr>The exists operator</vt:lpstr>
      <vt:lpstr>The exists operator</vt:lpstr>
      <vt:lpstr>PowerPoint Presentation</vt:lpstr>
      <vt:lpstr>Demo.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2019-07-19T05:32:34Z</dcterms:created>
  <dcterms:modified xsi:type="dcterms:W3CDTF">2020-08-31T08:21:45Z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