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7"/>
  </p:notesMasterIdLst>
  <p:sldIdLst>
    <p:sldId id="256" r:id="rId5"/>
    <p:sldId id="264" r:id="rId6"/>
    <p:sldId id="365" r:id="rId7"/>
    <p:sldId id="366" r:id="rId8"/>
    <p:sldId id="368" r:id="rId9"/>
    <p:sldId id="369" r:id="rId10"/>
    <p:sldId id="371" r:id="rId11"/>
    <p:sldId id="370" r:id="rId12"/>
    <p:sldId id="372" r:id="rId13"/>
    <p:sldId id="373" r:id="rId14"/>
    <p:sldId id="375" r:id="rId15"/>
    <p:sldId id="374" r:id="rId16"/>
    <p:sldId id="351" r:id="rId17"/>
    <p:sldId id="318" r:id="rId18"/>
    <p:sldId id="299" r:id="rId19"/>
    <p:sldId id="349" r:id="rId20"/>
    <p:sldId id="352" r:id="rId21"/>
    <p:sldId id="350" r:id="rId22"/>
    <p:sldId id="354" r:id="rId23"/>
    <p:sldId id="355" r:id="rId24"/>
    <p:sldId id="357" r:id="rId25"/>
    <p:sldId id="356" r:id="rId26"/>
    <p:sldId id="358" r:id="rId27"/>
    <p:sldId id="359" r:id="rId28"/>
    <p:sldId id="360" r:id="rId29"/>
    <p:sldId id="361" r:id="rId30"/>
    <p:sldId id="362" r:id="rId31"/>
    <p:sldId id="363" r:id="rId32"/>
    <p:sldId id="353" r:id="rId33"/>
    <p:sldId id="364" r:id="rId34"/>
    <p:sldId id="263" r:id="rId35"/>
    <p:sldId id="30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84" autoAdjust="0"/>
  </p:normalViewPr>
  <p:slideViewPr>
    <p:cSldViewPr snapToGrid="0">
      <p:cViewPr varScale="1">
        <p:scale>
          <a:sx n="75" d="100"/>
          <a:sy n="75" d="100"/>
        </p:scale>
        <p:origin x="8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4045ED-A119-4AA6-9C68-5FB2FD000427}">
      <dgm:prSet phldrT="[Text]" custT="1"/>
      <dgm:spPr/>
      <dgm:t>
        <a:bodyPr/>
        <a:lstStyle/>
        <a:p>
          <a:r>
            <a: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Query on Multiple relation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02A41733-9A5F-458C-B68B-B73270592442}">
      <dgm:prSet phldrT="[Text]" custT="1"/>
      <dgm:spPr/>
      <dgm:t>
        <a:bodyPr/>
        <a:lstStyle/>
        <a:p>
          <a:r>
            <a:rPr lang="en-US" sz="3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Aggrigate</a:t>
          </a:r>
          <a:r>
            <a: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functions</a:t>
          </a:r>
        </a:p>
      </dgm:t>
    </dgm:pt>
    <dgm:pt modelId="{E84BF637-F4A8-42D1-87D2-5CF7DA1C3CD3}" type="parTrans" cxnId="{E7620A26-3EA2-4B0E-8BFB-D99B4E2A5F4A}">
      <dgm:prSet/>
      <dgm:spPr/>
      <dgm:t>
        <a:bodyPr/>
        <a:lstStyle/>
        <a:p>
          <a:endParaRPr lang="en-US"/>
        </a:p>
      </dgm:t>
    </dgm:pt>
    <dgm:pt modelId="{C67FF88E-F235-4C2A-B0A8-2CBE21C0A5DB}" type="sibTrans" cxnId="{E7620A26-3EA2-4B0E-8BFB-D99B4E2A5F4A}">
      <dgm:prSet/>
      <dgm:spPr/>
      <dgm:t>
        <a:bodyPr/>
        <a:lstStyle/>
        <a:p>
          <a:endParaRPr lang="en-US"/>
        </a:p>
      </dgm:t>
    </dgm:pt>
    <dgm:pt modelId="{7490CE0F-A11F-47D3-8ABD-C1ADBE3A7C50}" type="pres">
      <dgm:prSet presAssocID="{2A136A90-6B59-45AD-BBA1-85AFD032E8F8}" presName="Name0" presStyleCnt="0">
        <dgm:presLayoutVars>
          <dgm:chMax val="7"/>
          <dgm:chPref val="7"/>
          <dgm:dir/>
        </dgm:presLayoutVars>
      </dgm:prSet>
      <dgm:spPr/>
    </dgm:pt>
    <dgm:pt modelId="{1A0EEC73-545C-450F-A5DD-57F31D5E025C}" type="pres">
      <dgm:prSet presAssocID="{2A136A90-6B59-45AD-BBA1-85AFD032E8F8}" presName="Name1" presStyleCnt="0"/>
      <dgm:spPr/>
    </dgm:pt>
    <dgm:pt modelId="{F1CDD9E5-0B47-4B1A-8E62-979B36955724}" type="pres">
      <dgm:prSet presAssocID="{2A136A90-6B59-45AD-BBA1-85AFD032E8F8}" presName="cycle" presStyleCnt="0"/>
      <dgm:spPr/>
    </dgm:pt>
    <dgm:pt modelId="{16B3F5DE-FC7F-4970-BB84-D34060ECBA37}" type="pres">
      <dgm:prSet presAssocID="{2A136A90-6B59-45AD-BBA1-85AFD032E8F8}" presName="srcNode" presStyleLbl="node1" presStyleIdx="0" presStyleCnt="2"/>
      <dgm:spPr/>
    </dgm:pt>
    <dgm:pt modelId="{E6A2F3DF-59A4-42B0-8EF2-3AD3B5749E62}" type="pres">
      <dgm:prSet presAssocID="{2A136A90-6B59-45AD-BBA1-85AFD032E8F8}" presName="conn" presStyleLbl="parChTrans1D2" presStyleIdx="0" presStyleCnt="1"/>
      <dgm:spPr/>
    </dgm:pt>
    <dgm:pt modelId="{6236A57E-1D82-4643-921C-67DEB1187487}" type="pres">
      <dgm:prSet presAssocID="{2A136A90-6B59-45AD-BBA1-85AFD032E8F8}" presName="extraNode" presStyleLbl="node1" presStyleIdx="0" presStyleCnt="2"/>
      <dgm:spPr/>
    </dgm:pt>
    <dgm:pt modelId="{1158F15E-757B-419E-AC38-F97E0F5AF176}" type="pres">
      <dgm:prSet presAssocID="{2A136A90-6B59-45AD-BBA1-85AFD032E8F8}" presName="dstNode" presStyleLbl="node1" presStyleIdx="0" presStyleCnt="2"/>
      <dgm:spPr/>
    </dgm:pt>
    <dgm:pt modelId="{AB57338E-E784-4552-A13F-C0407A2DC727}" type="pres">
      <dgm:prSet presAssocID="{02A41733-9A5F-458C-B68B-B73270592442}" presName="text_1" presStyleLbl="node1" presStyleIdx="0" presStyleCnt="2">
        <dgm:presLayoutVars>
          <dgm:bulletEnabled val="1"/>
        </dgm:presLayoutVars>
      </dgm:prSet>
      <dgm:spPr/>
    </dgm:pt>
    <dgm:pt modelId="{AED44590-9CD2-4101-AC8D-1392CDFA6CE8}" type="pres">
      <dgm:prSet presAssocID="{02A41733-9A5F-458C-B68B-B73270592442}" presName="accent_1" presStyleCnt="0"/>
      <dgm:spPr/>
    </dgm:pt>
    <dgm:pt modelId="{CC1FDDCE-F2F7-459A-9E8F-6839A17B6960}" type="pres">
      <dgm:prSet presAssocID="{02A41733-9A5F-458C-B68B-B73270592442}" presName="accentRepeatNode" presStyleLbl="solidFgAcc1" presStyleIdx="0" presStyleCnt="2"/>
      <dgm:spPr/>
    </dgm:pt>
    <dgm:pt modelId="{21893682-64B9-4D74-BD59-99F9929ECEB6}" type="pres">
      <dgm:prSet presAssocID="{4A4045ED-A119-4AA6-9C68-5FB2FD000427}" presName="text_2" presStyleLbl="node1" presStyleIdx="1" presStyleCnt="2">
        <dgm:presLayoutVars>
          <dgm:bulletEnabled val="1"/>
        </dgm:presLayoutVars>
      </dgm:prSet>
      <dgm:spPr/>
    </dgm:pt>
    <dgm:pt modelId="{2232AEB2-6C21-4701-BCBB-51D2605A022F}" type="pres">
      <dgm:prSet presAssocID="{4A4045ED-A119-4AA6-9C68-5FB2FD000427}" presName="accent_2" presStyleCnt="0"/>
      <dgm:spPr/>
    </dgm:pt>
    <dgm:pt modelId="{F60CF8EA-EEBF-4972-9991-9D854CCDE154}" type="pres">
      <dgm:prSet presAssocID="{4A4045ED-A119-4AA6-9C68-5FB2FD000427}" presName="accentRepeatNode" presStyleLbl="solidFgAcc1" presStyleIdx="1" presStyleCnt="2"/>
      <dgm:spPr/>
    </dgm:pt>
  </dgm:ptLst>
  <dgm:cxnLst>
    <dgm:cxn modelId="{1BD59E24-EEF8-4998-8DB1-3343142CAF57}" srcId="{2A136A90-6B59-45AD-BBA1-85AFD032E8F8}" destId="{4A4045ED-A119-4AA6-9C68-5FB2FD000427}" srcOrd="1" destOrd="0" parTransId="{3AFC7164-9B18-4D91-8BCD-E06AEDF44A1B}" sibTransId="{858335E1-0756-4935-AE41-5B216DCCD948}"/>
    <dgm:cxn modelId="{E7620A26-3EA2-4B0E-8BFB-D99B4E2A5F4A}" srcId="{2A136A90-6B59-45AD-BBA1-85AFD032E8F8}" destId="{02A41733-9A5F-458C-B68B-B73270592442}" srcOrd="0" destOrd="0" parTransId="{E84BF637-F4A8-42D1-87D2-5CF7DA1C3CD3}" sibTransId="{C67FF88E-F235-4C2A-B0A8-2CBE21C0A5DB}"/>
    <dgm:cxn modelId="{47F67C2C-6F8A-4EE4-9BA7-CFB020458153}" type="presOf" srcId="{2A136A90-6B59-45AD-BBA1-85AFD032E8F8}" destId="{7490CE0F-A11F-47D3-8ABD-C1ADBE3A7C50}" srcOrd="0" destOrd="0" presId="urn:microsoft.com/office/officeart/2008/layout/VerticalCurvedList"/>
    <dgm:cxn modelId="{58403585-9220-49A3-8B99-3460546E52BA}" type="presOf" srcId="{C67FF88E-F235-4C2A-B0A8-2CBE21C0A5DB}" destId="{E6A2F3DF-59A4-42B0-8EF2-3AD3B5749E62}" srcOrd="0" destOrd="0" presId="urn:microsoft.com/office/officeart/2008/layout/VerticalCurvedList"/>
    <dgm:cxn modelId="{8C817193-5C10-4089-ACA0-BA32774D5881}" type="presOf" srcId="{02A41733-9A5F-458C-B68B-B73270592442}" destId="{AB57338E-E784-4552-A13F-C0407A2DC727}" srcOrd="0" destOrd="0" presId="urn:microsoft.com/office/officeart/2008/layout/VerticalCurvedList"/>
    <dgm:cxn modelId="{5A01CDAE-9918-49C1-A0E8-2F7428F388F3}" type="presOf" srcId="{4A4045ED-A119-4AA6-9C68-5FB2FD000427}" destId="{21893682-64B9-4D74-BD59-99F9929ECEB6}" srcOrd="0" destOrd="0" presId="urn:microsoft.com/office/officeart/2008/layout/VerticalCurvedList"/>
    <dgm:cxn modelId="{9321AD8B-54AA-45CD-8367-DD505A87B3FF}" type="presParOf" srcId="{7490CE0F-A11F-47D3-8ABD-C1ADBE3A7C50}" destId="{1A0EEC73-545C-450F-A5DD-57F31D5E025C}" srcOrd="0" destOrd="0" presId="urn:microsoft.com/office/officeart/2008/layout/VerticalCurvedList"/>
    <dgm:cxn modelId="{EB43581D-2ED7-426E-91EA-59EE62E475F7}" type="presParOf" srcId="{1A0EEC73-545C-450F-A5DD-57F31D5E025C}" destId="{F1CDD9E5-0B47-4B1A-8E62-979B36955724}" srcOrd="0" destOrd="0" presId="urn:microsoft.com/office/officeart/2008/layout/VerticalCurvedList"/>
    <dgm:cxn modelId="{4CFC6B01-FCC6-4B76-872F-4D2A98127788}" type="presParOf" srcId="{F1CDD9E5-0B47-4B1A-8E62-979B36955724}" destId="{16B3F5DE-FC7F-4970-BB84-D34060ECBA37}" srcOrd="0" destOrd="0" presId="urn:microsoft.com/office/officeart/2008/layout/VerticalCurvedList"/>
    <dgm:cxn modelId="{592AC484-2C19-4FD4-8EB2-1920FBEFC342}" type="presParOf" srcId="{F1CDD9E5-0B47-4B1A-8E62-979B36955724}" destId="{E6A2F3DF-59A4-42B0-8EF2-3AD3B5749E62}" srcOrd="1" destOrd="0" presId="urn:microsoft.com/office/officeart/2008/layout/VerticalCurvedList"/>
    <dgm:cxn modelId="{F8889B0E-CB79-43E8-8C0D-8BAFDE3616C8}" type="presParOf" srcId="{F1CDD9E5-0B47-4B1A-8E62-979B36955724}" destId="{6236A57E-1D82-4643-921C-67DEB1187487}" srcOrd="2" destOrd="0" presId="urn:microsoft.com/office/officeart/2008/layout/VerticalCurvedList"/>
    <dgm:cxn modelId="{33451D7A-7810-4C96-8815-05A34B79B68C}" type="presParOf" srcId="{F1CDD9E5-0B47-4B1A-8E62-979B36955724}" destId="{1158F15E-757B-419E-AC38-F97E0F5AF176}" srcOrd="3" destOrd="0" presId="urn:microsoft.com/office/officeart/2008/layout/VerticalCurvedList"/>
    <dgm:cxn modelId="{18DE9246-AD38-45E9-940C-584C8023B2F8}" type="presParOf" srcId="{1A0EEC73-545C-450F-A5DD-57F31D5E025C}" destId="{AB57338E-E784-4552-A13F-C0407A2DC727}" srcOrd="1" destOrd="0" presId="urn:microsoft.com/office/officeart/2008/layout/VerticalCurvedList"/>
    <dgm:cxn modelId="{345029D3-0D7A-44B0-AF72-CC66C4397D7C}" type="presParOf" srcId="{1A0EEC73-545C-450F-A5DD-57F31D5E025C}" destId="{AED44590-9CD2-4101-AC8D-1392CDFA6CE8}" srcOrd="2" destOrd="0" presId="urn:microsoft.com/office/officeart/2008/layout/VerticalCurvedList"/>
    <dgm:cxn modelId="{42D53CBC-8603-42FF-9D3B-87E6E33441D8}" type="presParOf" srcId="{AED44590-9CD2-4101-AC8D-1392CDFA6CE8}" destId="{CC1FDDCE-F2F7-459A-9E8F-6839A17B6960}" srcOrd="0" destOrd="0" presId="urn:microsoft.com/office/officeart/2008/layout/VerticalCurvedList"/>
    <dgm:cxn modelId="{84944D3D-CFB6-4E9E-964C-581572EF8C1B}" type="presParOf" srcId="{1A0EEC73-545C-450F-A5DD-57F31D5E025C}" destId="{21893682-64B9-4D74-BD59-99F9929ECEB6}" srcOrd="3" destOrd="0" presId="urn:microsoft.com/office/officeart/2008/layout/VerticalCurvedList"/>
    <dgm:cxn modelId="{AB6C669D-072C-4D66-ACA0-594B92C90593}" type="presParOf" srcId="{1A0EEC73-545C-450F-A5DD-57F31D5E025C}" destId="{2232AEB2-6C21-4701-BCBB-51D2605A022F}" srcOrd="4" destOrd="0" presId="urn:microsoft.com/office/officeart/2008/layout/VerticalCurvedList"/>
    <dgm:cxn modelId="{FC9E6A84-D58C-4AEB-A40A-FD190A86BB29}" type="presParOf" srcId="{2232AEB2-6C21-4701-BCBB-51D2605A022F}" destId="{F60CF8EA-EEBF-4972-9991-9D854CCDE15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2F3DF-59A4-42B0-8EF2-3AD3B5749E62}">
      <dsp:nvSpPr>
        <dsp:cNvPr id="0" name=""/>
        <dsp:cNvSpPr/>
      </dsp:nvSpPr>
      <dsp:spPr>
        <a:xfrm>
          <a:off x="-4967113" y="-766790"/>
          <a:ext cx="5960272" cy="5960272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7338E-E784-4552-A13F-C0407A2DC727}">
      <dsp:nvSpPr>
        <dsp:cNvPr id="0" name=""/>
        <dsp:cNvSpPr/>
      </dsp:nvSpPr>
      <dsp:spPr>
        <a:xfrm>
          <a:off x="813736" y="632397"/>
          <a:ext cx="9052306" cy="126461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379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Aggrigate</a:t>
          </a:r>
          <a:r>
            <a:rPr lang="en-US" sz="3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functions</a:t>
          </a:r>
        </a:p>
      </dsp:txBody>
      <dsp:txXfrm>
        <a:off x="813736" y="632397"/>
        <a:ext cx="9052306" cy="1264617"/>
      </dsp:txXfrm>
    </dsp:sp>
    <dsp:sp modelId="{CC1FDDCE-F2F7-459A-9E8F-6839A17B6960}">
      <dsp:nvSpPr>
        <dsp:cNvPr id="0" name=""/>
        <dsp:cNvSpPr/>
      </dsp:nvSpPr>
      <dsp:spPr>
        <a:xfrm>
          <a:off x="23350" y="474319"/>
          <a:ext cx="1580771" cy="158077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1893682-64B9-4D74-BD59-99F9929ECEB6}">
      <dsp:nvSpPr>
        <dsp:cNvPr id="0" name=""/>
        <dsp:cNvSpPr/>
      </dsp:nvSpPr>
      <dsp:spPr>
        <a:xfrm>
          <a:off x="813736" y="2529676"/>
          <a:ext cx="9052306" cy="126461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379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Query on Multiple relation</a:t>
          </a:r>
        </a:p>
      </dsp:txBody>
      <dsp:txXfrm>
        <a:off x="813736" y="2529676"/>
        <a:ext cx="9052306" cy="1264617"/>
      </dsp:txXfrm>
    </dsp:sp>
    <dsp:sp modelId="{F60CF8EA-EEBF-4972-9991-9D854CCDE154}">
      <dsp:nvSpPr>
        <dsp:cNvPr id="0" name=""/>
        <dsp:cNvSpPr/>
      </dsp:nvSpPr>
      <dsp:spPr>
        <a:xfrm>
          <a:off x="23350" y="2371599"/>
          <a:ext cx="1580771" cy="158077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AC917587-A625-44CC-9BCB-A25EA4769336}" type="datetime8">
              <a:rPr lang="en-001" smtClean="0"/>
              <a:t>10/05/2020 09:44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</a:lstStyle>
          <a:p>
            <a:fld id="{E7A68814-7C5D-4E23-B8C2-478B63AEC304}" type="datetime8">
              <a:rPr lang="en-001" smtClean="0"/>
              <a:t>10/05/2020 09:44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640C135B-B0F4-4FFA-B81D-AA1906C91F88}" type="datetime8">
              <a:rPr lang="en-001" smtClean="0"/>
              <a:t>10/05/2020 09:44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5884DBF2-3440-4418-BDB6-D6B5D287C653}" type="datetime8">
              <a:rPr lang="en-001" smtClean="0"/>
              <a:t>10/05/2020 09:44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C9736270-B9A0-4308-9F77-A960700176EA}" type="datetime8">
              <a:rPr lang="en-001" smtClean="0"/>
              <a:t>10/05/2020 09:44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869C2718-112F-4AAB-A1D8-1FAD68AA40F9}" type="datetime8">
              <a:rPr lang="en-001" smtClean="0"/>
              <a:t>10/05/2020 09:44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7D00DFA2-31DE-4B81-B9B2-448940CB2EDE}" type="datetime8">
              <a:rPr lang="en-001" smtClean="0"/>
              <a:t>10/05/2020 09:44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C228C2CD-F023-4F38-A7F8-50829D28ACE0}" type="datetime8">
              <a:rPr lang="en-001" smtClean="0"/>
              <a:t>10/05/2020 09:44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E68E52D7-0C1A-46B9-817C-B18461E4480B}" type="datetime8">
              <a:rPr lang="en-001" smtClean="0"/>
              <a:t>10/05/2020 09:44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fld id="{ACEC5C30-0B3A-4B13-ADDD-7C63C8AA92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DBMS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9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Lab-5</a:t>
            </a: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23" y="4482759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61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32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43" y="-118160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7" y="145775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2441678" y="783944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180971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Aggregate Functions – Having Clause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12:41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02AEEF1-B787-4CCB-AEB5-9735FAB68DA1}"/>
              </a:ext>
            </a:extLst>
          </p:cNvPr>
          <p:cNvSpPr txBox="1">
            <a:spLocks noChangeArrowheads="1"/>
          </p:cNvSpPr>
          <p:nvPr/>
        </p:nvSpPr>
        <p:spPr>
          <a:xfrm>
            <a:off x="463709" y="831853"/>
            <a:ext cx="10890091" cy="566261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711325" algn="l"/>
              </a:tabLst>
            </a:pPr>
            <a:endParaRPr lang="en-US" altLang="en-US" sz="2400" dirty="0"/>
          </a:p>
          <a:p>
            <a:pPr marL="457177" lvl="1" indent="0">
              <a:buNone/>
              <a:tabLst>
                <a:tab pos="1711325" algn="l"/>
              </a:tabLst>
            </a:pPr>
            <a:endParaRPr lang="en-US" altLang="en-US" sz="2000" dirty="0"/>
          </a:p>
          <a:p>
            <a:pPr>
              <a:tabLst>
                <a:tab pos="1711325" algn="l"/>
              </a:tabLst>
            </a:pPr>
            <a:endParaRPr lang="en-US" altLang="en-US" sz="2400" dirty="0"/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8504271C-4164-4E07-A871-3D0DA9B83952}"/>
              </a:ext>
            </a:extLst>
          </p:cNvPr>
          <p:cNvGrpSpPr>
            <a:grpSpLocks/>
          </p:cNvGrpSpPr>
          <p:nvPr/>
        </p:nvGrpSpPr>
        <p:grpSpPr bwMode="auto">
          <a:xfrm>
            <a:off x="981084" y="1104899"/>
            <a:ext cx="8099509" cy="5024441"/>
            <a:chOff x="923925" y="1084339"/>
            <a:chExt cx="4900085" cy="2746636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BEB6F0EC-3C5D-424E-A407-654C31C97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925" y="1084339"/>
              <a:ext cx="4900085" cy="81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C79C1540-7187-46E1-8695-70EE1EA936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554" y="1880086"/>
              <a:ext cx="4778154" cy="1950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5D54FF5-CC42-4063-8EA1-83277D2524F8}"/>
              </a:ext>
            </a:extLst>
          </p:cNvPr>
          <p:cNvSpPr txBox="1"/>
          <p:nvPr/>
        </p:nvSpPr>
        <p:spPr>
          <a:xfrm>
            <a:off x="9715512" y="5792314"/>
            <a:ext cx="1426051" cy="589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 anchor="t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b="1" dirty="0">
                <a:latin typeface="Rockwell" panose="02060603020205020403" pitchFamily="18" charset="0"/>
              </a:rPr>
              <a:t>Page 88</a:t>
            </a:r>
          </a:p>
        </p:txBody>
      </p:sp>
    </p:spTree>
    <p:extLst>
      <p:ext uri="{BB962C8B-B14F-4D97-AF65-F5344CB8AC3E}">
        <p14:creationId xmlns:p14="http://schemas.microsoft.com/office/powerpoint/2010/main" val="393668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180971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Null Values and Aggregates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12:44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94D57F63-EE9C-4B04-BC4E-72A52A16F2D9}"/>
              </a:ext>
            </a:extLst>
          </p:cNvPr>
          <p:cNvSpPr txBox="1">
            <a:spLocks noChangeArrowheads="1"/>
          </p:cNvSpPr>
          <p:nvPr/>
        </p:nvSpPr>
        <p:spPr>
          <a:xfrm>
            <a:off x="739775" y="1106488"/>
            <a:ext cx="10125075" cy="52054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830388" algn="l"/>
                <a:tab pos="2232025" algn="l"/>
              </a:tabLst>
            </a:pPr>
            <a:r>
              <a:rPr lang="en-US" altLang="en-US" dirty="0"/>
              <a:t>Total all salaries</a:t>
            </a:r>
          </a:p>
          <a:p>
            <a:pPr>
              <a:buFont typeface="Monotype Sorts" charset="2"/>
              <a:buNone/>
              <a:tabLst>
                <a:tab pos="1830388" algn="l"/>
                <a:tab pos="2232025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sum</a:t>
            </a:r>
            <a:r>
              <a:rPr lang="en-US" altLang="en-US" dirty="0"/>
              <a:t> (</a:t>
            </a:r>
            <a:r>
              <a:rPr lang="en-US" altLang="en-US" i="1" dirty="0"/>
              <a:t>salary </a:t>
            </a:r>
            <a:r>
              <a:rPr lang="en-US" altLang="en-US" dirty="0"/>
              <a:t>)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instructor</a:t>
            </a:r>
            <a:endParaRPr lang="en-US" altLang="en-US" dirty="0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dirty="0"/>
              <a:t>Above statement ignores null amounts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dirty="0"/>
              <a:t>Result is </a:t>
            </a:r>
            <a:r>
              <a:rPr lang="en-US" altLang="en-US" i="1" dirty="0"/>
              <a:t>null</a:t>
            </a:r>
            <a:r>
              <a:rPr lang="en-US" altLang="en-US" dirty="0"/>
              <a:t> if there is no non-null amount</a:t>
            </a:r>
          </a:p>
          <a:p>
            <a:pPr>
              <a:tabLst>
                <a:tab pos="1830388" algn="l"/>
                <a:tab pos="2232025" algn="l"/>
              </a:tabLst>
            </a:pPr>
            <a:endParaRPr lang="en-US" altLang="en-US" dirty="0"/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en-US" dirty="0"/>
              <a:t>All aggregate operations except </a:t>
            </a:r>
            <a:r>
              <a:rPr lang="en-US" altLang="en-US" b="1" dirty="0"/>
              <a:t>count(*)</a:t>
            </a:r>
            <a:r>
              <a:rPr lang="en-US" altLang="en-US" dirty="0"/>
              <a:t> ignore tuples with null values on the aggregated attributes</a:t>
            </a:r>
          </a:p>
          <a:p>
            <a:pPr>
              <a:tabLst>
                <a:tab pos="1830388" algn="l"/>
                <a:tab pos="2232025" algn="l"/>
              </a:tabLst>
            </a:pPr>
            <a:endParaRPr lang="en-US" altLang="en-US" dirty="0"/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en-US" dirty="0"/>
              <a:t>What if collection has only null values?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dirty="0"/>
              <a:t>count returns 0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dirty="0"/>
              <a:t>all other aggregates return null</a:t>
            </a:r>
          </a:p>
        </p:txBody>
      </p:sp>
    </p:spTree>
    <p:extLst>
      <p:ext uri="{BB962C8B-B14F-4D97-AF65-F5344CB8AC3E}">
        <p14:creationId xmlns:p14="http://schemas.microsoft.com/office/powerpoint/2010/main" val="319273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5740127" y="4728830"/>
            <a:ext cx="2208514" cy="2208514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928035" y="2216505"/>
            <a:ext cx="1856140" cy="1856140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3915030" y="4951830"/>
            <a:ext cx="1696390" cy="1696390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1423062" y="3881998"/>
            <a:ext cx="2243981" cy="2243981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-310179" y="-257453"/>
            <a:ext cx="2829003" cy="2829003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231844" y="142132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9786908" y="1766960"/>
            <a:ext cx="1401096" cy="14010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930" y="852207"/>
            <a:ext cx="8760069" cy="238760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Rockwell" panose="02060603020205020403" pitchFamily="18" charset="0"/>
              </a:rPr>
              <a:t>Query on Multiple relation</a:t>
            </a:r>
          </a:p>
        </p:txBody>
      </p:sp>
    </p:spTree>
    <p:extLst>
      <p:ext uri="{BB962C8B-B14F-4D97-AF65-F5344CB8AC3E}">
        <p14:creationId xmlns:p14="http://schemas.microsoft.com/office/powerpoint/2010/main" val="34895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443609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Cartesian Product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10:04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786262" y="463313"/>
            <a:ext cx="9481224" cy="11159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Show me a list containing all </a:t>
            </a:r>
            <a:r>
              <a:rPr lang="en-GB" sz="2000" u="sng" dirty="0">
                <a:latin typeface="Rockwell" panose="02060603020205020403" pitchFamily="18" charset="0"/>
              </a:rPr>
              <a:t>teachers name</a:t>
            </a:r>
            <a:r>
              <a:rPr lang="en-GB" sz="2000" dirty="0">
                <a:latin typeface="Rockwell" panose="02060603020205020403" pitchFamily="18" charset="0"/>
              </a:rPr>
              <a:t>, their respective </a:t>
            </a:r>
            <a:r>
              <a:rPr lang="en-GB" sz="2000" u="sng" dirty="0">
                <a:latin typeface="Rockwell" panose="02060603020205020403" pitchFamily="18" charset="0"/>
              </a:rPr>
              <a:t>department</a:t>
            </a:r>
            <a:r>
              <a:rPr lang="en-GB" sz="2000" dirty="0">
                <a:latin typeface="Rockwell" panose="02060603020205020403" pitchFamily="18" charset="0"/>
              </a:rPr>
              <a:t> and the </a:t>
            </a:r>
            <a:r>
              <a:rPr lang="en-GB" sz="2000" u="sng" dirty="0">
                <a:latin typeface="Rockwell" panose="02060603020205020403" pitchFamily="18" charset="0"/>
              </a:rPr>
              <a:t>building</a:t>
            </a:r>
            <a:r>
              <a:rPr lang="en-GB" sz="2000" dirty="0">
                <a:latin typeface="Rockwell" panose="02060603020205020403" pitchFamily="18" charset="0"/>
              </a:rPr>
              <a:t> the department is situated.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2FF50B-EEEB-45B9-B4D1-7B6EEFBB2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31" y="1696776"/>
            <a:ext cx="3863675" cy="3200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3801E1-10DA-4CA8-9390-F28B3B95D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832" y="1696776"/>
            <a:ext cx="3719773" cy="2619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2D0B30-7A97-4640-926C-9D87843A0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5686" y="1728829"/>
            <a:ext cx="2897122" cy="2989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833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5740127" y="4728830"/>
            <a:ext cx="2208514" cy="2208514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928035" y="2216505"/>
            <a:ext cx="1856140" cy="1856140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3915030" y="4951830"/>
            <a:ext cx="1696390" cy="1696390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1423062" y="3881998"/>
            <a:ext cx="2243981" cy="2243981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-310179" y="-257453"/>
            <a:ext cx="2829003" cy="2829003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231844" y="142132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9786908" y="1766960"/>
            <a:ext cx="1401096" cy="14010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930" y="852207"/>
            <a:ext cx="8760069" cy="238760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Rockwell" panose="02060603020205020403" pitchFamily="18" charset="0"/>
              </a:rPr>
              <a:t>Cartesian Product</a:t>
            </a:r>
            <a:endParaRPr lang="en-US" sz="48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7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443609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Cartesian Product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09:44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760284" y="1192634"/>
            <a:ext cx="9535508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The Cartesian product of two sets A and B, denoted by A × B, is defined as the set consisting of all ordered pairs (a, b) for which 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				</a:t>
            </a:r>
          </a:p>
          <a:p>
            <a:pPr algn="just">
              <a:lnSpc>
                <a:spcPct val="120000"/>
              </a:lnSpc>
            </a:pPr>
            <a:r>
              <a:rPr lang="en-GB" sz="2000" b="1" dirty="0">
                <a:latin typeface="Rockwell" panose="02060603020205020403" pitchFamily="18" charset="0"/>
              </a:rPr>
              <a:t>				a ∊ A   </a:t>
            </a:r>
            <a:r>
              <a:rPr lang="en-GB" sz="2000" dirty="0">
                <a:latin typeface="Rockwell" panose="02060603020205020403" pitchFamily="18" charset="0"/>
              </a:rPr>
              <a:t>and</a:t>
            </a:r>
            <a:r>
              <a:rPr lang="en-GB" sz="2000" b="1" dirty="0">
                <a:latin typeface="Rockwell" panose="02060603020205020403" pitchFamily="18" charset="0"/>
              </a:rPr>
              <a:t>   b ∊ B. </a:t>
            </a:r>
          </a:p>
          <a:p>
            <a:pPr algn="just">
              <a:lnSpc>
                <a:spcPct val="120000"/>
              </a:lnSpc>
            </a:pPr>
            <a:endParaRPr lang="en-GB" sz="20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For example,  if </a:t>
            </a:r>
          </a:p>
          <a:p>
            <a:pPr algn="just">
              <a:lnSpc>
                <a:spcPct val="120000"/>
              </a:lnSpc>
            </a:pPr>
            <a:endParaRPr lang="en-GB" sz="20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A = {x, y}  and B = {3, 6, 9}, then </a:t>
            </a:r>
          </a:p>
          <a:p>
            <a:pPr algn="just">
              <a:lnSpc>
                <a:spcPct val="120000"/>
              </a:lnSpc>
            </a:pPr>
            <a:endParaRPr lang="en-GB" sz="20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A × B = {(x, 3), (x, 6), (x, 9), (y, 3), (y, 6), (y, 9)}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67278C-E26A-426C-9191-AA52801B1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410" y="2427363"/>
            <a:ext cx="3985364" cy="3656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415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08" y="222428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Cartesian Product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10:11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308E25D-7E01-44C8-976E-5EF7BF3E1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05" y="800100"/>
            <a:ext cx="3157789" cy="2615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040627B-A8F4-4758-A954-775CE1BD0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05" y="3874418"/>
            <a:ext cx="3251109" cy="2289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C4137FE-C688-4FD7-A1C6-145D59692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4701" y="905556"/>
            <a:ext cx="6576630" cy="525825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E7D4C75-0576-4842-9923-894494EBBB60}"/>
              </a:ext>
            </a:extLst>
          </p:cNvPr>
          <p:cNvSpPr txBox="1"/>
          <p:nvPr/>
        </p:nvSpPr>
        <p:spPr>
          <a:xfrm>
            <a:off x="7335676" y="566902"/>
            <a:ext cx="2661177" cy="4663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rtlCol="0" anchor="t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instructor X department</a:t>
            </a:r>
          </a:p>
        </p:txBody>
      </p:sp>
    </p:spTree>
    <p:extLst>
      <p:ext uri="{BB962C8B-B14F-4D97-AF65-F5344CB8AC3E}">
        <p14:creationId xmlns:p14="http://schemas.microsoft.com/office/powerpoint/2010/main" val="212529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08" y="222428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Cartesian Product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10:14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308E25D-7E01-44C8-976E-5EF7BF3E1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05" y="800100"/>
            <a:ext cx="3157789" cy="2615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040627B-A8F4-4758-A954-775CE1BD0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05" y="3874418"/>
            <a:ext cx="3251109" cy="2289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E7D4C75-0576-4842-9923-894494EBBB60}"/>
              </a:ext>
            </a:extLst>
          </p:cNvPr>
          <p:cNvSpPr txBox="1"/>
          <p:nvPr/>
        </p:nvSpPr>
        <p:spPr>
          <a:xfrm>
            <a:off x="7335676" y="566902"/>
            <a:ext cx="2661177" cy="4663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rtlCol="0" anchor="t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department X instructor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05361C-3DE9-4434-A310-A1A3BB4B9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0460" y="954037"/>
            <a:ext cx="6469941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0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08" y="222428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Cartesian Product in SQL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10:18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20FE1C-2C4D-473E-993E-86EEE58C3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459" y="849737"/>
            <a:ext cx="6039720" cy="5892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E7038B3-7F67-4CDD-A097-D3F2D6E2652F}"/>
              </a:ext>
            </a:extLst>
          </p:cNvPr>
          <p:cNvSpPr txBox="1">
            <a:spLocks/>
          </p:cNvSpPr>
          <p:nvPr/>
        </p:nvSpPr>
        <p:spPr>
          <a:xfrm>
            <a:off x="652382" y="1059485"/>
            <a:ext cx="2660928" cy="9087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solidFill>
                  <a:srgbClr val="FF0000"/>
                </a:solidFill>
                <a:latin typeface="Rockwell" panose="02060603020205020403" pitchFamily="18" charset="0"/>
              </a:rPr>
              <a:t>This result is not very </a:t>
            </a:r>
            <a:r>
              <a:rPr lang="en-GB" sz="2000" dirty="0" err="1">
                <a:solidFill>
                  <a:srgbClr val="FF0000"/>
                </a:solidFill>
                <a:latin typeface="Rockwell" panose="02060603020205020403" pitchFamily="18" charset="0"/>
              </a:rPr>
              <a:t>heplfull</a:t>
            </a:r>
            <a:r>
              <a:rPr lang="en-GB" sz="2000" dirty="0">
                <a:solidFill>
                  <a:srgbClr val="FF0000"/>
                </a:solidFill>
                <a:latin typeface="Rockwell" panose="02060603020205020403" pitchFamily="18" charset="0"/>
              </a:rPr>
              <a:t>. 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63F1FE6-E1F8-4C04-987E-6D13E8E5BEC5}"/>
              </a:ext>
            </a:extLst>
          </p:cNvPr>
          <p:cNvSpPr txBox="1">
            <a:spLocks/>
          </p:cNvSpPr>
          <p:nvPr/>
        </p:nvSpPr>
        <p:spPr>
          <a:xfrm>
            <a:off x="652382" y="2882317"/>
            <a:ext cx="2660928" cy="22614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We need to filter out the records that make sense based on some </a:t>
            </a:r>
            <a:r>
              <a:rPr lang="en-GB" sz="2000" b="1" u="sng" dirty="0">
                <a:latin typeface="Rockwell" panose="02060603020205020403" pitchFamily="18" charset="0"/>
              </a:rPr>
              <a:t>common fields</a:t>
            </a:r>
            <a:r>
              <a:rPr lang="en-GB" sz="2000" dirty="0">
                <a:latin typeface="Rockwell" panose="02060603020205020403" pitchFamily="18" charset="0"/>
              </a:rPr>
              <a:t> between two relations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4F25A7-F719-4CF6-BBD5-AAAA2AEDA627}"/>
              </a:ext>
            </a:extLst>
          </p:cNvPr>
          <p:cNvSpPr/>
          <p:nvPr/>
        </p:nvSpPr>
        <p:spPr>
          <a:xfrm>
            <a:off x="5829300" y="1336431"/>
            <a:ext cx="1072662" cy="5340598"/>
          </a:xfrm>
          <a:prstGeom prst="rect">
            <a:avLst/>
          </a:prstGeom>
          <a:solidFill>
            <a:schemeClr val="accent3">
              <a:lumMod val="75000"/>
              <a:alpha val="33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D470FB-8DA3-42D3-8443-D4796516045C}"/>
              </a:ext>
            </a:extLst>
          </p:cNvPr>
          <p:cNvSpPr/>
          <p:nvPr/>
        </p:nvSpPr>
        <p:spPr>
          <a:xfrm>
            <a:off x="7670100" y="1336431"/>
            <a:ext cx="1072662" cy="5340598"/>
          </a:xfrm>
          <a:prstGeom prst="rect">
            <a:avLst/>
          </a:prstGeom>
          <a:solidFill>
            <a:schemeClr val="accent4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D23395-479E-4B31-8EE6-0DDD07CF7480}"/>
              </a:ext>
            </a:extLst>
          </p:cNvPr>
          <p:cNvCxnSpPr>
            <a:cxnSpLocks/>
          </p:cNvCxnSpPr>
          <p:nvPr/>
        </p:nvCxnSpPr>
        <p:spPr>
          <a:xfrm>
            <a:off x="7684282" y="1198880"/>
            <a:ext cx="0" cy="56591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A7AA9-6FD1-4D0F-B160-6125D575496F}"/>
              </a:ext>
            </a:extLst>
          </p:cNvPr>
          <p:cNvCxnSpPr>
            <a:cxnSpLocks/>
          </p:cNvCxnSpPr>
          <p:nvPr/>
        </p:nvCxnSpPr>
        <p:spPr>
          <a:xfrm>
            <a:off x="4197819" y="3169920"/>
            <a:ext cx="636858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0AAA4D-D291-456C-9F89-BB2F8D174CE6}"/>
              </a:ext>
            </a:extLst>
          </p:cNvPr>
          <p:cNvCxnSpPr>
            <a:cxnSpLocks/>
          </p:cNvCxnSpPr>
          <p:nvPr/>
        </p:nvCxnSpPr>
        <p:spPr>
          <a:xfrm>
            <a:off x="4147019" y="4592320"/>
            <a:ext cx="636858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278961-29A1-4A89-B8CC-4263BF0D8951}"/>
              </a:ext>
            </a:extLst>
          </p:cNvPr>
          <p:cNvCxnSpPr>
            <a:cxnSpLocks/>
          </p:cNvCxnSpPr>
          <p:nvPr/>
        </p:nvCxnSpPr>
        <p:spPr>
          <a:xfrm>
            <a:off x="4197819" y="6035040"/>
            <a:ext cx="636858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5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  <p:bldP spid="1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08" y="222428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Cartesian Product in SQL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10:26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3E7A63-587C-49FF-9747-BBB07A079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68" y="1171487"/>
            <a:ext cx="7268091" cy="4515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E7807A-7826-4774-ABD9-F5FFC83C2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443" y="535940"/>
            <a:ext cx="3157789" cy="2615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13F53C-5456-4BF7-808F-B714E9382A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9443" y="3610258"/>
            <a:ext cx="3251109" cy="2289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97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9" y="365131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Things we will complete today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17905" y="11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EB2D7AA-E221-4720-A314-A16E9CD2B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435068"/>
              </p:ext>
            </p:extLst>
          </p:nvPr>
        </p:nvGraphicFramePr>
        <p:xfrm>
          <a:off x="1134206" y="1626576"/>
          <a:ext cx="9889394" cy="442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D9632FC-9F5F-46DC-AEB1-94A1E5E0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F31F-ABDE-4AA5-949B-1274DBD5A160}" type="slidenum">
              <a:rPr lang="en-001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05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08" y="222428"/>
            <a:ext cx="8378529" cy="1067892"/>
          </a:xfrm>
        </p:spPr>
        <p:txBody>
          <a:bodyPr>
            <a:noAutofit/>
          </a:bodyPr>
          <a:lstStyle/>
          <a:p>
            <a:r>
              <a:rPr lang="en-GB" sz="2000" dirty="0">
                <a:latin typeface="Rockwell" panose="02060603020205020403" pitchFamily="18" charset="0"/>
              </a:rPr>
              <a:t>Show me a list containing all teachers name, their respective department and the building the department is situated.</a:t>
            </a:r>
            <a:endParaRPr lang="en-GB" sz="20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10:26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E7807A-7826-4774-ABD9-F5FFC83C2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989" y="340826"/>
            <a:ext cx="4025904" cy="3335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13F53C-5456-4BF7-808F-B714E9382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989" y="3970071"/>
            <a:ext cx="3800592" cy="2676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56FBA9-A9E1-421A-BE1A-0CCE5B6C47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2171" y="1304324"/>
            <a:ext cx="5419449" cy="499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542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10:37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50" y="306248"/>
            <a:ext cx="11044985" cy="106789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2000" dirty="0">
                <a:latin typeface="Rockwell" panose="02060603020205020403" pitchFamily="18" charset="0"/>
              </a:rPr>
              <a:t>Find the names of all instructors who have taught some course and the </a:t>
            </a:r>
            <a:r>
              <a:rPr lang="en-GB" sz="2000" dirty="0" err="1">
                <a:latin typeface="Rockwell" panose="02060603020205020403" pitchFamily="18" charset="0"/>
              </a:rPr>
              <a:t>course_id</a:t>
            </a:r>
            <a:r>
              <a:rPr lang="en-GB" sz="2000" dirty="0">
                <a:latin typeface="Rockwell" panose="02060603020205020403" pitchFamily="18" charset="0"/>
              </a:rPr>
              <a:t> of those courses, and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F74F6-D253-4CC0-93FD-BD3B7AAC2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686" y="2065350"/>
            <a:ext cx="4153362" cy="3555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7CC1BC-91F5-4FCE-8C27-022C00D9F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993" y="2024852"/>
            <a:ext cx="4261338" cy="3530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A82E53F-31B0-4BFC-A6E9-5C2E30DC4F5B}"/>
              </a:ext>
            </a:extLst>
          </p:cNvPr>
          <p:cNvSpPr/>
          <p:nvPr/>
        </p:nvSpPr>
        <p:spPr>
          <a:xfrm>
            <a:off x="1137138" y="1818430"/>
            <a:ext cx="1072662" cy="4049184"/>
          </a:xfrm>
          <a:prstGeom prst="rect">
            <a:avLst/>
          </a:prstGeom>
          <a:solidFill>
            <a:schemeClr val="accent3">
              <a:lumMod val="75000"/>
              <a:alpha val="33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DC296C-1041-4305-859A-6DE680C314CA}"/>
              </a:ext>
            </a:extLst>
          </p:cNvPr>
          <p:cNvSpPr/>
          <p:nvPr/>
        </p:nvSpPr>
        <p:spPr>
          <a:xfrm>
            <a:off x="6842772" y="1815313"/>
            <a:ext cx="1072662" cy="4128287"/>
          </a:xfrm>
          <a:prstGeom prst="rect">
            <a:avLst/>
          </a:prstGeom>
          <a:solidFill>
            <a:schemeClr val="accent4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1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10:35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924" y="306247"/>
            <a:ext cx="4787412" cy="152255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GB" sz="2000" dirty="0">
                <a:latin typeface="Rockwell" panose="02060603020205020403" pitchFamily="18" charset="0"/>
              </a:rPr>
              <a:t>Find the names of all instructors who have taught some course and the </a:t>
            </a:r>
            <a:r>
              <a:rPr lang="en-GB" sz="2000" dirty="0" err="1">
                <a:latin typeface="Rockwell" panose="02060603020205020403" pitchFamily="18" charset="0"/>
              </a:rPr>
              <a:t>course_id</a:t>
            </a:r>
            <a:r>
              <a:rPr lang="en-GB" sz="2000" dirty="0">
                <a:latin typeface="Rockwell" panose="02060603020205020403" pitchFamily="18" charset="0"/>
              </a:rPr>
              <a:t> of those courses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2B4087-A933-40B9-9F5B-6EFD90536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037" y="306698"/>
            <a:ext cx="4193930" cy="6041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8F17896D-D2FB-4D5E-A123-A51176DAD7F7}"/>
              </a:ext>
            </a:extLst>
          </p:cNvPr>
          <p:cNvSpPr txBox="1">
            <a:spLocks/>
          </p:cNvSpPr>
          <p:nvPr/>
        </p:nvSpPr>
        <p:spPr>
          <a:xfrm>
            <a:off x="6945924" y="2908770"/>
            <a:ext cx="4787412" cy="1522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rgbClr val="C00000"/>
                </a:solidFill>
                <a:latin typeface="Rockwell" panose="02060603020205020403" pitchFamily="18" charset="0"/>
              </a:rPr>
              <a:t>What if I also need course name?</a:t>
            </a:r>
          </a:p>
        </p:txBody>
      </p:sp>
    </p:spTree>
    <p:extLst>
      <p:ext uri="{BB962C8B-B14F-4D97-AF65-F5344CB8AC3E}">
        <p14:creationId xmlns:p14="http://schemas.microsoft.com/office/powerpoint/2010/main" val="243132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10:42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50" y="306248"/>
            <a:ext cx="11044985" cy="52179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2000" dirty="0">
                <a:latin typeface="Rockwell" panose="02060603020205020403" pitchFamily="18" charset="0"/>
              </a:rPr>
              <a:t>Find the names of all instructors who have taught some course and the </a:t>
            </a:r>
            <a:r>
              <a:rPr lang="en-GB" sz="2000" dirty="0" err="1">
                <a:latin typeface="Rockwell" panose="02060603020205020403" pitchFamily="18" charset="0"/>
              </a:rPr>
              <a:t>course_id</a:t>
            </a:r>
            <a:r>
              <a:rPr lang="en-GB" sz="2000" dirty="0">
                <a:latin typeface="Rockwell" panose="02060603020205020403" pitchFamily="18" charset="0"/>
              </a:rPr>
              <a:t>, course name of those courses, and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F74F6-D253-4CC0-93FD-BD3B7AAC2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352" y="3504726"/>
            <a:ext cx="3431296" cy="2937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7CC1BC-91F5-4FCE-8C27-022C00D9F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15" y="1340711"/>
            <a:ext cx="3350726" cy="2775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6DC296C-1041-4305-859A-6DE680C314CA}"/>
              </a:ext>
            </a:extLst>
          </p:cNvPr>
          <p:cNvSpPr/>
          <p:nvPr/>
        </p:nvSpPr>
        <p:spPr>
          <a:xfrm>
            <a:off x="4256128" y="3254690"/>
            <a:ext cx="705781" cy="3187281"/>
          </a:xfrm>
          <a:prstGeom prst="rect">
            <a:avLst/>
          </a:prstGeom>
          <a:solidFill>
            <a:schemeClr val="accent4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2A374C-446D-450C-9078-8BFCB153E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313" y="1134288"/>
            <a:ext cx="4096974" cy="2898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B2D3BCA-696C-45BC-866B-E6D195A0CEFF}"/>
              </a:ext>
            </a:extLst>
          </p:cNvPr>
          <p:cNvSpPr/>
          <p:nvPr/>
        </p:nvSpPr>
        <p:spPr>
          <a:xfrm>
            <a:off x="7920297" y="1134287"/>
            <a:ext cx="800812" cy="2982171"/>
          </a:xfrm>
          <a:prstGeom prst="rect">
            <a:avLst/>
          </a:prstGeom>
          <a:solidFill>
            <a:schemeClr val="accent6">
              <a:lumMod val="75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A8C227-4712-43F3-87CE-439E8921B17E}"/>
              </a:ext>
            </a:extLst>
          </p:cNvPr>
          <p:cNvSpPr/>
          <p:nvPr/>
        </p:nvSpPr>
        <p:spPr>
          <a:xfrm>
            <a:off x="5070558" y="3254690"/>
            <a:ext cx="685852" cy="3187281"/>
          </a:xfrm>
          <a:prstGeom prst="rect">
            <a:avLst/>
          </a:prstGeom>
          <a:solidFill>
            <a:schemeClr val="accent6">
              <a:lumMod val="75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9A683D-721E-478D-9A54-1263B82538AE}"/>
              </a:ext>
            </a:extLst>
          </p:cNvPr>
          <p:cNvSpPr/>
          <p:nvPr/>
        </p:nvSpPr>
        <p:spPr>
          <a:xfrm>
            <a:off x="423091" y="1134288"/>
            <a:ext cx="705781" cy="3422339"/>
          </a:xfrm>
          <a:prstGeom prst="rect">
            <a:avLst/>
          </a:prstGeom>
          <a:solidFill>
            <a:schemeClr val="accent4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0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10:47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3899F0-245D-493D-9A42-DE6E816EF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53" y="967526"/>
            <a:ext cx="11666094" cy="5248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1431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11:39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755F8B-EF9E-41F8-ACE3-384FEC34C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77" y="967526"/>
            <a:ext cx="6508926" cy="5248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B76FA22-BAD8-47D9-B05E-752ACB59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50" y="306248"/>
            <a:ext cx="11044985" cy="52179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2000" dirty="0">
                <a:latin typeface="Rockwell" panose="02060603020205020403" pitchFamily="18" charset="0"/>
              </a:rPr>
              <a:t>Find the names of all instructors who have taught some course and the </a:t>
            </a:r>
            <a:r>
              <a:rPr lang="en-GB" sz="2000" dirty="0" err="1">
                <a:latin typeface="Rockwell" panose="02060603020205020403" pitchFamily="18" charset="0"/>
              </a:rPr>
              <a:t>course_id</a:t>
            </a:r>
            <a:r>
              <a:rPr lang="en-GB" sz="2000" dirty="0">
                <a:latin typeface="Rockwell" panose="02060603020205020403" pitchFamily="18" charset="0"/>
              </a:rPr>
              <a:t>, course name of those courses, and year</a:t>
            </a:r>
          </a:p>
        </p:txBody>
      </p:sp>
    </p:spTree>
    <p:extLst>
      <p:ext uri="{BB962C8B-B14F-4D97-AF65-F5344CB8AC3E}">
        <p14:creationId xmlns:p14="http://schemas.microsoft.com/office/powerpoint/2010/main" val="43012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443609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Combining a relation with itself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11:42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760284" y="1192634"/>
            <a:ext cx="9535508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Find the names of all instructors who have a higher salary than </a:t>
            </a:r>
            <a:br>
              <a:rPr lang="en-GB" sz="2000" dirty="0">
                <a:latin typeface="Rockwell" panose="02060603020205020403" pitchFamily="18" charset="0"/>
              </a:rPr>
            </a:br>
            <a:r>
              <a:rPr lang="en-GB" sz="2000" dirty="0">
                <a:latin typeface="Rockwell" panose="02060603020205020403" pitchFamily="18" charset="0"/>
              </a:rPr>
              <a:t>some instructor in ‘Comp. Sci’.</a:t>
            </a: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AAF6B3-9B92-4FF8-A9C2-151EA9A66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059" y="2311588"/>
            <a:ext cx="4975061" cy="4045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0569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11:50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699324" y="247211"/>
            <a:ext cx="11177716" cy="49446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Find the names of all instructors who have a higher salary than </a:t>
            </a:r>
            <a:br>
              <a:rPr lang="en-GB" sz="2000" dirty="0">
                <a:latin typeface="Rockwell" panose="02060603020205020403" pitchFamily="18" charset="0"/>
              </a:rPr>
            </a:br>
            <a:r>
              <a:rPr lang="en-GB" sz="2000" dirty="0">
                <a:latin typeface="Rockwell" panose="02060603020205020403" pitchFamily="18" charset="0"/>
              </a:rPr>
              <a:t>some instructor in ‘Comp. Sci’.</a:t>
            </a: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63343E-24F8-4BF5-917D-7D8C11320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716" y="1114218"/>
            <a:ext cx="8150883" cy="5680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6988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443609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Rename Operation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11:52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760284" y="1192634"/>
            <a:ext cx="9535508" cy="50230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The SQL allows renaming relations and attributes using the as clause:</a:t>
            </a:r>
          </a:p>
          <a:p>
            <a:pPr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		old-name </a:t>
            </a:r>
            <a:r>
              <a:rPr lang="en-GB" sz="2000" b="1" dirty="0">
                <a:latin typeface="Rockwell" panose="02060603020205020403" pitchFamily="18" charset="0"/>
              </a:rPr>
              <a:t>as </a:t>
            </a:r>
            <a:r>
              <a:rPr lang="en-GB" sz="2000" dirty="0">
                <a:latin typeface="Rockwell" panose="02060603020205020403" pitchFamily="18" charset="0"/>
              </a:rPr>
              <a:t>new-name</a:t>
            </a:r>
            <a:br>
              <a:rPr lang="en-GB" sz="2000" dirty="0">
                <a:latin typeface="Rockwell" panose="02060603020205020403" pitchFamily="18" charset="0"/>
              </a:rPr>
            </a:br>
            <a:endParaRPr lang="en-GB" sz="2000" dirty="0">
              <a:latin typeface="Rockwell" panose="02060603020205020403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Find the names of all instructors who have a higher salary than </a:t>
            </a:r>
            <a:br>
              <a:rPr lang="en-GB" sz="2000" dirty="0">
                <a:latin typeface="Rockwell" panose="02060603020205020403" pitchFamily="18" charset="0"/>
              </a:rPr>
            </a:br>
            <a:r>
              <a:rPr lang="en-GB" sz="2000" dirty="0">
                <a:latin typeface="Rockwell" panose="02060603020205020403" pitchFamily="18" charset="0"/>
              </a:rPr>
              <a:t>some instructor in ‘Comp. Sci’.</a:t>
            </a:r>
          </a:p>
          <a:p>
            <a:pPr lvl="2">
              <a:lnSpc>
                <a:spcPct val="120000"/>
              </a:lnSpc>
            </a:pPr>
            <a:r>
              <a:rPr lang="en-GB" b="1" dirty="0">
                <a:latin typeface="Rockwell" panose="02060603020205020403" pitchFamily="18" charset="0"/>
              </a:rPr>
              <a:t>select </a:t>
            </a:r>
          </a:p>
          <a:p>
            <a:pPr lvl="2">
              <a:lnSpc>
                <a:spcPct val="120000"/>
              </a:lnSpc>
            </a:pPr>
            <a:r>
              <a:rPr lang="en-GB" b="1" dirty="0">
                <a:latin typeface="Rockwell" panose="02060603020205020403" pitchFamily="18" charset="0"/>
              </a:rPr>
              <a:t>	</a:t>
            </a:r>
            <a:r>
              <a:rPr lang="en-GB" dirty="0">
                <a:latin typeface="Rockwell" panose="02060603020205020403" pitchFamily="18" charset="0"/>
              </a:rPr>
              <a:t>distinct  S.name</a:t>
            </a:r>
            <a:br>
              <a:rPr lang="en-GB" dirty="0">
                <a:latin typeface="Rockwell" panose="02060603020205020403" pitchFamily="18" charset="0"/>
              </a:rPr>
            </a:br>
            <a:r>
              <a:rPr lang="en-GB" b="1" dirty="0">
                <a:latin typeface="Rockwell" panose="02060603020205020403" pitchFamily="18" charset="0"/>
              </a:rPr>
              <a:t>from</a:t>
            </a:r>
            <a:r>
              <a:rPr lang="en-GB" dirty="0">
                <a:latin typeface="Rockwell" panose="02060603020205020403" pitchFamily="18" charset="0"/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lang="en-GB" dirty="0">
                <a:latin typeface="Rockwell" panose="02060603020205020403" pitchFamily="18" charset="0"/>
              </a:rPr>
              <a:t>	instructor as S, instructor as T</a:t>
            </a:r>
            <a:br>
              <a:rPr lang="en-GB" dirty="0">
                <a:latin typeface="Rockwell" panose="02060603020205020403" pitchFamily="18" charset="0"/>
              </a:rPr>
            </a:br>
            <a:r>
              <a:rPr lang="en-GB" b="1" dirty="0">
                <a:latin typeface="Rockwell" panose="02060603020205020403" pitchFamily="18" charset="0"/>
              </a:rPr>
              <a:t>where </a:t>
            </a:r>
          </a:p>
          <a:p>
            <a:pPr lvl="2">
              <a:lnSpc>
                <a:spcPct val="120000"/>
              </a:lnSpc>
            </a:pPr>
            <a:r>
              <a:rPr lang="en-GB" b="1" dirty="0">
                <a:latin typeface="Rockwell" panose="02060603020205020403" pitchFamily="18" charset="0"/>
              </a:rPr>
              <a:t>	</a:t>
            </a:r>
            <a:r>
              <a:rPr lang="en-GB" dirty="0" err="1">
                <a:latin typeface="Rockwell" panose="02060603020205020403" pitchFamily="18" charset="0"/>
              </a:rPr>
              <a:t>S.salary</a:t>
            </a:r>
            <a:r>
              <a:rPr lang="en-GB" dirty="0">
                <a:latin typeface="Rockwell" panose="02060603020205020403" pitchFamily="18" charset="0"/>
              </a:rPr>
              <a:t> &gt; </a:t>
            </a:r>
            <a:r>
              <a:rPr lang="en-GB" dirty="0" err="1">
                <a:latin typeface="Rockwell" panose="02060603020205020403" pitchFamily="18" charset="0"/>
              </a:rPr>
              <a:t>T.salary</a:t>
            </a:r>
            <a:r>
              <a:rPr lang="en-GB" dirty="0">
                <a:latin typeface="Rockwell" panose="02060603020205020403" pitchFamily="18" charset="0"/>
              </a:rPr>
              <a:t> and </a:t>
            </a:r>
            <a:r>
              <a:rPr lang="en-GB" dirty="0" err="1">
                <a:latin typeface="Rockwell" panose="02060603020205020403" pitchFamily="18" charset="0"/>
              </a:rPr>
              <a:t>T.dept_name</a:t>
            </a:r>
            <a:r>
              <a:rPr lang="en-GB" dirty="0">
                <a:latin typeface="Rockwell" panose="02060603020205020403" pitchFamily="18" charset="0"/>
              </a:rPr>
              <a:t> = ‘Comp. Sci.’</a:t>
            </a:r>
          </a:p>
          <a:p>
            <a:pPr>
              <a:lnSpc>
                <a:spcPct val="120000"/>
              </a:lnSpc>
            </a:pPr>
            <a:endParaRPr lang="en-GB" sz="2000" dirty="0">
              <a:latin typeface="Rockwell" panose="02060603020205020403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Keyword as is optional and may be omitted</a:t>
            </a:r>
            <a:br>
              <a:rPr lang="en-GB" sz="2000" dirty="0">
                <a:latin typeface="Rockwell" panose="02060603020205020403" pitchFamily="18" charset="0"/>
              </a:rPr>
            </a:br>
            <a:r>
              <a:rPr lang="en-GB" sz="2000" dirty="0">
                <a:latin typeface="Rockwell" panose="02060603020205020403" pitchFamily="18" charset="0"/>
              </a:rPr>
              <a:t>              instructor </a:t>
            </a:r>
            <a:r>
              <a:rPr lang="en-GB" sz="2000" b="1" dirty="0">
                <a:latin typeface="Rockwell" panose="02060603020205020403" pitchFamily="18" charset="0"/>
              </a:rPr>
              <a:t>as</a:t>
            </a:r>
            <a:r>
              <a:rPr lang="en-GB" sz="2000" dirty="0">
                <a:latin typeface="Rockwell" panose="02060603020205020403" pitchFamily="18" charset="0"/>
              </a:rPr>
              <a:t>  T    ≡    instructor   T</a:t>
            </a: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197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08" y="222428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Natural Join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11:57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000BF8A1-B842-4E7C-BCCB-A5E84CE95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" y="1125538"/>
            <a:ext cx="949356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Pct val="100000"/>
            </a:pPr>
            <a:r>
              <a:rPr lang="en-GB" altLang="en-US" sz="2000" dirty="0"/>
              <a:t>To make the life of an SQL programmer easier for this common case, SQL supports an operation called the </a:t>
            </a:r>
            <a:r>
              <a:rPr lang="en-GB" altLang="en-US" sz="2000" b="1" dirty="0"/>
              <a:t>natural join</a:t>
            </a:r>
            <a:endParaRPr lang="en-US" altLang="en-US" sz="2000" b="1" dirty="0"/>
          </a:p>
        </p:txBody>
      </p:sp>
      <p:grpSp>
        <p:nvGrpSpPr>
          <p:cNvPr id="25" name="Group 5">
            <a:extLst>
              <a:ext uri="{FF2B5EF4-FFF2-40B4-BE49-F238E27FC236}">
                <a16:creationId xmlns:a16="http://schemas.microsoft.com/office/drawing/2014/main" id="{25FE850D-449D-43F4-A11F-7C1D59B5A132}"/>
              </a:ext>
            </a:extLst>
          </p:cNvPr>
          <p:cNvGrpSpPr>
            <a:grpSpLocks/>
          </p:cNvGrpSpPr>
          <p:nvPr/>
        </p:nvGrpSpPr>
        <p:grpSpPr bwMode="auto">
          <a:xfrm>
            <a:off x="1035258" y="2379666"/>
            <a:ext cx="4202113" cy="2489200"/>
            <a:chOff x="2291705" y="1852971"/>
            <a:chExt cx="4709880" cy="31036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4B9DCF-0B4D-4D1E-9E16-CDA3A30A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7004" y="1852971"/>
              <a:ext cx="4129818" cy="116582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98C1BC2-F520-482E-999C-7AB7F3DFD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91705" y="3838245"/>
              <a:ext cx="4709880" cy="11183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0" name="Arrow: Up-Down 29">
              <a:extLst>
                <a:ext uri="{FF2B5EF4-FFF2-40B4-BE49-F238E27FC236}">
                  <a16:creationId xmlns:a16="http://schemas.microsoft.com/office/drawing/2014/main" id="{ECF08A94-9EFB-4EBF-9365-4919BA3E70BA}"/>
                </a:ext>
              </a:extLst>
            </p:cNvPr>
            <p:cNvSpPr/>
            <p:nvPr/>
          </p:nvSpPr>
          <p:spPr bwMode="auto">
            <a:xfrm>
              <a:off x="4403767" y="3060366"/>
              <a:ext cx="336292" cy="736313"/>
            </a:xfrm>
            <a:prstGeom prst="upDownArrow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en-0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F39C6E86-B76E-4287-B952-10E9C9E61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1892" y="3043832"/>
            <a:ext cx="5704089" cy="894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44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5740127" y="4728830"/>
            <a:ext cx="2208514" cy="2208514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928035" y="2216505"/>
            <a:ext cx="1856140" cy="1856140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3915030" y="4951830"/>
            <a:ext cx="1696390" cy="1696390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1423062" y="3881998"/>
            <a:ext cx="2243981" cy="2243981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-310179" y="-257453"/>
            <a:ext cx="2829003" cy="2829003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231844" y="142132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9786908" y="1766960"/>
            <a:ext cx="1401096" cy="14010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930" y="852207"/>
            <a:ext cx="8760069" cy="238760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Rockwell" panose="02060603020205020403" pitchFamily="18" charset="0"/>
              </a:rPr>
              <a:t>Aggregate Functions</a:t>
            </a:r>
            <a:endParaRPr lang="en-US" sz="48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585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72" y="331851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Natural Join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12:03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000BF8A1-B842-4E7C-BCCB-A5E84CE95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" y="840943"/>
            <a:ext cx="10981056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Pct val="100000"/>
            </a:pPr>
            <a:r>
              <a:rPr lang="en-GB" altLang="en-US" dirty="0"/>
              <a:t>To make the life of an SQL programmer easier for this common case, SQL supports an operation called the </a:t>
            </a:r>
            <a:r>
              <a:rPr lang="en-GB" altLang="en-US" b="1" dirty="0"/>
              <a:t>natural join</a:t>
            </a:r>
            <a:endParaRPr lang="en-US" alt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14E00F-BD96-4393-8C6D-0406BEF57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258" y="1603907"/>
            <a:ext cx="9176316" cy="1814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8012C2-242A-4EF6-901D-05DD39926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258" y="4651442"/>
            <a:ext cx="9176316" cy="1365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72869EAF-93EC-4420-A486-6A2878EBBF02}"/>
              </a:ext>
            </a:extLst>
          </p:cNvPr>
          <p:cNvSpPr/>
          <p:nvPr/>
        </p:nvSpPr>
        <p:spPr bwMode="auto">
          <a:xfrm>
            <a:off x="6099290" y="3739000"/>
            <a:ext cx="298450" cy="592137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endParaRPr lang="en-00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6875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Demo.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9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23" y="4482759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61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32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43" y="-118160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7" y="145775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2441678" y="783944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Rockwell" panose="02060603020205020403" pitchFamily="18" charset="0"/>
              </a:rPr>
              <a:t>End.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9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23" y="4482759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61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32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43" y="-118160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7" y="145775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2441678" y="783944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5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443609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Aggregate functions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12:10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760284" y="1182474"/>
            <a:ext cx="9535508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Aggregate functions are functions that take a collection (a set or multiset) of values as input and </a:t>
            </a:r>
            <a:r>
              <a:rPr lang="en-GB" sz="2000" b="1" dirty="0">
                <a:latin typeface="Rockwell" panose="02060603020205020403" pitchFamily="18" charset="0"/>
              </a:rPr>
              <a:t>return a single value</a:t>
            </a:r>
            <a:r>
              <a:rPr lang="en-GB" sz="2000" dirty="0">
                <a:latin typeface="Rockwell" panose="02060603020205020403" pitchFamily="18" charset="0"/>
              </a:rPr>
              <a:t>. </a:t>
            </a:r>
          </a:p>
          <a:p>
            <a:pPr algn="just">
              <a:lnSpc>
                <a:spcPct val="120000"/>
              </a:lnSpc>
            </a:pPr>
            <a:endParaRPr lang="en-GB" sz="12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SQL offers five built-in aggregate functions: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3A25F5-FBC7-44A7-9A28-5ED116B8D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647" y="2751325"/>
            <a:ext cx="2628195" cy="2150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448278-E73F-4803-8EA7-EFF440765554}"/>
              </a:ext>
            </a:extLst>
          </p:cNvPr>
          <p:cNvSpPr txBox="1"/>
          <p:nvPr/>
        </p:nvSpPr>
        <p:spPr>
          <a:xfrm>
            <a:off x="1340003" y="5156373"/>
            <a:ext cx="7767638" cy="9223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GB" dirty="0"/>
              <a:t>The input to </a:t>
            </a:r>
            <a:r>
              <a:rPr lang="en-GB" b="1" dirty="0"/>
              <a:t>sum</a:t>
            </a:r>
            <a:r>
              <a:rPr lang="en-GB" dirty="0"/>
              <a:t> and </a:t>
            </a:r>
            <a:r>
              <a:rPr lang="en-GB" b="1" dirty="0" err="1"/>
              <a:t>avg</a:t>
            </a:r>
            <a:r>
              <a:rPr lang="en-GB" dirty="0"/>
              <a:t> must be a collection of numbers, but the other operators can operate on collections of nonnumeric data types, such as strings, as well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17550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180971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Aggregate functions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12:13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02AEEF1-B787-4CCB-AEB5-9735FAB68DA1}"/>
              </a:ext>
            </a:extLst>
          </p:cNvPr>
          <p:cNvSpPr txBox="1">
            <a:spLocks noChangeArrowheads="1"/>
          </p:cNvSpPr>
          <p:nvPr/>
        </p:nvSpPr>
        <p:spPr>
          <a:xfrm>
            <a:off x="463709" y="831853"/>
            <a:ext cx="4501039" cy="566261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711325" algn="l"/>
              </a:tabLst>
            </a:pPr>
            <a:r>
              <a:rPr lang="en-US" altLang="en-US" sz="2400" dirty="0"/>
              <a:t>Find the average salary of instructors in the Computer Science department </a:t>
            </a:r>
          </a:p>
          <a:p>
            <a:pPr>
              <a:tabLst>
                <a:tab pos="1711325" algn="l"/>
              </a:tabLst>
            </a:pPr>
            <a:endParaRPr lang="en-US" altLang="en-US" sz="2400" dirty="0"/>
          </a:p>
          <a:p>
            <a:pPr>
              <a:tabLst>
                <a:tab pos="1711325" algn="l"/>
              </a:tabLst>
            </a:pPr>
            <a:endParaRPr lang="en-US" altLang="en-US" sz="2400" dirty="0"/>
          </a:p>
          <a:p>
            <a:pPr>
              <a:tabLst>
                <a:tab pos="1711325" algn="l"/>
              </a:tabLst>
            </a:pPr>
            <a:r>
              <a:rPr lang="en-US" altLang="en-US" sz="2400" dirty="0"/>
              <a:t>Find the number of departments in </a:t>
            </a:r>
            <a:r>
              <a:rPr lang="en-US" altLang="en-US" sz="2400" i="1" dirty="0"/>
              <a:t>instructor</a:t>
            </a:r>
            <a:r>
              <a:rPr lang="en-US" altLang="en-US" sz="2400" dirty="0"/>
              <a:t> relation</a:t>
            </a:r>
          </a:p>
          <a:p>
            <a:pPr lvl="1">
              <a:tabLst>
                <a:tab pos="1711325" algn="l"/>
              </a:tabLst>
            </a:pPr>
            <a:endParaRPr lang="en-US" altLang="en-US" sz="2000" dirty="0"/>
          </a:p>
          <a:p>
            <a:pPr>
              <a:tabLst>
                <a:tab pos="1711325" algn="l"/>
              </a:tabLst>
            </a:pPr>
            <a:endParaRPr lang="en-US" altLang="en-US" sz="2400" dirty="0"/>
          </a:p>
          <a:p>
            <a:pPr>
              <a:tabLst>
                <a:tab pos="1711325" algn="l"/>
              </a:tabLst>
            </a:pPr>
            <a:r>
              <a:rPr lang="en-US" altLang="en-US" sz="2400" dirty="0"/>
              <a:t>Find the number of tuples in the </a:t>
            </a:r>
            <a:r>
              <a:rPr lang="en-US" altLang="en-US" sz="2400" i="1" dirty="0"/>
              <a:t>instructor </a:t>
            </a:r>
            <a:r>
              <a:rPr lang="en-US" altLang="en-US" sz="2400" dirty="0"/>
              <a:t>relation</a:t>
            </a:r>
          </a:p>
          <a:p>
            <a:pPr>
              <a:tabLst>
                <a:tab pos="1711325" algn="l"/>
              </a:tabLst>
            </a:pPr>
            <a:endParaRPr lang="en-US" altLang="en-US" sz="2400" dirty="0"/>
          </a:p>
          <a:p>
            <a:pPr lvl="1">
              <a:tabLst>
                <a:tab pos="1711325" algn="l"/>
              </a:tabLst>
            </a:pPr>
            <a:endParaRPr lang="en-US" altLang="en-US" sz="2000" dirty="0"/>
          </a:p>
          <a:p>
            <a:pPr>
              <a:tabLst>
                <a:tab pos="1711325" algn="l"/>
              </a:tabLst>
            </a:pPr>
            <a:endParaRPr lang="en-US" alt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5FA3B7-8F4B-4A5B-86F9-C15F997F9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351" y="758643"/>
            <a:ext cx="3178009" cy="1728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D01E4A-4109-4916-B015-AB44E672187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241177" y="2912482"/>
            <a:ext cx="3527425" cy="1306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32F537-8EA5-46AD-8594-A42D8EF7C04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224351" y="4541899"/>
            <a:ext cx="3452177" cy="1426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97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180971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Aggregate functions - Group By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13:02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02AEEF1-B787-4CCB-AEB5-9735FAB68DA1}"/>
              </a:ext>
            </a:extLst>
          </p:cNvPr>
          <p:cNvSpPr txBox="1">
            <a:spLocks noChangeArrowheads="1"/>
          </p:cNvSpPr>
          <p:nvPr/>
        </p:nvSpPr>
        <p:spPr>
          <a:xfrm>
            <a:off x="463709" y="831853"/>
            <a:ext cx="10890091" cy="566261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711325" algn="l"/>
              </a:tabLst>
            </a:pPr>
            <a:r>
              <a:rPr lang="en-GB" altLang="en-US" sz="2400" dirty="0"/>
              <a:t>The </a:t>
            </a:r>
            <a:r>
              <a:rPr lang="en-GB" altLang="en-US" sz="2400" b="1" dirty="0"/>
              <a:t>GROUP BY</a:t>
            </a:r>
            <a:r>
              <a:rPr lang="en-GB" altLang="en-US" sz="2400" dirty="0"/>
              <a:t> statement groups rows that have the same values into summary rows like </a:t>
            </a:r>
            <a:r>
              <a:rPr lang="en-GB" altLang="en-US" sz="2400" i="1" dirty="0"/>
              <a:t>“</a:t>
            </a:r>
            <a:r>
              <a:rPr lang="en-US" altLang="en-US" sz="2400" u="sng" dirty="0"/>
              <a:t>Find the average salary of instructors in each department</a:t>
            </a:r>
            <a:r>
              <a:rPr lang="en-US" altLang="en-US" sz="2400" i="1" dirty="0"/>
              <a:t>”</a:t>
            </a:r>
          </a:p>
          <a:p>
            <a:pPr>
              <a:tabLst>
                <a:tab pos="1711325" algn="l"/>
              </a:tabLst>
            </a:pPr>
            <a:endParaRPr lang="en-US" altLang="en-US" sz="2400" dirty="0"/>
          </a:p>
          <a:p>
            <a:pPr>
              <a:tabLst>
                <a:tab pos="1711325" algn="l"/>
              </a:tabLst>
            </a:pPr>
            <a:endParaRPr lang="en-US" altLang="en-US" sz="2400" dirty="0"/>
          </a:p>
          <a:p>
            <a:pPr marL="457177" lvl="1" indent="0">
              <a:buNone/>
              <a:tabLst>
                <a:tab pos="1711325" algn="l"/>
              </a:tabLst>
            </a:pPr>
            <a:endParaRPr lang="en-US" altLang="en-US" sz="2000" dirty="0"/>
          </a:p>
          <a:p>
            <a:pPr>
              <a:tabLst>
                <a:tab pos="1711325" algn="l"/>
              </a:tabLst>
            </a:pPr>
            <a:endParaRPr lang="en-US" alt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A2707E-F96E-4ED1-9B02-A5AB5335F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418" y="1713826"/>
            <a:ext cx="6740742" cy="1197648"/>
          </a:xfrm>
          <a:prstGeom prst="rect">
            <a:avLst/>
          </a:prstGeom>
        </p:spPr>
      </p:pic>
      <p:pic>
        <p:nvPicPr>
          <p:cNvPr id="11" name="Picture 4" descr="3">
            <a:extLst>
              <a:ext uri="{FF2B5EF4-FFF2-40B4-BE49-F238E27FC236}">
                <a16:creationId xmlns:a16="http://schemas.microsoft.com/office/drawing/2014/main" id="{FC1873DF-F172-4BC9-A551-070152211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49" y="3028954"/>
            <a:ext cx="40560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BB2CFB-2132-4D57-B387-DFFF539BB6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5689" y="3276549"/>
            <a:ext cx="2481287" cy="26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7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180971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Aggregate functions - Group By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12:27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02AEEF1-B787-4CCB-AEB5-9735FAB68DA1}"/>
              </a:ext>
            </a:extLst>
          </p:cNvPr>
          <p:cNvSpPr txBox="1">
            <a:spLocks noChangeArrowheads="1"/>
          </p:cNvSpPr>
          <p:nvPr/>
        </p:nvSpPr>
        <p:spPr>
          <a:xfrm>
            <a:off x="463709" y="831853"/>
            <a:ext cx="10890091" cy="566261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711325" algn="l"/>
              </a:tabLst>
            </a:pPr>
            <a:r>
              <a:rPr lang="en-GB" altLang="en-US" sz="2400" i="1" dirty="0"/>
              <a:t>“</a:t>
            </a:r>
            <a:r>
              <a:rPr lang="en-US" altLang="en-US" sz="2400" u="sng" dirty="0"/>
              <a:t>Find the number of </a:t>
            </a:r>
            <a:r>
              <a:rPr lang="en-US" altLang="en-US" sz="2400" u="sng" dirty="0" err="1"/>
              <a:t>of</a:t>
            </a:r>
            <a:r>
              <a:rPr lang="en-US" altLang="en-US" sz="2400" u="sng" dirty="0"/>
              <a:t> instructors in each department</a:t>
            </a:r>
            <a:r>
              <a:rPr lang="en-US" altLang="en-US" sz="2400" i="1" dirty="0"/>
              <a:t>”</a:t>
            </a:r>
          </a:p>
          <a:p>
            <a:pPr>
              <a:tabLst>
                <a:tab pos="1711325" algn="l"/>
              </a:tabLst>
            </a:pPr>
            <a:endParaRPr lang="en-US" altLang="en-US" sz="2400" dirty="0"/>
          </a:p>
          <a:p>
            <a:pPr>
              <a:tabLst>
                <a:tab pos="1711325" algn="l"/>
              </a:tabLst>
            </a:pPr>
            <a:endParaRPr lang="en-US" altLang="en-US" sz="2400" dirty="0"/>
          </a:p>
          <a:p>
            <a:pPr marL="457177" lvl="1" indent="0">
              <a:buNone/>
              <a:tabLst>
                <a:tab pos="1711325" algn="l"/>
              </a:tabLst>
            </a:pPr>
            <a:endParaRPr lang="en-US" altLang="en-US" sz="2000" dirty="0"/>
          </a:p>
          <a:p>
            <a:pPr>
              <a:tabLst>
                <a:tab pos="1711325" algn="l"/>
              </a:tabLst>
            </a:pPr>
            <a:endParaRPr lang="en-US" altLang="en-US" sz="2400" dirty="0"/>
          </a:p>
        </p:txBody>
      </p:sp>
      <p:pic>
        <p:nvPicPr>
          <p:cNvPr id="11" name="Picture 4" descr="3">
            <a:extLst>
              <a:ext uri="{FF2B5EF4-FFF2-40B4-BE49-F238E27FC236}">
                <a16:creationId xmlns:a16="http://schemas.microsoft.com/office/drawing/2014/main" id="{FC1873DF-F172-4BC9-A551-070152211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811" y="1590494"/>
            <a:ext cx="4216290" cy="37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1EF5A1-82D3-4AA2-AC6B-72087F3CC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146" y="1590494"/>
            <a:ext cx="5061854" cy="3792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231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180971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Aggregate Functions – Having Clause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12:21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02AEEF1-B787-4CCB-AEB5-9735FAB68DA1}"/>
              </a:ext>
            </a:extLst>
          </p:cNvPr>
          <p:cNvSpPr txBox="1">
            <a:spLocks noChangeArrowheads="1"/>
          </p:cNvSpPr>
          <p:nvPr/>
        </p:nvSpPr>
        <p:spPr>
          <a:xfrm>
            <a:off x="463709" y="831853"/>
            <a:ext cx="10890091" cy="566261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711325" algn="l"/>
              </a:tabLst>
            </a:pPr>
            <a:r>
              <a:rPr lang="en-GB" altLang="en-US" sz="2400" i="1" dirty="0"/>
              <a:t>“</a:t>
            </a:r>
            <a:r>
              <a:rPr lang="en-US" altLang="en-US" sz="2400" dirty="0"/>
              <a:t>Find the number of </a:t>
            </a:r>
            <a:r>
              <a:rPr lang="en-US" altLang="en-US" sz="2400" dirty="0" err="1"/>
              <a:t>of</a:t>
            </a:r>
            <a:r>
              <a:rPr lang="en-US" altLang="en-US" sz="2400" dirty="0"/>
              <a:t> instructors in each department which </a:t>
            </a:r>
            <a:r>
              <a:rPr lang="en-US" altLang="en-US" sz="2400" b="1" dirty="0"/>
              <a:t>have more than one instructors</a:t>
            </a:r>
            <a:r>
              <a:rPr lang="en-US" altLang="en-US" sz="2400" i="1" dirty="0"/>
              <a:t>”</a:t>
            </a:r>
          </a:p>
          <a:p>
            <a:pPr>
              <a:tabLst>
                <a:tab pos="1711325" algn="l"/>
              </a:tabLst>
            </a:pPr>
            <a:endParaRPr lang="en-US" altLang="en-US" sz="2400" dirty="0"/>
          </a:p>
          <a:p>
            <a:pPr>
              <a:tabLst>
                <a:tab pos="1711325" algn="l"/>
              </a:tabLst>
            </a:pPr>
            <a:endParaRPr lang="en-US" altLang="en-US" sz="2400" dirty="0"/>
          </a:p>
          <a:p>
            <a:pPr marL="457177" lvl="1" indent="0">
              <a:buNone/>
              <a:tabLst>
                <a:tab pos="1711325" algn="l"/>
              </a:tabLst>
            </a:pPr>
            <a:endParaRPr lang="en-US" altLang="en-US" sz="2000" dirty="0"/>
          </a:p>
          <a:p>
            <a:pPr>
              <a:tabLst>
                <a:tab pos="1711325" algn="l"/>
              </a:tabLst>
            </a:pPr>
            <a:endParaRPr lang="en-US" altLang="en-US" sz="2400" dirty="0"/>
          </a:p>
        </p:txBody>
      </p:sp>
      <p:pic>
        <p:nvPicPr>
          <p:cNvPr id="11" name="Picture 4" descr="3">
            <a:extLst>
              <a:ext uri="{FF2B5EF4-FFF2-40B4-BE49-F238E27FC236}">
                <a16:creationId xmlns:a16="http://schemas.microsoft.com/office/drawing/2014/main" id="{FC1873DF-F172-4BC9-A551-070152211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570" y="1834635"/>
            <a:ext cx="3545346" cy="318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124173-19EF-4C8D-8B28-B0FFB96C4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77" y="1815223"/>
            <a:ext cx="5268787" cy="293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950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180971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Aggregate Functions – Having Clause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10/05/2020 12:39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02AEEF1-B787-4CCB-AEB5-9735FAB68DA1}"/>
              </a:ext>
            </a:extLst>
          </p:cNvPr>
          <p:cNvSpPr txBox="1">
            <a:spLocks noChangeArrowheads="1"/>
          </p:cNvSpPr>
          <p:nvPr/>
        </p:nvSpPr>
        <p:spPr>
          <a:xfrm>
            <a:off x="463709" y="831853"/>
            <a:ext cx="10890091" cy="566261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711325" algn="l"/>
              </a:tabLst>
            </a:pPr>
            <a:r>
              <a:rPr lang="en-GB" altLang="en-US" sz="2400" i="1" dirty="0"/>
              <a:t>The HAVING clause was added to SQL because the WHERE keyword could not be used with aggregate functions.</a:t>
            </a:r>
            <a:endParaRPr lang="en-US" altLang="en-US" sz="2400" dirty="0"/>
          </a:p>
          <a:p>
            <a:pPr>
              <a:tabLst>
                <a:tab pos="1711325" algn="l"/>
              </a:tabLst>
            </a:pPr>
            <a:endParaRPr lang="en-US" altLang="en-US" sz="2400" dirty="0"/>
          </a:p>
          <a:p>
            <a:pPr marL="457177" lvl="1" indent="0">
              <a:buNone/>
              <a:tabLst>
                <a:tab pos="1711325" algn="l"/>
              </a:tabLst>
            </a:pPr>
            <a:endParaRPr lang="en-US" altLang="en-US" sz="2000" dirty="0"/>
          </a:p>
          <a:p>
            <a:pPr>
              <a:tabLst>
                <a:tab pos="1711325" algn="l"/>
              </a:tabLst>
            </a:pPr>
            <a:endParaRPr lang="en-US" altLang="en-US" sz="2400" dirty="0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1E59CD2E-AA8C-4B52-BEDC-EA713B18C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629" y="5120195"/>
            <a:ext cx="7842250" cy="1190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       </a:t>
            </a:r>
            <a:r>
              <a:rPr lang="en-US" altLang="en-US" dirty="0"/>
              <a:t>Note:  predicates in the </a:t>
            </a:r>
            <a:r>
              <a:rPr lang="en-US" altLang="en-US" b="1" dirty="0"/>
              <a:t>having</a:t>
            </a:r>
            <a:r>
              <a:rPr lang="en-US" altLang="en-US" dirty="0"/>
              <a:t> clause are applied after the </a:t>
            </a:r>
            <a:br>
              <a:rPr lang="en-US" altLang="en-US" dirty="0"/>
            </a:br>
            <a:r>
              <a:rPr lang="en-US" altLang="en-US" dirty="0"/>
              <a:t>                 formation of groups whereas predicates in the </a:t>
            </a:r>
            <a:r>
              <a:rPr lang="en-US" altLang="en-US" b="1" dirty="0"/>
              <a:t>where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                 clause are applied before forming groups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>
              <a:latin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8374FB-63C2-4799-A57F-C3E4B99C9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026" y="1861701"/>
            <a:ext cx="3741673" cy="2228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095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 algn="just">
          <a:lnSpc>
            <a:spcPct val="120000"/>
          </a:lnSpc>
          <a:defRPr sz="2400" b="1" dirty="0" smtClean="0">
            <a:latin typeface="Rockwell" panose="02060603020205020403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TF33787325_Lab safety_AAS_v3" id="{898BC5E2-691B-4B41-A97D-F35AD4FFF20D}" vid="{295F60D3-032D-43CA-A300-E4752067A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04BA817-A03C-4EA3-86C4-6E42BD37F5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E59094-1E6F-42D5-A62B-D0344AFFF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096A91-93C8-4C7A-BF68-944591874A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823</Words>
  <Application>Microsoft Office PowerPoint</Application>
  <PresentationFormat>Widescreen</PresentationFormat>
  <Paragraphs>123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Helvetica</vt:lpstr>
      <vt:lpstr>Monotype Sorts</vt:lpstr>
      <vt:lpstr>Rockwell</vt:lpstr>
      <vt:lpstr>Tahoma</vt:lpstr>
      <vt:lpstr>Times New Roman</vt:lpstr>
      <vt:lpstr>Office Theme</vt:lpstr>
      <vt:lpstr>DBMS</vt:lpstr>
      <vt:lpstr>Things we will complete today</vt:lpstr>
      <vt:lpstr>Aggregate Functions</vt:lpstr>
      <vt:lpstr>Aggregate functions</vt:lpstr>
      <vt:lpstr>Aggregate functions</vt:lpstr>
      <vt:lpstr>Aggregate functions - Group By</vt:lpstr>
      <vt:lpstr>Aggregate functions - Group By</vt:lpstr>
      <vt:lpstr>Aggregate Functions – Having Clause</vt:lpstr>
      <vt:lpstr>Aggregate Functions – Having Clause</vt:lpstr>
      <vt:lpstr>Aggregate Functions – Having Clause</vt:lpstr>
      <vt:lpstr>Null Values and Aggregates</vt:lpstr>
      <vt:lpstr>Query on Multiple relation</vt:lpstr>
      <vt:lpstr>Cartesian Product</vt:lpstr>
      <vt:lpstr>Cartesian Product</vt:lpstr>
      <vt:lpstr>Cartesian Product</vt:lpstr>
      <vt:lpstr>Cartesian Product</vt:lpstr>
      <vt:lpstr>Cartesian Product</vt:lpstr>
      <vt:lpstr>Cartesian Product in SQL</vt:lpstr>
      <vt:lpstr>Cartesian Product in SQL</vt:lpstr>
      <vt:lpstr>Show me a list containing all teachers name, their respective department and the building the department is situated.</vt:lpstr>
      <vt:lpstr>Find the names of all instructors who have taught some course and the course_id of those courses, and year</vt:lpstr>
      <vt:lpstr>Find the names of all instructors who have taught some course and the course_id of those courses</vt:lpstr>
      <vt:lpstr>Find the names of all instructors who have taught some course and the course_id, course name of those courses, and year</vt:lpstr>
      <vt:lpstr>PowerPoint Presentation</vt:lpstr>
      <vt:lpstr>Find the names of all instructors who have taught some course and the course_id, course name of those courses, and year</vt:lpstr>
      <vt:lpstr>Combining a relation with itself</vt:lpstr>
      <vt:lpstr>PowerPoint Presentation</vt:lpstr>
      <vt:lpstr>The Rename Operation</vt:lpstr>
      <vt:lpstr>The Natural Join</vt:lpstr>
      <vt:lpstr>The Natural Join</vt:lpstr>
      <vt:lpstr>Demo.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2019-07-19T05:32:34Z</dcterms:created>
  <dcterms:modified xsi:type="dcterms:W3CDTF">2020-10-05T07:03:30Z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