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sldIdLst>
    <p:sldId id="256" r:id="rId5"/>
    <p:sldId id="264" r:id="rId6"/>
    <p:sldId id="365" r:id="rId7"/>
    <p:sldId id="353" r:id="rId8"/>
    <p:sldId id="364" r:id="rId9"/>
    <p:sldId id="366" r:id="rId10"/>
    <p:sldId id="367" r:id="rId11"/>
    <p:sldId id="369" r:id="rId12"/>
    <p:sldId id="370" r:id="rId13"/>
    <p:sldId id="372" r:id="rId14"/>
    <p:sldId id="371" r:id="rId15"/>
    <p:sldId id="373" r:id="rId16"/>
    <p:sldId id="374" r:id="rId17"/>
    <p:sldId id="375" r:id="rId18"/>
    <p:sldId id="376" r:id="rId19"/>
    <p:sldId id="377" r:id="rId20"/>
    <p:sldId id="378" r:id="rId21"/>
    <p:sldId id="379" r:id="rId22"/>
    <p:sldId id="380" r:id="rId23"/>
    <p:sldId id="381" r:id="rId24"/>
    <p:sldId id="382" r:id="rId25"/>
    <p:sldId id="263" r:id="rId26"/>
    <p:sldId id="3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184" autoAdjust="0"/>
  </p:normalViewPr>
  <p:slideViewPr>
    <p:cSldViewPr snapToGrid="0">
      <p:cViewPr varScale="1">
        <p:scale>
          <a:sx n="75" d="100"/>
          <a:sy n="75" d="100"/>
        </p:scale>
        <p:origin x="8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36A90-6B59-45AD-BBA1-85AFD032E8F8}" type="doc">
      <dgm:prSet loTypeId="urn:microsoft.com/office/officeart/2008/layout/VerticalCurvedList" loCatId="list" qsTypeId="urn:microsoft.com/office/officeart/2005/8/quickstyle/simple3" qsCatId="simple" csTypeId="urn:microsoft.com/office/officeart/2005/8/colors/colorful1" csCatId="colorful" phldr="1"/>
      <dgm:spPr/>
      <dgm:t>
        <a:bodyPr/>
        <a:lstStyle/>
        <a:p>
          <a:endParaRPr lang="en-US"/>
        </a:p>
      </dgm:t>
    </dgm:pt>
    <dgm:pt modelId="{4A4045ED-A119-4AA6-9C68-5FB2FD000427}">
      <dgm:prSet phldrT="[Text]" custT="1"/>
      <dgm:spPr/>
      <dgm:t>
        <a:bodyPr/>
        <a:lstStyle/>
        <a:p>
          <a:r>
            <a:rPr lang="en-US" sz="3200" dirty="0">
              <a:latin typeface="Tahoma" panose="020B0604030504040204" pitchFamily="34" charset="0"/>
              <a:ea typeface="Tahoma" panose="020B0604030504040204" pitchFamily="34" charset="0"/>
              <a:cs typeface="Tahoma" panose="020B0604030504040204" pitchFamily="34" charset="0"/>
            </a:rPr>
            <a:t>User management and Authorization</a:t>
          </a:r>
        </a:p>
      </dgm:t>
    </dgm:pt>
    <dgm:pt modelId="{3AFC7164-9B18-4D91-8BCD-E06AEDF44A1B}" type="parTrans" cxnId="{1BD59E24-EEF8-4998-8DB1-3343142CAF57}">
      <dgm:prSet/>
      <dgm:spPr/>
      <dgm:t>
        <a:bodyPr/>
        <a:lstStyle/>
        <a:p>
          <a:endParaRPr lang="en-US"/>
        </a:p>
      </dgm:t>
    </dgm:pt>
    <dgm:pt modelId="{858335E1-0756-4935-AE41-5B216DCCD948}" type="sibTrans" cxnId="{1BD59E24-EEF8-4998-8DB1-3343142CAF57}">
      <dgm:prSet/>
      <dgm:spPr/>
      <dgm:t>
        <a:bodyPr/>
        <a:lstStyle/>
        <a:p>
          <a:endParaRPr lang="en-US"/>
        </a:p>
      </dgm:t>
    </dgm:pt>
    <dgm:pt modelId="{02A41733-9A5F-458C-B68B-B73270592442}">
      <dgm:prSet phldrT="[Text]" custT="1"/>
      <dgm:spPr/>
      <dgm:t>
        <a:bodyPr/>
        <a:lstStyle/>
        <a:p>
          <a:r>
            <a:rPr lang="en-US" sz="3200" dirty="0">
              <a:latin typeface="Tahoma" panose="020B0604030504040204" pitchFamily="34" charset="0"/>
              <a:ea typeface="Tahoma" panose="020B0604030504040204" pitchFamily="34" charset="0"/>
              <a:cs typeface="Tahoma" panose="020B0604030504040204" pitchFamily="34" charset="0"/>
            </a:rPr>
            <a:t>SQL Join Expressions</a:t>
          </a:r>
        </a:p>
      </dgm:t>
    </dgm:pt>
    <dgm:pt modelId="{E84BF637-F4A8-42D1-87D2-5CF7DA1C3CD3}" type="parTrans" cxnId="{E7620A26-3EA2-4B0E-8BFB-D99B4E2A5F4A}">
      <dgm:prSet/>
      <dgm:spPr/>
      <dgm:t>
        <a:bodyPr/>
        <a:lstStyle/>
        <a:p>
          <a:endParaRPr lang="en-US"/>
        </a:p>
      </dgm:t>
    </dgm:pt>
    <dgm:pt modelId="{C67FF88E-F235-4C2A-B0A8-2CBE21C0A5DB}" type="sibTrans" cxnId="{E7620A26-3EA2-4B0E-8BFB-D99B4E2A5F4A}">
      <dgm:prSet/>
      <dgm:spPr/>
      <dgm:t>
        <a:bodyPr/>
        <a:lstStyle/>
        <a:p>
          <a:endParaRPr lang="en-US"/>
        </a:p>
      </dgm:t>
    </dgm:pt>
    <dgm:pt modelId="{7490CE0F-A11F-47D3-8ABD-C1ADBE3A7C50}" type="pres">
      <dgm:prSet presAssocID="{2A136A90-6B59-45AD-BBA1-85AFD032E8F8}" presName="Name0" presStyleCnt="0">
        <dgm:presLayoutVars>
          <dgm:chMax val="7"/>
          <dgm:chPref val="7"/>
          <dgm:dir/>
        </dgm:presLayoutVars>
      </dgm:prSet>
      <dgm:spPr/>
    </dgm:pt>
    <dgm:pt modelId="{1A0EEC73-545C-450F-A5DD-57F31D5E025C}" type="pres">
      <dgm:prSet presAssocID="{2A136A90-6B59-45AD-BBA1-85AFD032E8F8}" presName="Name1" presStyleCnt="0"/>
      <dgm:spPr/>
    </dgm:pt>
    <dgm:pt modelId="{F1CDD9E5-0B47-4B1A-8E62-979B36955724}" type="pres">
      <dgm:prSet presAssocID="{2A136A90-6B59-45AD-BBA1-85AFD032E8F8}" presName="cycle" presStyleCnt="0"/>
      <dgm:spPr/>
    </dgm:pt>
    <dgm:pt modelId="{16B3F5DE-FC7F-4970-BB84-D34060ECBA37}" type="pres">
      <dgm:prSet presAssocID="{2A136A90-6B59-45AD-BBA1-85AFD032E8F8}" presName="srcNode" presStyleLbl="node1" presStyleIdx="0" presStyleCnt="2"/>
      <dgm:spPr/>
    </dgm:pt>
    <dgm:pt modelId="{E6A2F3DF-59A4-42B0-8EF2-3AD3B5749E62}" type="pres">
      <dgm:prSet presAssocID="{2A136A90-6B59-45AD-BBA1-85AFD032E8F8}" presName="conn" presStyleLbl="parChTrans1D2" presStyleIdx="0" presStyleCnt="1"/>
      <dgm:spPr/>
    </dgm:pt>
    <dgm:pt modelId="{6236A57E-1D82-4643-921C-67DEB1187487}" type="pres">
      <dgm:prSet presAssocID="{2A136A90-6B59-45AD-BBA1-85AFD032E8F8}" presName="extraNode" presStyleLbl="node1" presStyleIdx="0" presStyleCnt="2"/>
      <dgm:spPr/>
    </dgm:pt>
    <dgm:pt modelId="{1158F15E-757B-419E-AC38-F97E0F5AF176}" type="pres">
      <dgm:prSet presAssocID="{2A136A90-6B59-45AD-BBA1-85AFD032E8F8}" presName="dstNode" presStyleLbl="node1" presStyleIdx="0" presStyleCnt="2"/>
      <dgm:spPr/>
    </dgm:pt>
    <dgm:pt modelId="{AB57338E-E784-4552-A13F-C0407A2DC727}" type="pres">
      <dgm:prSet presAssocID="{02A41733-9A5F-458C-B68B-B73270592442}" presName="text_1" presStyleLbl="node1" presStyleIdx="0" presStyleCnt="2">
        <dgm:presLayoutVars>
          <dgm:bulletEnabled val="1"/>
        </dgm:presLayoutVars>
      </dgm:prSet>
      <dgm:spPr/>
    </dgm:pt>
    <dgm:pt modelId="{AED44590-9CD2-4101-AC8D-1392CDFA6CE8}" type="pres">
      <dgm:prSet presAssocID="{02A41733-9A5F-458C-B68B-B73270592442}" presName="accent_1" presStyleCnt="0"/>
      <dgm:spPr/>
    </dgm:pt>
    <dgm:pt modelId="{CC1FDDCE-F2F7-459A-9E8F-6839A17B6960}" type="pres">
      <dgm:prSet presAssocID="{02A41733-9A5F-458C-B68B-B73270592442}" presName="accentRepeatNode" presStyleLbl="solidFgAcc1" presStyleIdx="0" presStyleCnt="2"/>
      <dgm:spPr/>
    </dgm:pt>
    <dgm:pt modelId="{21893682-64B9-4D74-BD59-99F9929ECEB6}" type="pres">
      <dgm:prSet presAssocID="{4A4045ED-A119-4AA6-9C68-5FB2FD000427}" presName="text_2" presStyleLbl="node1" presStyleIdx="1" presStyleCnt="2">
        <dgm:presLayoutVars>
          <dgm:bulletEnabled val="1"/>
        </dgm:presLayoutVars>
      </dgm:prSet>
      <dgm:spPr/>
    </dgm:pt>
    <dgm:pt modelId="{2232AEB2-6C21-4701-BCBB-51D2605A022F}" type="pres">
      <dgm:prSet presAssocID="{4A4045ED-A119-4AA6-9C68-5FB2FD000427}" presName="accent_2" presStyleCnt="0"/>
      <dgm:spPr/>
    </dgm:pt>
    <dgm:pt modelId="{F60CF8EA-EEBF-4972-9991-9D854CCDE154}" type="pres">
      <dgm:prSet presAssocID="{4A4045ED-A119-4AA6-9C68-5FB2FD000427}" presName="accentRepeatNode" presStyleLbl="solidFgAcc1" presStyleIdx="1" presStyleCnt="2"/>
      <dgm:spPr/>
    </dgm:pt>
  </dgm:ptLst>
  <dgm:cxnLst>
    <dgm:cxn modelId="{1BD59E24-EEF8-4998-8DB1-3343142CAF57}" srcId="{2A136A90-6B59-45AD-BBA1-85AFD032E8F8}" destId="{4A4045ED-A119-4AA6-9C68-5FB2FD000427}" srcOrd="1" destOrd="0" parTransId="{3AFC7164-9B18-4D91-8BCD-E06AEDF44A1B}" sibTransId="{858335E1-0756-4935-AE41-5B216DCCD948}"/>
    <dgm:cxn modelId="{E7620A26-3EA2-4B0E-8BFB-D99B4E2A5F4A}" srcId="{2A136A90-6B59-45AD-BBA1-85AFD032E8F8}" destId="{02A41733-9A5F-458C-B68B-B73270592442}" srcOrd="0" destOrd="0" parTransId="{E84BF637-F4A8-42D1-87D2-5CF7DA1C3CD3}" sibTransId="{C67FF88E-F235-4C2A-B0A8-2CBE21C0A5DB}"/>
    <dgm:cxn modelId="{47F67C2C-6F8A-4EE4-9BA7-CFB020458153}" type="presOf" srcId="{2A136A90-6B59-45AD-BBA1-85AFD032E8F8}" destId="{7490CE0F-A11F-47D3-8ABD-C1ADBE3A7C50}" srcOrd="0" destOrd="0" presId="urn:microsoft.com/office/officeart/2008/layout/VerticalCurvedList"/>
    <dgm:cxn modelId="{58403585-9220-49A3-8B99-3460546E52BA}" type="presOf" srcId="{C67FF88E-F235-4C2A-B0A8-2CBE21C0A5DB}" destId="{E6A2F3DF-59A4-42B0-8EF2-3AD3B5749E62}" srcOrd="0" destOrd="0" presId="urn:microsoft.com/office/officeart/2008/layout/VerticalCurvedList"/>
    <dgm:cxn modelId="{8C817193-5C10-4089-ACA0-BA32774D5881}" type="presOf" srcId="{02A41733-9A5F-458C-B68B-B73270592442}" destId="{AB57338E-E784-4552-A13F-C0407A2DC727}" srcOrd="0" destOrd="0" presId="urn:microsoft.com/office/officeart/2008/layout/VerticalCurvedList"/>
    <dgm:cxn modelId="{5A01CDAE-9918-49C1-A0E8-2F7428F388F3}" type="presOf" srcId="{4A4045ED-A119-4AA6-9C68-5FB2FD000427}" destId="{21893682-64B9-4D74-BD59-99F9929ECEB6}" srcOrd="0" destOrd="0" presId="urn:microsoft.com/office/officeart/2008/layout/VerticalCurvedList"/>
    <dgm:cxn modelId="{9321AD8B-54AA-45CD-8367-DD505A87B3FF}" type="presParOf" srcId="{7490CE0F-A11F-47D3-8ABD-C1ADBE3A7C50}" destId="{1A0EEC73-545C-450F-A5DD-57F31D5E025C}" srcOrd="0" destOrd="0" presId="urn:microsoft.com/office/officeart/2008/layout/VerticalCurvedList"/>
    <dgm:cxn modelId="{EB43581D-2ED7-426E-91EA-59EE62E475F7}" type="presParOf" srcId="{1A0EEC73-545C-450F-A5DD-57F31D5E025C}" destId="{F1CDD9E5-0B47-4B1A-8E62-979B36955724}" srcOrd="0" destOrd="0" presId="urn:microsoft.com/office/officeart/2008/layout/VerticalCurvedList"/>
    <dgm:cxn modelId="{4CFC6B01-FCC6-4B76-872F-4D2A98127788}" type="presParOf" srcId="{F1CDD9E5-0B47-4B1A-8E62-979B36955724}" destId="{16B3F5DE-FC7F-4970-BB84-D34060ECBA37}" srcOrd="0" destOrd="0" presId="urn:microsoft.com/office/officeart/2008/layout/VerticalCurvedList"/>
    <dgm:cxn modelId="{592AC484-2C19-4FD4-8EB2-1920FBEFC342}" type="presParOf" srcId="{F1CDD9E5-0B47-4B1A-8E62-979B36955724}" destId="{E6A2F3DF-59A4-42B0-8EF2-3AD3B5749E62}" srcOrd="1" destOrd="0" presId="urn:microsoft.com/office/officeart/2008/layout/VerticalCurvedList"/>
    <dgm:cxn modelId="{F8889B0E-CB79-43E8-8C0D-8BAFDE3616C8}" type="presParOf" srcId="{F1CDD9E5-0B47-4B1A-8E62-979B36955724}" destId="{6236A57E-1D82-4643-921C-67DEB1187487}" srcOrd="2" destOrd="0" presId="urn:microsoft.com/office/officeart/2008/layout/VerticalCurvedList"/>
    <dgm:cxn modelId="{33451D7A-7810-4C96-8815-05A34B79B68C}" type="presParOf" srcId="{F1CDD9E5-0B47-4B1A-8E62-979B36955724}" destId="{1158F15E-757B-419E-AC38-F97E0F5AF176}" srcOrd="3" destOrd="0" presId="urn:microsoft.com/office/officeart/2008/layout/VerticalCurvedList"/>
    <dgm:cxn modelId="{18DE9246-AD38-45E9-940C-584C8023B2F8}" type="presParOf" srcId="{1A0EEC73-545C-450F-A5DD-57F31D5E025C}" destId="{AB57338E-E784-4552-A13F-C0407A2DC727}" srcOrd="1" destOrd="0" presId="urn:microsoft.com/office/officeart/2008/layout/VerticalCurvedList"/>
    <dgm:cxn modelId="{345029D3-0D7A-44B0-AF72-CC66C4397D7C}" type="presParOf" srcId="{1A0EEC73-545C-450F-A5DD-57F31D5E025C}" destId="{AED44590-9CD2-4101-AC8D-1392CDFA6CE8}" srcOrd="2" destOrd="0" presId="urn:microsoft.com/office/officeart/2008/layout/VerticalCurvedList"/>
    <dgm:cxn modelId="{42D53CBC-8603-42FF-9D3B-87E6E33441D8}" type="presParOf" srcId="{AED44590-9CD2-4101-AC8D-1392CDFA6CE8}" destId="{CC1FDDCE-F2F7-459A-9E8F-6839A17B6960}" srcOrd="0" destOrd="0" presId="urn:microsoft.com/office/officeart/2008/layout/VerticalCurvedList"/>
    <dgm:cxn modelId="{84944D3D-CFB6-4E9E-964C-581572EF8C1B}" type="presParOf" srcId="{1A0EEC73-545C-450F-A5DD-57F31D5E025C}" destId="{21893682-64B9-4D74-BD59-99F9929ECEB6}" srcOrd="3" destOrd="0" presId="urn:microsoft.com/office/officeart/2008/layout/VerticalCurvedList"/>
    <dgm:cxn modelId="{AB6C669D-072C-4D66-ACA0-594B92C90593}" type="presParOf" srcId="{1A0EEC73-545C-450F-A5DD-57F31D5E025C}" destId="{2232AEB2-6C21-4701-BCBB-51D2605A022F}" srcOrd="4" destOrd="0" presId="urn:microsoft.com/office/officeart/2008/layout/VerticalCurvedList"/>
    <dgm:cxn modelId="{FC9E6A84-D58C-4AEB-A40A-FD190A86BB29}" type="presParOf" srcId="{2232AEB2-6C21-4701-BCBB-51D2605A022F}" destId="{F60CF8EA-EEBF-4972-9991-9D854CCDE15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2F3DF-59A4-42B0-8EF2-3AD3B5749E62}">
      <dsp:nvSpPr>
        <dsp:cNvPr id="0" name=""/>
        <dsp:cNvSpPr/>
      </dsp:nvSpPr>
      <dsp:spPr>
        <a:xfrm>
          <a:off x="-4967113" y="-766790"/>
          <a:ext cx="5960272" cy="5960272"/>
        </a:xfrm>
        <a:prstGeom prst="blockArc">
          <a:avLst>
            <a:gd name="adj1" fmla="val 18900000"/>
            <a:gd name="adj2" fmla="val 2700000"/>
            <a:gd name="adj3" fmla="val 362"/>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57338E-E784-4552-A13F-C0407A2DC727}">
      <dsp:nvSpPr>
        <dsp:cNvPr id="0" name=""/>
        <dsp:cNvSpPr/>
      </dsp:nvSpPr>
      <dsp:spPr>
        <a:xfrm>
          <a:off x="813736" y="632397"/>
          <a:ext cx="9052306" cy="1264617"/>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3790"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ahoma" panose="020B0604030504040204" pitchFamily="34" charset="0"/>
              <a:ea typeface="Tahoma" panose="020B0604030504040204" pitchFamily="34" charset="0"/>
              <a:cs typeface="Tahoma" panose="020B0604030504040204" pitchFamily="34" charset="0"/>
            </a:rPr>
            <a:t>SQL Join Expressions</a:t>
          </a:r>
        </a:p>
      </dsp:txBody>
      <dsp:txXfrm>
        <a:off x="813736" y="632397"/>
        <a:ext cx="9052306" cy="1264617"/>
      </dsp:txXfrm>
    </dsp:sp>
    <dsp:sp modelId="{CC1FDDCE-F2F7-459A-9E8F-6839A17B6960}">
      <dsp:nvSpPr>
        <dsp:cNvPr id="0" name=""/>
        <dsp:cNvSpPr/>
      </dsp:nvSpPr>
      <dsp:spPr>
        <a:xfrm>
          <a:off x="23350" y="474319"/>
          <a:ext cx="1580771" cy="1580771"/>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21893682-64B9-4D74-BD59-99F9929ECEB6}">
      <dsp:nvSpPr>
        <dsp:cNvPr id="0" name=""/>
        <dsp:cNvSpPr/>
      </dsp:nvSpPr>
      <dsp:spPr>
        <a:xfrm>
          <a:off x="813736" y="2529676"/>
          <a:ext cx="9052306" cy="1264617"/>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3790"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ahoma" panose="020B0604030504040204" pitchFamily="34" charset="0"/>
              <a:ea typeface="Tahoma" panose="020B0604030504040204" pitchFamily="34" charset="0"/>
              <a:cs typeface="Tahoma" panose="020B0604030504040204" pitchFamily="34" charset="0"/>
            </a:rPr>
            <a:t>User management and Authorization</a:t>
          </a:r>
        </a:p>
      </dsp:txBody>
      <dsp:txXfrm>
        <a:off x="813736" y="2529676"/>
        <a:ext cx="9052306" cy="1264617"/>
      </dsp:txXfrm>
    </dsp:sp>
    <dsp:sp modelId="{F60CF8EA-EEBF-4972-9991-9D854CCDE154}">
      <dsp:nvSpPr>
        <dsp:cNvPr id="0" name=""/>
        <dsp:cNvSpPr/>
      </dsp:nvSpPr>
      <dsp:spPr>
        <a:xfrm>
          <a:off x="23350" y="2371599"/>
          <a:ext cx="1580771" cy="1580771"/>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9B0E6-B9BF-4E2D-AE08-8C7EBB196A2E}"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816F-A1CF-4485-B308-1B9F14B36EAD}" type="slidenum">
              <a:rPr lang="en-US" smtClean="0"/>
              <a:t>‹#›</a:t>
            </a:fld>
            <a:endParaRPr lang="en-US"/>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https://www.studytonight.com/dbms/joining-in-sql.php</a:t>
            </a:r>
          </a:p>
        </p:txBody>
      </p:sp>
      <p:sp>
        <p:nvSpPr>
          <p:cNvPr id="4" name="Slide Number Placeholder 3"/>
          <p:cNvSpPr>
            <a:spLocks noGrp="1"/>
          </p:cNvSpPr>
          <p:nvPr>
            <p:ph type="sldNum" sz="quarter" idx="5"/>
          </p:nvPr>
        </p:nvSpPr>
        <p:spPr/>
        <p:txBody>
          <a:bodyPr/>
          <a:lstStyle/>
          <a:p>
            <a:fld id="{C853816F-A1CF-4485-B308-1B9F14B36EAD}" type="slidenum">
              <a:rPr lang="en-US" smtClean="0"/>
              <a:t>3</a:t>
            </a:fld>
            <a:endParaRPr lang="en-US"/>
          </a:p>
        </p:txBody>
      </p:sp>
    </p:spTree>
    <p:extLst>
      <p:ext uri="{BB962C8B-B14F-4D97-AF65-F5344CB8AC3E}">
        <p14:creationId xmlns:p14="http://schemas.microsoft.com/office/powerpoint/2010/main" val="389350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https://www.studytonight.com/dbms/joining-in-sql.php</a:t>
            </a:r>
          </a:p>
        </p:txBody>
      </p:sp>
      <p:sp>
        <p:nvSpPr>
          <p:cNvPr id="4" name="Slide Number Placeholder 3"/>
          <p:cNvSpPr>
            <a:spLocks noGrp="1"/>
          </p:cNvSpPr>
          <p:nvPr>
            <p:ph type="sldNum" sz="quarter" idx="5"/>
          </p:nvPr>
        </p:nvSpPr>
        <p:spPr/>
        <p:txBody>
          <a:bodyPr/>
          <a:lstStyle/>
          <a:p>
            <a:fld id="{C853816F-A1CF-4485-B308-1B9F14B36EAD}" type="slidenum">
              <a:rPr lang="en-US" smtClean="0"/>
              <a:t>18</a:t>
            </a:fld>
            <a:endParaRPr lang="en-US"/>
          </a:p>
        </p:txBody>
      </p:sp>
    </p:spTree>
    <p:extLst>
      <p:ext uri="{BB962C8B-B14F-4D97-AF65-F5344CB8AC3E}">
        <p14:creationId xmlns:p14="http://schemas.microsoft.com/office/powerpoint/2010/main" val="167801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B99EB-0E86-4FEA-A9C4-501D4E755A2B}"/>
              </a:ext>
            </a:extLst>
          </p:cNvPr>
          <p:cNvSpPr>
            <a:spLocks noGrp="1"/>
          </p:cNvSpPr>
          <p:nvPr>
            <p:ph type="dt" sz="half" idx="10"/>
          </p:nvPr>
        </p:nvSpPr>
        <p:spPr>
          <a:xfrm>
            <a:off x="8610600" y="6310316"/>
            <a:ext cx="2743200" cy="365125"/>
          </a:xfrm>
          <a:prstGeom prst="rect">
            <a:avLst/>
          </a:prstGeom>
        </p:spPr>
        <p:txBody>
          <a:bodyPr/>
          <a:lstStyle/>
          <a:p>
            <a:fld id="{AC917587-A625-44CC-9BCB-A25EA4769336}" type="datetime8">
              <a:rPr lang="en-001" smtClean="0"/>
              <a:t>11/03/2020 09:44</a:t>
            </a:fld>
            <a:endParaRPr lang="en-US" dirty="0"/>
          </a:p>
        </p:txBody>
      </p:sp>
      <p:sp>
        <p:nvSpPr>
          <p:cNvPr id="5" name="Footer Placeholder 4">
            <a:extLst>
              <a:ext uri="{FF2B5EF4-FFF2-40B4-BE49-F238E27FC236}">
                <a16:creationId xmlns:a16="http://schemas.microsoft.com/office/drawing/2014/main" id="{6731F536-58DF-4935-AE3B-7A08C0312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4E866-B322-455F-AC32-8C164B8CD9C7}"/>
              </a:ext>
            </a:extLst>
          </p:cNvPr>
          <p:cNvSpPr>
            <a:spLocks noGrp="1"/>
          </p:cNvSpPr>
          <p:nvPr>
            <p:ph type="dt" sz="half" idx="10"/>
          </p:nvPr>
        </p:nvSpPr>
        <p:spPr>
          <a:xfrm>
            <a:off x="838200" y="6311904"/>
            <a:ext cx="2743200" cy="365125"/>
          </a:xfrm>
          <a:prstGeom prst="rect">
            <a:avLst/>
          </a:prstGeom>
        </p:spPr>
        <p:txBody>
          <a:bodyPr/>
          <a:lstStyle>
            <a:lvl1pPr>
              <a:defRPr>
                <a:latin typeface="Rockwell" panose="02060603020205020403" pitchFamily="18" charset="0"/>
              </a:defRPr>
            </a:lvl1pPr>
          </a:lstStyle>
          <a:p>
            <a:fld id="{E7A68814-7C5D-4E23-B8C2-478B63AEC304}" type="datetime8">
              <a:rPr lang="en-001" smtClean="0"/>
              <a:t>11/03/2020 09:44</a:t>
            </a:fld>
            <a:endParaRPr lang="en-US"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D3E-E4B6-4EAA-BFB4-25A0557A6CB8}"/>
              </a:ext>
            </a:extLst>
          </p:cNvPr>
          <p:cNvSpPr>
            <a:spLocks noGrp="1"/>
          </p:cNvSpPr>
          <p:nvPr>
            <p:ph type="title"/>
          </p:nvPr>
        </p:nvSpPr>
        <p:spPr>
          <a:xfrm>
            <a:off x="831851" y="170975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7E0856-45A8-4EAD-A9D6-8A993968A1A8}"/>
              </a:ext>
            </a:extLst>
          </p:cNvPr>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0EEBE1-2BAF-4C94-8403-6E8454F9BC46}"/>
              </a:ext>
            </a:extLst>
          </p:cNvPr>
          <p:cNvSpPr>
            <a:spLocks noGrp="1"/>
          </p:cNvSpPr>
          <p:nvPr>
            <p:ph type="dt" sz="half" idx="10"/>
          </p:nvPr>
        </p:nvSpPr>
        <p:spPr>
          <a:xfrm>
            <a:off x="8610600" y="6310316"/>
            <a:ext cx="2743200" cy="365125"/>
          </a:xfrm>
          <a:prstGeom prst="rect">
            <a:avLst/>
          </a:prstGeom>
        </p:spPr>
        <p:txBody>
          <a:bodyPr/>
          <a:lstStyle/>
          <a:p>
            <a:fld id="{640C135B-B0F4-4FFA-B81D-AA1906C91F88}" type="datetime8">
              <a:rPr lang="en-001" smtClean="0"/>
              <a:t>11/03/2020 09:44</a:t>
            </a:fld>
            <a:endParaRPr lang="en-US" dirty="0"/>
          </a:p>
        </p:txBody>
      </p:sp>
      <p:sp>
        <p:nvSpPr>
          <p:cNvPr id="5" name="Footer Placeholder 4">
            <a:extLst>
              <a:ext uri="{FF2B5EF4-FFF2-40B4-BE49-F238E27FC236}">
                <a16:creationId xmlns:a16="http://schemas.microsoft.com/office/drawing/2014/main" id="{F3358F46-E931-4D79-94A5-037AFD073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BEC0-6253-4360-B586-B9D20933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89105E-DF25-4F38-BDE2-9B00C2C44FC6}"/>
              </a:ext>
            </a:extLst>
          </p:cNvPr>
          <p:cNvSpPr>
            <a:spLocks noGrp="1"/>
          </p:cNvSpPr>
          <p:nvPr>
            <p:ph type="dt" sz="half" idx="10"/>
          </p:nvPr>
        </p:nvSpPr>
        <p:spPr>
          <a:xfrm>
            <a:off x="8610600" y="6310316"/>
            <a:ext cx="2743200" cy="365125"/>
          </a:xfrm>
          <a:prstGeom prst="rect">
            <a:avLst/>
          </a:prstGeom>
        </p:spPr>
        <p:txBody>
          <a:bodyPr/>
          <a:lstStyle/>
          <a:p>
            <a:fld id="{5884DBF2-3440-4418-BDB6-D6B5D287C653}" type="datetime8">
              <a:rPr lang="en-001" smtClean="0"/>
              <a:t>11/03/2020 09:44</a:t>
            </a:fld>
            <a:endParaRPr lang="en-US" dirty="0"/>
          </a:p>
        </p:txBody>
      </p:sp>
      <p:sp>
        <p:nvSpPr>
          <p:cNvPr id="6" name="Footer Placeholder 5">
            <a:extLst>
              <a:ext uri="{FF2B5EF4-FFF2-40B4-BE49-F238E27FC236}">
                <a16:creationId xmlns:a16="http://schemas.microsoft.com/office/drawing/2014/main" id="{B1D9C4A8-7467-4BAD-98A2-0B63CAC19B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641-A5CC-4263-A394-2112D623A8AD}"/>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D6865-C632-473C-AEC8-8D3F71562BE6}"/>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FDBD19-4D33-4F6A-9938-6A04B3888ECC}"/>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8B7E36-823F-4FD4-B826-E450A1248008}"/>
              </a:ext>
            </a:extLst>
          </p:cNvPr>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B3B14-C886-4F84-9FD5-11C8320E1FED}"/>
              </a:ext>
            </a:extLst>
          </p:cNvPr>
          <p:cNvSpPr>
            <a:spLocks noGrp="1"/>
          </p:cNvSpPr>
          <p:nvPr>
            <p:ph type="dt" sz="half" idx="10"/>
          </p:nvPr>
        </p:nvSpPr>
        <p:spPr>
          <a:xfrm>
            <a:off x="8610600" y="6310316"/>
            <a:ext cx="2743200" cy="365125"/>
          </a:xfrm>
          <a:prstGeom prst="rect">
            <a:avLst/>
          </a:prstGeom>
        </p:spPr>
        <p:txBody>
          <a:bodyPr/>
          <a:lstStyle/>
          <a:p>
            <a:fld id="{C9736270-B9A0-4308-9F77-A960700176EA}" type="datetime8">
              <a:rPr lang="en-001" smtClean="0"/>
              <a:t>11/03/2020 09:44</a:t>
            </a:fld>
            <a:endParaRPr lang="en-US" dirty="0"/>
          </a:p>
        </p:txBody>
      </p:sp>
      <p:sp>
        <p:nvSpPr>
          <p:cNvPr id="8" name="Footer Placeholder 7">
            <a:extLst>
              <a:ext uri="{FF2B5EF4-FFF2-40B4-BE49-F238E27FC236}">
                <a16:creationId xmlns:a16="http://schemas.microsoft.com/office/drawing/2014/main" id="{DF9AF591-4BBF-4BF2-9EF7-F8B114DFA1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a:xfrm>
            <a:off x="8610600" y="6310316"/>
            <a:ext cx="2743200" cy="365125"/>
          </a:xfrm>
          <a:prstGeom prst="rect">
            <a:avLst/>
          </a:prstGeom>
        </p:spPr>
        <p:txBody>
          <a:bodyPr/>
          <a:lstStyle/>
          <a:p>
            <a:fld id="{869C2718-112F-4AAB-A1D8-1FAD68AA40F9}" type="datetime8">
              <a:rPr lang="en-001" smtClean="0"/>
              <a:t>11/03/2020 09:44</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a:xfrm>
            <a:off x="8610600" y="6310316"/>
            <a:ext cx="2743200" cy="365125"/>
          </a:xfrm>
          <a:prstGeom prst="rect">
            <a:avLst/>
          </a:prstGeom>
        </p:spPr>
        <p:txBody>
          <a:bodyPr/>
          <a:lstStyle/>
          <a:p>
            <a:fld id="{7D00DFA2-31DE-4B81-B9B2-448940CB2EDE}" type="datetime8">
              <a:rPr lang="en-001" smtClean="0"/>
              <a:t>11/03/2020 09:44</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477E0-A333-439D-A531-30B39A813465}"/>
              </a:ext>
            </a:extLst>
          </p:cNvPr>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35F890-BB8A-49E1-880A-924FD6FE4026}"/>
              </a:ext>
            </a:extLst>
          </p:cNvPr>
          <p:cNvSpPr>
            <a:spLocks noGrp="1"/>
          </p:cNvSpPr>
          <p:nvPr>
            <p:ph type="dt" sz="half" idx="10"/>
          </p:nvPr>
        </p:nvSpPr>
        <p:spPr>
          <a:xfrm>
            <a:off x="8610600" y="6310316"/>
            <a:ext cx="2743200" cy="365125"/>
          </a:xfrm>
          <a:prstGeom prst="rect">
            <a:avLst/>
          </a:prstGeom>
        </p:spPr>
        <p:txBody>
          <a:bodyPr/>
          <a:lstStyle/>
          <a:p>
            <a:fld id="{C228C2CD-F023-4F38-A7F8-50829D28ACE0}" type="datetime8">
              <a:rPr lang="en-001" smtClean="0"/>
              <a:t>11/03/2020 09:44</a:t>
            </a:fld>
            <a:endParaRPr lang="en-US" dirty="0"/>
          </a:p>
        </p:txBody>
      </p:sp>
      <p:sp>
        <p:nvSpPr>
          <p:cNvPr id="6" name="Footer Placeholder 5">
            <a:extLst>
              <a:ext uri="{FF2B5EF4-FFF2-40B4-BE49-F238E27FC236}">
                <a16:creationId xmlns:a16="http://schemas.microsoft.com/office/drawing/2014/main" id="{51CA38FE-429A-41E7-942D-ECCE639D3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7F3EF-0FE9-46C4-A116-5DA6E26B0D5D}"/>
              </a:ext>
            </a:extLst>
          </p:cNvPr>
          <p:cNvSpPr>
            <a:spLocks noGrp="1"/>
          </p:cNvSpPr>
          <p:nvPr>
            <p:ph type="pic" idx="1"/>
          </p:nvPr>
        </p:nvSpPr>
        <p:spPr>
          <a:xfrm>
            <a:off x="5183188" y="987437"/>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F67FF-F8F1-4B22-A471-9317ED3A25F0}"/>
              </a:ext>
            </a:extLst>
          </p:cNvPr>
          <p:cNvSpPr>
            <a:spLocks noGrp="1"/>
          </p:cNvSpPr>
          <p:nvPr>
            <p:ph type="dt" sz="half" idx="10"/>
          </p:nvPr>
        </p:nvSpPr>
        <p:spPr>
          <a:xfrm>
            <a:off x="8610600" y="6310316"/>
            <a:ext cx="2743200" cy="365125"/>
          </a:xfrm>
          <a:prstGeom prst="rect">
            <a:avLst/>
          </a:prstGeom>
        </p:spPr>
        <p:txBody>
          <a:bodyPr/>
          <a:lstStyle/>
          <a:p>
            <a:fld id="{E68E52D7-0C1A-46B9-817C-B18461E4480B}" type="datetime8">
              <a:rPr lang="en-001" smtClean="0"/>
              <a:t>11/03/2020 09:44</a:t>
            </a:fld>
            <a:endParaRPr lang="en-US" dirty="0"/>
          </a:p>
        </p:txBody>
      </p:sp>
      <p:sp>
        <p:nvSpPr>
          <p:cNvPr id="6" name="Footer Placeholder 5">
            <a:extLst>
              <a:ext uri="{FF2B5EF4-FFF2-40B4-BE49-F238E27FC236}">
                <a16:creationId xmlns:a16="http://schemas.microsoft.com/office/drawing/2014/main" id="{A73D6993-98F8-4234-B24A-02D4DB41C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latin typeface="Rockwell" panose="02060603020205020403" pitchFamily="18" charset="0"/>
              </a:defRPr>
            </a:lvl1pPr>
          </a:lstStyle>
          <a:p>
            <a:fld id="{ACEC5C30-0B3A-4B13-ADDD-7C63C8AA921B}" type="slidenum">
              <a:rPr lang="en-US" smtClean="0"/>
              <a:pPr/>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1.gif"/></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gif"/></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gif"/></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3.gi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852207"/>
            <a:ext cx="9144000" cy="2387600"/>
          </a:xfrm>
        </p:spPr>
        <p:txBody>
          <a:bodyPr>
            <a:normAutofit/>
          </a:bodyPr>
          <a:lstStyle/>
          <a:p>
            <a:r>
              <a:rPr lang="en-US" sz="8000" dirty="0">
                <a:solidFill>
                  <a:schemeClr val="bg1"/>
                </a:solidFill>
                <a:latin typeface="Rockwell" panose="02060603020205020403" pitchFamily="18" charset="0"/>
              </a:rPr>
              <a:t>DBMS</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9"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7"/>
            <a:ext cx="9144000" cy="1655763"/>
          </a:xfrm>
        </p:spPr>
        <p:txBody>
          <a:bodyPr>
            <a:normAutofit/>
          </a:bodyPr>
          <a:lstStyle/>
          <a:p>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Lab-6</a:t>
            </a:r>
          </a:p>
        </p:txBody>
      </p: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23" y="4482759"/>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61"/>
            <a:ext cx="2684499" cy="2684499"/>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32"/>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43" y="-118160"/>
            <a:ext cx="3005287" cy="3005287"/>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27" y="145775"/>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2441678" y="783944"/>
            <a:ext cx="1488403" cy="1488403"/>
          </a:xfrm>
          <a:prstGeom prst="rect">
            <a:avLst/>
          </a:prstGeom>
        </p:spPr>
      </p:pic>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05472" y="331851"/>
            <a:ext cx="8378529" cy="577672"/>
          </a:xfrm>
        </p:spPr>
        <p:txBody>
          <a:bodyPr>
            <a:noAutofit/>
          </a:bodyPr>
          <a:lstStyle/>
          <a:p>
            <a:r>
              <a:rPr lang="en-GB" sz="3200" dirty="0">
                <a:solidFill>
                  <a:schemeClr val="accent5">
                    <a:lumMod val="50000"/>
                  </a:schemeClr>
                </a:solidFill>
                <a:latin typeface="Rockwell" panose="02060603020205020403" pitchFamily="18" charset="0"/>
              </a:rPr>
              <a:t>The LEFT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10:30</a:t>
            </a:fld>
            <a:endParaRPr lang="en-US" dirty="0">
              <a:solidFill>
                <a:prstClr val="black"/>
              </a:solidFill>
            </a:endParaRPr>
          </a:p>
        </p:txBody>
      </p:sp>
      <p:pic>
        <p:nvPicPr>
          <p:cNvPr id="9" name="Picture 8">
            <a:extLst>
              <a:ext uri="{FF2B5EF4-FFF2-40B4-BE49-F238E27FC236}">
                <a16:creationId xmlns:a16="http://schemas.microsoft.com/office/drawing/2014/main" id="{65505709-01E2-4930-8D5A-F7505657ADC5}"/>
              </a:ext>
            </a:extLst>
          </p:cNvPr>
          <p:cNvPicPr>
            <a:picLocks noChangeAspect="1"/>
          </p:cNvPicPr>
          <p:nvPr/>
        </p:nvPicPr>
        <p:blipFill>
          <a:blip r:embed="rId4"/>
          <a:stretch>
            <a:fillRect/>
          </a:stretch>
        </p:blipFill>
        <p:spPr>
          <a:xfrm>
            <a:off x="5946711" y="1342413"/>
            <a:ext cx="4316963" cy="3912753"/>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CDB0D3CE-4E64-48FD-9DF1-3B7E75B30FA7}"/>
              </a:ext>
            </a:extLst>
          </p:cNvPr>
          <p:cNvPicPr>
            <a:picLocks noChangeAspect="1"/>
          </p:cNvPicPr>
          <p:nvPr/>
        </p:nvPicPr>
        <p:blipFill>
          <a:blip r:embed="rId5"/>
          <a:stretch>
            <a:fillRect/>
          </a:stretch>
        </p:blipFill>
        <p:spPr>
          <a:xfrm>
            <a:off x="953354" y="1342413"/>
            <a:ext cx="4216593" cy="3688400"/>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5C1C488E-F8BE-45F6-88AB-3E4E4AB03BA2}"/>
              </a:ext>
            </a:extLst>
          </p:cNvPr>
          <p:cNvSpPr/>
          <p:nvPr/>
        </p:nvSpPr>
        <p:spPr>
          <a:xfrm>
            <a:off x="970459" y="3137432"/>
            <a:ext cx="4199488" cy="265626"/>
          </a:xfrm>
          <a:prstGeom prst="rect">
            <a:avLst/>
          </a:prstGeom>
          <a:solidFill>
            <a:schemeClr val="accent4">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E389D99-4527-45C9-8CB9-19FA7CEF6B06}"/>
              </a:ext>
            </a:extLst>
          </p:cNvPr>
          <p:cNvSpPr/>
          <p:nvPr/>
        </p:nvSpPr>
        <p:spPr>
          <a:xfrm>
            <a:off x="979001" y="3598412"/>
            <a:ext cx="4199488" cy="265626"/>
          </a:xfrm>
          <a:prstGeom prst="rect">
            <a:avLst/>
          </a:prstGeom>
          <a:solidFill>
            <a:schemeClr val="tx2">
              <a:lumMod val="75000"/>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41655A-D329-4EAA-AD18-DEC8E64AF42F}"/>
              </a:ext>
            </a:extLst>
          </p:cNvPr>
          <p:cNvSpPr/>
          <p:nvPr/>
        </p:nvSpPr>
        <p:spPr>
          <a:xfrm>
            <a:off x="999034" y="3910101"/>
            <a:ext cx="4199488" cy="265626"/>
          </a:xfrm>
          <a:prstGeom prst="rect">
            <a:avLst/>
          </a:prstGeom>
          <a:solidFill>
            <a:schemeClr val="accent6">
              <a:lumMod val="50000"/>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94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05472" y="331851"/>
            <a:ext cx="8378529" cy="577672"/>
          </a:xfrm>
        </p:spPr>
        <p:txBody>
          <a:bodyPr>
            <a:noAutofit/>
          </a:bodyPr>
          <a:lstStyle/>
          <a:p>
            <a:r>
              <a:rPr lang="en-GB" sz="3200" dirty="0">
                <a:solidFill>
                  <a:schemeClr val="accent5">
                    <a:lumMod val="50000"/>
                  </a:schemeClr>
                </a:solidFill>
                <a:latin typeface="Rockwell" panose="02060603020205020403" pitchFamily="18" charset="0"/>
              </a:rPr>
              <a:t>The  LEFT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10:29</a:t>
            </a:fld>
            <a:endParaRPr lang="en-US" dirty="0">
              <a:solidFill>
                <a:prstClr val="black"/>
              </a:solidFill>
            </a:endParaRPr>
          </a:p>
        </p:txBody>
      </p:sp>
      <p:sp>
        <p:nvSpPr>
          <p:cNvPr id="21" name="Rectangle 4">
            <a:extLst>
              <a:ext uri="{FF2B5EF4-FFF2-40B4-BE49-F238E27FC236}">
                <a16:creationId xmlns:a16="http://schemas.microsoft.com/office/drawing/2014/main" id="{000BF8A1-B842-4E7C-BCCB-A5E84CE9564C}"/>
              </a:ext>
            </a:extLst>
          </p:cNvPr>
          <p:cNvSpPr>
            <a:spLocks noChangeArrowheads="1"/>
          </p:cNvSpPr>
          <p:nvPr/>
        </p:nvSpPr>
        <p:spPr bwMode="auto">
          <a:xfrm>
            <a:off x="569106" y="1064476"/>
            <a:ext cx="83930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r>
              <a:rPr lang="en-GB" altLang="en-US" sz="2000" dirty="0"/>
              <a:t>The LEFT JOIN keyword returns all records from the left table (table1), and the matched records from the right table (table2). The result is NULL from the right side, if there is no match.</a:t>
            </a:r>
            <a:endParaRPr lang="en-US" altLang="en-US" sz="2000" b="1" dirty="0"/>
          </a:p>
        </p:txBody>
      </p:sp>
      <p:pic>
        <p:nvPicPr>
          <p:cNvPr id="3" name="Picture 2">
            <a:extLst>
              <a:ext uri="{FF2B5EF4-FFF2-40B4-BE49-F238E27FC236}">
                <a16:creationId xmlns:a16="http://schemas.microsoft.com/office/drawing/2014/main" id="{6A418EF8-B7DB-4638-B94F-5FD7762FBB35}"/>
              </a:ext>
            </a:extLst>
          </p:cNvPr>
          <p:cNvPicPr>
            <a:picLocks noChangeAspect="1"/>
          </p:cNvPicPr>
          <p:nvPr/>
        </p:nvPicPr>
        <p:blipFill>
          <a:blip r:embed="rId4"/>
          <a:stretch>
            <a:fillRect/>
          </a:stretch>
        </p:blipFill>
        <p:spPr>
          <a:xfrm>
            <a:off x="3581400" y="2337029"/>
            <a:ext cx="2129536" cy="1543915"/>
          </a:xfrm>
          <a:prstGeom prst="rect">
            <a:avLst/>
          </a:prstGeom>
        </p:spPr>
      </p:pic>
      <p:pic>
        <p:nvPicPr>
          <p:cNvPr id="11" name="Picture 10">
            <a:extLst>
              <a:ext uri="{FF2B5EF4-FFF2-40B4-BE49-F238E27FC236}">
                <a16:creationId xmlns:a16="http://schemas.microsoft.com/office/drawing/2014/main" id="{D4DBCF21-2E71-4554-8B7A-5B40F6BD2DE5}"/>
              </a:ext>
            </a:extLst>
          </p:cNvPr>
          <p:cNvPicPr>
            <a:picLocks noChangeAspect="1"/>
          </p:cNvPicPr>
          <p:nvPr/>
        </p:nvPicPr>
        <p:blipFill>
          <a:blip r:embed="rId5"/>
          <a:stretch>
            <a:fillRect/>
          </a:stretch>
        </p:blipFill>
        <p:spPr>
          <a:xfrm>
            <a:off x="2231767" y="4421805"/>
            <a:ext cx="5067739" cy="13717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279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rot="16200000">
            <a:off x="-3573606" y="1833803"/>
            <a:ext cx="8378529" cy="577672"/>
          </a:xfrm>
        </p:spPr>
        <p:txBody>
          <a:bodyPr>
            <a:noAutofit/>
          </a:bodyPr>
          <a:lstStyle/>
          <a:p>
            <a:r>
              <a:rPr lang="en-GB" sz="3200" dirty="0">
                <a:solidFill>
                  <a:schemeClr val="accent5">
                    <a:lumMod val="50000"/>
                  </a:schemeClr>
                </a:solidFill>
                <a:latin typeface="Rockwell" panose="02060603020205020403" pitchFamily="18" charset="0"/>
              </a:rPr>
              <a:t>The  LEFT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10:38</a:t>
            </a:fld>
            <a:endParaRPr lang="en-US" dirty="0">
              <a:solidFill>
                <a:prstClr val="black"/>
              </a:solidFill>
            </a:endParaRPr>
          </a:p>
        </p:txBody>
      </p:sp>
      <p:pic>
        <p:nvPicPr>
          <p:cNvPr id="9" name="Picture 8">
            <a:extLst>
              <a:ext uri="{FF2B5EF4-FFF2-40B4-BE49-F238E27FC236}">
                <a16:creationId xmlns:a16="http://schemas.microsoft.com/office/drawing/2014/main" id="{9603455E-CA89-4A52-B1AA-938EFF5C2915}"/>
              </a:ext>
            </a:extLst>
          </p:cNvPr>
          <p:cNvPicPr>
            <a:picLocks noChangeAspect="1"/>
          </p:cNvPicPr>
          <p:nvPr/>
        </p:nvPicPr>
        <p:blipFill>
          <a:blip r:embed="rId4"/>
          <a:stretch>
            <a:fillRect/>
          </a:stretch>
        </p:blipFill>
        <p:spPr>
          <a:xfrm>
            <a:off x="1325251" y="352548"/>
            <a:ext cx="7285351" cy="5959356"/>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F39D4E29-D411-4FCE-9331-7E8864939645}"/>
              </a:ext>
            </a:extLst>
          </p:cNvPr>
          <p:cNvSpPr/>
          <p:nvPr/>
        </p:nvSpPr>
        <p:spPr>
          <a:xfrm>
            <a:off x="1452217" y="3877056"/>
            <a:ext cx="6681502" cy="171194"/>
          </a:xfrm>
          <a:prstGeom prst="rect">
            <a:avLst/>
          </a:prstGeom>
          <a:solidFill>
            <a:schemeClr val="accent4">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DF70FED-9B87-44AD-8639-4F0911706038}"/>
              </a:ext>
            </a:extLst>
          </p:cNvPr>
          <p:cNvSpPr/>
          <p:nvPr/>
        </p:nvSpPr>
        <p:spPr>
          <a:xfrm>
            <a:off x="1452217" y="4493214"/>
            <a:ext cx="6681502" cy="171194"/>
          </a:xfrm>
          <a:prstGeom prst="rect">
            <a:avLst/>
          </a:prstGeom>
          <a:solidFill>
            <a:schemeClr val="tx2">
              <a:lumMod val="60000"/>
              <a:lumOff val="40000"/>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8FC32D0-803E-4C8E-89F4-7ED84BEA6918}"/>
              </a:ext>
            </a:extLst>
          </p:cNvPr>
          <p:cNvSpPr/>
          <p:nvPr/>
        </p:nvSpPr>
        <p:spPr>
          <a:xfrm>
            <a:off x="1452217" y="4743085"/>
            <a:ext cx="6681502" cy="171194"/>
          </a:xfrm>
          <a:prstGeom prst="rect">
            <a:avLst/>
          </a:prstGeom>
          <a:solidFill>
            <a:schemeClr val="accent4">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17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05472" y="331851"/>
            <a:ext cx="8378529" cy="577672"/>
          </a:xfrm>
        </p:spPr>
        <p:txBody>
          <a:bodyPr>
            <a:noAutofit/>
          </a:bodyPr>
          <a:lstStyle/>
          <a:p>
            <a:r>
              <a:rPr lang="en-GB" sz="3200" dirty="0">
                <a:solidFill>
                  <a:schemeClr val="accent5">
                    <a:lumMod val="50000"/>
                  </a:schemeClr>
                </a:solidFill>
                <a:latin typeface="Rockwell" panose="02060603020205020403" pitchFamily="18" charset="0"/>
              </a:rPr>
              <a:t>The  RIGHT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10:42</a:t>
            </a:fld>
            <a:endParaRPr lang="en-US" dirty="0">
              <a:solidFill>
                <a:prstClr val="black"/>
              </a:solidFill>
            </a:endParaRPr>
          </a:p>
        </p:txBody>
      </p:sp>
      <p:sp>
        <p:nvSpPr>
          <p:cNvPr id="21" name="Rectangle 4">
            <a:extLst>
              <a:ext uri="{FF2B5EF4-FFF2-40B4-BE49-F238E27FC236}">
                <a16:creationId xmlns:a16="http://schemas.microsoft.com/office/drawing/2014/main" id="{000BF8A1-B842-4E7C-BCCB-A5E84CE9564C}"/>
              </a:ext>
            </a:extLst>
          </p:cNvPr>
          <p:cNvSpPr>
            <a:spLocks noChangeArrowheads="1"/>
          </p:cNvSpPr>
          <p:nvPr/>
        </p:nvSpPr>
        <p:spPr bwMode="auto">
          <a:xfrm>
            <a:off x="569106" y="1064476"/>
            <a:ext cx="83930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r>
              <a:rPr lang="en-GB" altLang="en-US" sz="2000" dirty="0"/>
              <a:t>RIGHT (OUTER) JOIN  Returns all records from the right table, and the matched records from the left table</a:t>
            </a:r>
          </a:p>
        </p:txBody>
      </p:sp>
      <p:pic>
        <p:nvPicPr>
          <p:cNvPr id="3" name="Picture 2">
            <a:extLst>
              <a:ext uri="{FF2B5EF4-FFF2-40B4-BE49-F238E27FC236}">
                <a16:creationId xmlns:a16="http://schemas.microsoft.com/office/drawing/2014/main" id="{6A418EF8-B7DB-4638-B94F-5FD7762FBB35}"/>
              </a:ext>
            </a:extLst>
          </p:cNvPr>
          <p:cNvPicPr>
            <a:picLocks noChangeAspect="1"/>
          </p:cNvPicPr>
          <p:nvPr/>
        </p:nvPicPr>
        <p:blipFill>
          <a:blip r:embed="rId4"/>
          <a:srcRect/>
          <a:stretch/>
        </p:blipFill>
        <p:spPr>
          <a:xfrm>
            <a:off x="3581400" y="2040291"/>
            <a:ext cx="2129536" cy="1540230"/>
          </a:xfrm>
          <a:prstGeom prst="rect">
            <a:avLst/>
          </a:prstGeom>
        </p:spPr>
      </p:pic>
      <p:pic>
        <p:nvPicPr>
          <p:cNvPr id="14" name="Picture 13">
            <a:extLst>
              <a:ext uri="{FF2B5EF4-FFF2-40B4-BE49-F238E27FC236}">
                <a16:creationId xmlns:a16="http://schemas.microsoft.com/office/drawing/2014/main" id="{67E1AEB2-8424-48CA-A525-E63F6C2939B6}"/>
              </a:ext>
            </a:extLst>
          </p:cNvPr>
          <p:cNvPicPr>
            <a:picLocks noChangeAspect="1"/>
          </p:cNvPicPr>
          <p:nvPr/>
        </p:nvPicPr>
        <p:blipFill>
          <a:blip r:embed="rId5"/>
          <a:stretch>
            <a:fillRect/>
          </a:stretch>
        </p:blipFill>
        <p:spPr>
          <a:xfrm>
            <a:off x="2215421" y="4155645"/>
            <a:ext cx="4953429" cy="14555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863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05472" y="331851"/>
            <a:ext cx="8378529" cy="577672"/>
          </a:xfrm>
        </p:spPr>
        <p:txBody>
          <a:bodyPr>
            <a:noAutofit/>
          </a:bodyPr>
          <a:lstStyle/>
          <a:p>
            <a:r>
              <a:rPr lang="en-GB" sz="3200" dirty="0">
                <a:solidFill>
                  <a:schemeClr val="accent5">
                    <a:lumMod val="50000"/>
                  </a:schemeClr>
                </a:solidFill>
                <a:latin typeface="Rockwell" panose="02060603020205020403" pitchFamily="18" charset="0"/>
              </a:rPr>
              <a:t>The INNER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10:45</a:t>
            </a:fld>
            <a:endParaRPr lang="en-US" dirty="0">
              <a:solidFill>
                <a:prstClr val="black"/>
              </a:solidFill>
            </a:endParaRPr>
          </a:p>
        </p:txBody>
      </p:sp>
      <p:pic>
        <p:nvPicPr>
          <p:cNvPr id="9" name="Picture 8">
            <a:extLst>
              <a:ext uri="{FF2B5EF4-FFF2-40B4-BE49-F238E27FC236}">
                <a16:creationId xmlns:a16="http://schemas.microsoft.com/office/drawing/2014/main" id="{65505709-01E2-4930-8D5A-F7505657ADC5}"/>
              </a:ext>
            </a:extLst>
          </p:cNvPr>
          <p:cNvPicPr>
            <a:picLocks noChangeAspect="1"/>
          </p:cNvPicPr>
          <p:nvPr/>
        </p:nvPicPr>
        <p:blipFill>
          <a:blip r:embed="rId4"/>
          <a:stretch>
            <a:fillRect/>
          </a:stretch>
        </p:blipFill>
        <p:spPr>
          <a:xfrm>
            <a:off x="5946711" y="1342413"/>
            <a:ext cx="4316963" cy="3912753"/>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CDB0D3CE-4E64-48FD-9DF1-3B7E75B30FA7}"/>
              </a:ext>
            </a:extLst>
          </p:cNvPr>
          <p:cNvPicPr>
            <a:picLocks noChangeAspect="1"/>
          </p:cNvPicPr>
          <p:nvPr/>
        </p:nvPicPr>
        <p:blipFill>
          <a:blip r:embed="rId5"/>
          <a:stretch>
            <a:fillRect/>
          </a:stretch>
        </p:blipFill>
        <p:spPr>
          <a:xfrm>
            <a:off x="953354" y="1342413"/>
            <a:ext cx="4216593" cy="3688400"/>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53757BF5-16F0-4BE0-9997-CC30234DB423}"/>
              </a:ext>
            </a:extLst>
          </p:cNvPr>
          <p:cNvSpPr/>
          <p:nvPr/>
        </p:nvSpPr>
        <p:spPr>
          <a:xfrm>
            <a:off x="547900" y="1891334"/>
            <a:ext cx="5187820" cy="231185"/>
          </a:xfrm>
          <a:prstGeom prst="rect">
            <a:avLst/>
          </a:prstGeom>
          <a:solidFill>
            <a:srgbClr val="FF0000">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50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rot="16200000">
            <a:off x="-3573606" y="1833803"/>
            <a:ext cx="8378529" cy="577672"/>
          </a:xfrm>
        </p:spPr>
        <p:txBody>
          <a:bodyPr>
            <a:noAutofit/>
          </a:bodyPr>
          <a:lstStyle/>
          <a:p>
            <a:r>
              <a:rPr lang="en-GB" sz="3200" dirty="0">
                <a:solidFill>
                  <a:schemeClr val="accent5">
                    <a:lumMod val="50000"/>
                  </a:schemeClr>
                </a:solidFill>
                <a:latin typeface="Rockwell" panose="02060603020205020403" pitchFamily="18" charset="0"/>
              </a:rPr>
              <a:t>The  RIGHT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10:48</a:t>
            </a:fld>
            <a:endParaRPr lang="en-US" dirty="0">
              <a:solidFill>
                <a:prstClr val="black"/>
              </a:solidFill>
            </a:endParaRPr>
          </a:p>
        </p:txBody>
      </p:sp>
      <p:pic>
        <p:nvPicPr>
          <p:cNvPr id="14" name="Picture 13">
            <a:extLst>
              <a:ext uri="{FF2B5EF4-FFF2-40B4-BE49-F238E27FC236}">
                <a16:creationId xmlns:a16="http://schemas.microsoft.com/office/drawing/2014/main" id="{7CEA4219-237E-493C-B186-12878D53A62A}"/>
              </a:ext>
            </a:extLst>
          </p:cNvPr>
          <p:cNvPicPr>
            <a:picLocks noChangeAspect="1"/>
          </p:cNvPicPr>
          <p:nvPr/>
        </p:nvPicPr>
        <p:blipFill>
          <a:blip r:embed="rId4"/>
          <a:stretch>
            <a:fillRect/>
          </a:stretch>
        </p:blipFill>
        <p:spPr>
          <a:xfrm>
            <a:off x="1641542" y="258594"/>
            <a:ext cx="7809002" cy="6043715"/>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A7B55FDF-191D-447D-9377-516BE67BE4D7}"/>
              </a:ext>
            </a:extLst>
          </p:cNvPr>
          <p:cNvSpPr/>
          <p:nvPr/>
        </p:nvSpPr>
        <p:spPr>
          <a:xfrm>
            <a:off x="1637136" y="2612726"/>
            <a:ext cx="7641955" cy="714133"/>
          </a:xfrm>
          <a:prstGeom prst="rect">
            <a:avLst/>
          </a:prstGeom>
          <a:solidFill>
            <a:schemeClr val="accent4">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97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05472" y="331851"/>
            <a:ext cx="8378529" cy="577672"/>
          </a:xfrm>
        </p:spPr>
        <p:txBody>
          <a:bodyPr>
            <a:noAutofit/>
          </a:bodyPr>
          <a:lstStyle/>
          <a:p>
            <a:r>
              <a:rPr lang="en-GB" sz="3200" dirty="0">
                <a:solidFill>
                  <a:schemeClr val="accent5">
                    <a:lumMod val="50000"/>
                  </a:schemeClr>
                </a:solidFill>
                <a:latin typeface="Rockwell" panose="02060603020205020403" pitchFamily="18" charset="0"/>
              </a:rPr>
              <a:t>The  FULL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10:49</a:t>
            </a:fld>
            <a:endParaRPr lang="en-US" dirty="0">
              <a:solidFill>
                <a:prstClr val="black"/>
              </a:solidFill>
            </a:endParaRPr>
          </a:p>
        </p:txBody>
      </p:sp>
      <p:sp>
        <p:nvSpPr>
          <p:cNvPr id="21" name="Rectangle 4">
            <a:extLst>
              <a:ext uri="{FF2B5EF4-FFF2-40B4-BE49-F238E27FC236}">
                <a16:creationId xmlns:a16="http://schemas.microsoft.com/office/drawing/2014/main" id="{000BF8A1-B842-4E7C-BCCB-A5E84CE9564C}"/>
              </a:ext>
            </a:extLst>
          </p:cNvPr>
          <p:cNvSpPr>
            <a:spLocks noChangeArrowheads="1"/>
          </p:cNvSpPr>
          <p:nvPr/>
        </p:nvSpPr>
        <p:spPr bwMode="auto">
          <a:xfrm>
            <a:off x="569106" y="1064476"/>
            <a:ext cx="83930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r>
              <a:rPr lang="en-GB" altLang="en-US" sz="2000" dirty="0"/>
              <a:t>FULL (OUTER) JOIN Returns all records when there is a match in either left or right table</a:t>
            </a:r>
          </a:p>
        </p:txBody>
      </p:sp>
      <p:pic>
        <p:nvPicPr>
          <p:cNvPr id="3" name="Picture 2">
            <a:extLst>
              <a:ext uri="{FF2B5EF4-FFF2-40B4-BE49-F238E27FC236}">
                <a16:creationId xmlns:a16="http://schemas.microsoft.com/office/drawing/2014/main" id="{6A418EF8-B7DB-4638-B94F-5FD7762FBB35}"/>
              </a:ext>
            </a:extLst>
          </p:cNvPr>
          <p:cNvPicPr>
            <a:picLocks noChangeAspect="1"/>
          </p:cNvPicPr>
          <p:nvPr/>
        </p:nvPicPr>
        <p:blipFill>
          <a:blip r:embed="rId4"/>
          <a:srcRect/>
          <a:stretch/>
        </p:blipFill>
        <p:spPr>
          <a:xfrm>
            <a:off x="3485804" y="1832038"/>
            <a:ext cx="2111177" cy="1540230"/>
          </a:xfrm>
          <a:prstGeom prst="rect">
            <a:avLst/>
          </a:prstGeom>
        </p:spPr>
      </p:pic>
      <p:pic>
        <p:nvPicPr>
          <p:cNvPr id="11" name="Picture 10">
            <a:extLst>
              <a:ext uri="{FF2B5EF4-FFF2-40B4-BE49-F238E27FC236}">
                <a16:creationId xmlns:a16="http://schemas.microsoft.com/office/drawing/2014/main" id="{FBD0CD33-77EC-4346-8157-DF9CE4748F7E}"/>
              </a:ext>
            </a:extLst>
          </p:cNvPr>
          <p:cNvPicPr>
            <a:picLocks noChangeAspect="1"/>
          </p:cNvPicPr>
          <p:nvPr/>
        </p:nvPicPr>
        <p:blipFill>
          <a:blip r:embed="rId5"/>
          <a:stretch>
            <a:fillRect/>
          </a:stretch>
        </p:blipFill>
        <p:spPr>
          <a:xfrm>
            <a:off x="2179192" y="3576372"/>
            <a:ext cx="5052498" cy="1341236"/>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2563DD11-84DE-48E0-834D-2A64AC521FA8}"/>
              </a:ext>
            </a:extLst>
          </p:cNvPr>
          <p:cNvSpPr/>
          <p:nvPr/>
        </p:nvSpPr>
        <p:spPr>
          <a:xfrm>
            <a:off x="1028700" y="5410199"/>
            <a:ext cx="10439400" cy="9275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Supported in MS SQL Server, Oracle</a:t>
            </a:r>
          </a:p>
          <a:p>
            <a:pPr algn="ctr"/>
            <a:r>
              <a:rPr lang="en-US" sz="2000" b="1" dirty="0"/>
              <a:t>Not supported in MySQL. </a:t>
            </a:r>
          </a:p>
        </p:txBody>
      </p:sp>
    </p:spTree>
    <p:extLst>
      <p:ext uri="{BB962C8B-B14F-4D97-AF65-F5344CB8AC3E}">
        <p14:creationId xmlns:p14="http://schemas.microsoft.com/office/powerpoint/2010/main" val="30628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rot="16200000">
            <a:off x="-2381612" y="2842851"/>
            <a:ext cx="6313495" cy="989734"/>
          </a:xfrm>
        </p:spPr>
        <p:txBody>
          <a:bodyPr>
            <a:noAutofit/>
          </a:bodyPr>
          <a:lstStyle/>
          <a:p>
            <a:r>
              <a:rPr lang="en-GB" sz="3200" dirty="0">
                <a:solidFill>
                  <a:schemeClr val="accent5">
                    <a:lumMod val="50000"/>
                  </a:schemeClr>
                </a:solidFill>
                <a:latin typeface="Rockwell" panose="02060603020205020403" pitchFamily="18" charset="0"/>
              </a:rPr>
              <a:t>The  FULL  JOIN Alternative in MySQL</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11:02</a:t>
            </a:fld>
            <a:endParaRPr lang="en-US" dirty="0">
              <a:solidFill>
                <a:prstClr val="black"/>
              </a:solidFill>
            </a:endParaRPr>
          </a:p>
        </p:txBody>
      </p:sp>
      <p:sp>
        <p:nvSpPr>
          <p:cNvPr id="21" name="Rectangle 4">
            <a:extLst>
              <a:ext uri="{FF2B5EF4-FFF2-40B4-BE49-F238E27FC236}">
                <a16:creationId xmlns:a16="http://schemas.microsoft.com/office/drawing/2014/main" id="{000BF8A1-B842-4E7C-BCCB-A5E84CE9564C}"/>
              </a:ext>
            </a:extLst>
          </p:cNvPr>
          <p:cNvSpPr>
            <a:spLocks noChangeArrowheads="1"/>
          </p:cNvSpPr>
          <p:nvPr/>
        </p:nvSpPr>
        <p:spPr bwMode="auto">
          <a:xfrm>
            <a:off x="569106" y="1064476"/>
            <a:ext cx="83930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endParaRPr lang="en-GB" altLang="en-US" sz="2000" dirty="0"/>
          </a:p>
        </p:txBody>
      </p:sp>
      <p:pic>
        <p:nvPicPr>
          <p:cNvPr id="14" name="Picture 13">
            <a:extLst>
              <a:ext uri="{FF2B5EF4-FFF2-40B4-BE49-F238E27FC236}">
                <a16:creationId xmlns:a16="http://schemas.microsoft.com/office/drawing/2014/main" id="{06155F6B-CC27-497F-B7E4-D2F455C673C6}"/>
              </a:ext>
            </a:extLst>
          </p:cNvPr>
          <p:cNvPicPr>
            <a:picLocks noChangeAspect="1"/>
          </p:cNvPicPr>
          <p:nvPr/>
        </p:nvPicPr>
        <p:blipFill>
          <a:blip r:embed="rId4"/>
          <a:srcRect/>
          <a:stretch/>
        </p:blipFill>
        <p:spPr>
          <a:xfrm>
            <a:off x="2162942" y="171333"/>
            <a:ext cx="7173301" cy="6463854"/>
          </a:xfrm>
          <a:prstGeom prst="rect">
            <a:avLst/>
          </a:prstGeom>
          <a:ln>
            <a:noFill/>
          </a:ln>
          <a:effectLst>
            <a:outerShdw blurRad="292100" dist="139700" dir="2700000" algn="tl" rotWithShape="0">
              <a:srgbClr val="333333">
                <a:alpha val="65000"/>
              </a:srgbClr>
            </a:outerShdw>
          </a:effectLst>
        </p:spPr>
      </p:pic>
      <p:sp>
        <p:nvSpPr>
          <p:cNvPr id="16" name="Rectangle 15">
            <a:extLst>
              <a:ext uri="{FF2B5EF4-FFF2-40B4-BE49-F238E27FC236}">
                <a16:creationId xmlns:a16="http://schemas.microsoft.com/office/drawing/2014/main" id="{89F81FED-276C-4AC8-A11A-29EECA50F70C}"/>
              </a:ext>
            </a:extLst>
          </p:cNvPr>
          <p:cNvSpPr/>
          <p:nvPr/>
        </p:nvSpPr>
        <p:spPr>
          <a:xfrm>
            <a:off x="1928613" y="2497726"/>
            <a:ext cx="7641955" cy="714133"/>
          </a:xfrm>
          <a:prstGeom prst="rect">
            <a:avLst/>
          </a:prstGeom>
          <a:solidFill>
            <a:schemeClr val="accent4">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2F43BC-DC9F-442F-89A1-8428526CB31E}"/>
              </a:ext>
            </a:extLst>
          </p:cNvPr>
          <p:cNvSpPr/>
          <p:nvPr/>
        </p:nvSpPr>
        <p:spPr>
          <a:xfrm>
            <a:off x="1928614" y="4824919"/>
            <a:ext cx="7641955" cy="420023"/>
          </a:xfrm>
          <a:prstGeom prst="rect">
            <a:avLst/>
          </a:prstGeom>
          <a:solidFill>
            <a:srgbClr val="92D050">
              <a:alpha val="2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19CFDA-6C84-49F5-B212-E2FC9CA66043}"/>
              </a:ext>
            </a:extLst>
          </p:cNvPr>
          <p:cNvSpPr/>
          <p:nvPr/>
        </p:nvSpPr>
        <p:spPr>
          <a:xfrm>
            <a:off x="1928613" y="4073941"/>
            <a:ext cx="7641955" cy="346098"/>
          </a:xfrm>
          <a:prstGeom prst="rect">
            <a:avLst/>
          </a:prstGeom>
          <a:solidFill>
            <a:schemeClr val="accent5">
              <a:lumMod val="60000"/>
              <a:lumOff val="40000"/>
              <a:alpha val="2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32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7"/>
            <a:ext cx="9144000" cy="1655763"/>
          </a:xfrm>
        </p:spPr>
        <p:txBody>
          <a:bodyPr>
            <a:normAutofit/>
          </a:bodyPr>
          <a:lstStyle/>
          <a:p>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5740127" y="4728830"/>
            <a:ext cx="2208514" cy="2208514"/>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928035" y="2216505"/>
            <a:ext cx="1856140" cy="1856140"/>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3915030" y="4951830"/>
            <a:ext cx="1696390" cy="1696390"/>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1423062" y="3881998"/>
            <a:ext cx="2243981" cy="2243981"/>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310179" y="-257453"/>
            <a:ext cx="2829003" cy="2829003"/>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231844" y="142132"/>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9786908" y="1766960"/>
            <a:ext cx="1401096" cy="1401096"/>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907930" y="852207"/>
            <a:ext cx="8760069" cy="2387600"/>
          </a:xfrm>
        </p:spPr>
        <p:txBody>
          <a:bodyPr>
            <a:normAutofit/>
          </a:bodyPr>
          <a:lstStyle/>
          <a:p>
            <a:r>
              <a:rPr lang="en-GB" sz="4800" dirty="0">
                <a:solidFill>
                  <a:schemeClr val="bg1"/>
                </a:solidFill>
                <a:latin typeface="Rockwell" panose="02060603020205020403" pitchFamily="18" charset="0"/>
              </a:rPr>
              <a:t>User Management and Privileges</a:t>
            </a:r>
          </a:p>
        </p:txBody>
      </p:sp>
    </p:spTree>
    <p:extLst>
      <p:ext uri="{BB962C8B-B14F-4D97-AF65-F5344CB8AC3E}">
        <p14:creationId xmlns:p14="http://schemas.microsoft.com/office/powerpoint/2010/main" val="3233215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84938" y="513367"/>
            <a:ext cx="8378529" cy="577672"/>
          </a:xfrm>
        </p:spPr>
        <p:txBody>
          <a:bodyPr>
            <a:noAutofit/>
          </a:bodyPr>
          <a:lstStyle/>
          <a:p>
            <a:r>
              <a:rPr lang="en-GB" sz="3200" dirty="0">
                <a:solidFill>
                  <a:schemeClr val="accent5">
                    <a:lumMod val="50000"/>
                  </a:schemeClr>
                </a:solidFill>
                <a:latin typeface="Rockwell" panose="02060603020205020403" pitchFamily="18" charset="0"/>
              </a:rPr>
              <a:t>Create a MySQL User</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14:32</a:t>
            </a:fld>
            <a:endParaRPr lang="en-US" dirty="0">
              <a:solidFill>
                <a:prstClr val="black"/>
              </a:solidFill>
            </a:endParaRPr>
          </a:p>
        </p:txBody>
      </p:sp>
      <p:sp>
        <p:nvSpPr>
          <p:cNvPr id="21" name="Rectangle 4">
            <a:extLst>
              <a:ext uri="{FF2B5EF4-FFF2-40B4-BE49-F238E27FC236}">
                <a16:creationId xmlns:a16="http://schemas.microsoft.com/office/drawing/2014/main" id="{000BF8A1-B842-4E7C-BCCB-A5E84CE9564C}"/>
              </a:ext>
            </a:extLst>
          </p:cNvPr>
          <p:cNvSpPr>
            <a:spLocks noChangeArrowheads="1"/>
          </p:cNvSpPr>
          <p:nvPr/>
        </p:nvSpPr>
        <p:spPr bwMode="auto">
          <a:xfrm>
            <a:off x="569106" y="1064476"/>
            <a:ext cx="83930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endParaRPr lang="en-GB" altLang="en-US" sz="2000" dirty="0"/>
          </a:p>
        </p:txBody>
      </p:sp>
      <p:pic>
        <p:nvPicPr>
          <p:cNvPr id="14" name="Picture 13">
            <a:extLst>
              <a:ext uri="{FF2B5EF4-FFF2-40B4-BE49-F238E27FC236}">
                <a16:creationId xmlns:a16="http://schemas.microsoft.com/office/drawing/2014/main" id="{56A93D82-E3DB-42AC-8295-8B1941B92082}"/>
              </a:ext>
            </a:extLst>
          </p:cNvPr>
          <p:cNvPicPr>
            <a:picLocks noChangeAspect="1"/>
          </p:cNvPicPr>
          <p:nvPr/>
        </p:nvPicPr>
        <p:blipFill>
          <a:blip r:embed="rId4"/>
          <a:stretch>
            <a:fillRect/>
          </a:stretch>
        </p:blipFill>
        <p:spPr>
          <a:xfrm>
            <a:off x="696856" y="2182076"/>
            <a:ext cx="10798288" cy="8780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517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9" y="365131"/>
            <a:ext cx="8378529" cy="1325563"/>
          </a:xfrm>
        </p:spPr>
        <p:txBody>
          <a:bodyPr/>
          <a:lstStyle/>
          <a:p>
            <a:r>
              <a:rPr lang="en-US" dirty="0">
                <a:solidFill>
                  <a:schemeClr val="accent5">
                    <a:lumMod val="50000"/>
                  </a:schemeClr>
                </a:solidFill>
                <a:latin typeface="Rockwell" panose="02060603020205020403" pitchFamily="18" charset="0"/>
              </a:rPr>
              <a:t>Things we will complete today</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17905" y="11"/>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graphicFrame>
        <p:nvGraphicFramePr>
          <p:cNvPr id="15" name="Diagram 14">
            <a:extLst>
              <a:ext uri="{FF2B5EF4-FFF2-40B4-BE49-F238E27FC236}">
                <a16:creationId xmlns:a16="http://schemas.microsoft.com/office/drawing/2014/main" id="{4EB2D7AA-E221-4720-A314-A16E9CD2B17F}"/>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20350126"/>
              </p:ext>
            </p:extLst>
          </p:nvPr>
        </p:nvGraphicFramePr>
        <p:xfrm>
          <a:off x="1134206" y="1626576"/>
          <a:ext cx="9889394" cy="44266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Date Placeholder 13">
            <a:extLst>
              <a:ext uri="{FF2B5EF4-FFF2-40B4-BE49-F238E27FC236}">
                <a16:creationId xmlns:a16="http://schemas.microsoft.com/office/drawing/2014/main" id="{0D9632FC-9F5F-46DC-AEB1-94A1E5E0C199}"/>
              </a:ext>
            </a:extLst>
          </p:cNvPr>
          <p:cNvSpPr>
            <a:spLocks noGrp="1"/>
          </p:cNvSpPr>
          <p:nvPr>
            <p:ph type="dt" sz="half" idx="10"/>
          </p:nvPr>
        </p:nvSpPr>
        <p:spPr/>
        <p:txBody>
          <a:bodyPr/>
          <a:lstStyle/>
          <a:p>
            <a:fld id="{C54EF31F-ABDE-4AA5-949B-1274DBD5A160}" type="slidenum">
              <a:rPr lang="en-001" smtClean="0"/>
              <a:t>2</a:t>
            </a:fld>
            <a:endParaRPr lang="en-US" dirty="0"/>
          </a:p>
        </p:txBody>
      </p:sp>
    </p:spTree>
    <p:extLst>
      <p:ext uri="{BB962C8B-B14F-4D97-AF65-F5344CB8AC3E}">
        <p14:creationId xmlns:p14="http://schemas.microsoft.com/office/powerpoint/2010/main" val="4282005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84938" y="513367"/>
            <a:ext cx="8378529" cy="577672"/>
          </a:xfrm>
        </p:spPr>
        <p:txBody>
          <a:bodyPr>
            <a:noAutofit/>
          </a:bodyPr>
          <a:lstStyle/>
          <a:p>
            <a:r>
              <a:rPr lang="en-GB" sz="3200" dirty="0">
                <a:solidFill>
                  <a:schemeClr val="accent5">
                    <a:lumMod val="50000"/>
                  </a:schemeClr>
                </a:solidFill>
                <a:latin typeface="Rockwell" panose="02060603020205020403" pitchFamily="18" charset="0"/>
              </a:rPr>
              <a:t>Grant Privileges to a MySQL User Account</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14:37</a:t>
            </a:fld>
            <a:endParaRPr lang="en-US" dirty="0">
              <a:solidFill>
                <a:prstClr val="black"/>
              </a:solidFill>
            </a:endParaRPr>
          </a:p>
        </p:txBody>
      </p:sp>
      <p:sp>
        <p:nvSpPr>
          <p:cNvPr id="3" name="Rectangle 4">
            <a:extLst>
              <a:ext uri="{FF2B5EF4-FFF2-40B4-BE49-F238E27FC236}">
                <a16:creationId xmlns:a16="http://schemas.microsoft.com/office/drawing/2014/main" id="{8A1483EF-19ED-4B94-AC05-476D39DE616D}"/>
              </a:ext>
            </a:extLst>
          </p:cNvPr>
          <p:cNvSpPr>
            <a:spLocks noChangeArrowheads="1"/>
          </p:cNvSpPr>
          <p:nvPr/>
        </p:nvSpPr>
        <p:spPr bwMode="auto">
          <a:xfrm>
            <a:off x="645204" y="1348494"/>
            <a:ext cx="8457995" cy="90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r>
              <a:rPr lang="en-GB" altLang="en-US" sz="2000" dirty="0"/>
              <a:t>There are multiple types of privileges that can be granted to a user account. The most commonly used privileges are:</a:t>
            </a:r>
          </a:p>
          <a:p>
            <a:pPr marL="0" indent="0">
              <a:buSzPct val="100000"/>
              <a:buNone/>
            </a:pPr>
            <a:endParaRPr lang="en-GB" altLang="en-US" sz="2000" dirty="0"/>
          </a:p>
        </p:txBody>
      </p:sp>
      <p:pic>
        <p:nvPicPr>
          <p:cNvPr id="11" name="Picture 10">
            <a:extLst>
              <a:ext uri="{FF2B5EF4-FFF2-40B4-BE49-F238E27FC236}">
                <a16:creationId xmlns:a16="http://schemas.microsoft.com/office/drawing/2014/main" id="{C0C2440B-2142-4754-996D-50BAC34CB85A}"/>
              </a:ext>
            </a:extLst>
          </p:cNvPr>
          <p:cNvPicPr>
            <a:picLocks noChangeAspect="1"/>
          </p:cNvPicPr>
          <p:nvPr/>
        </p:nvPicPr>
        <p:blipFill>
          <a:blip r:embed="rId4"/>
          <a:stretch>
            <a:fillRect/>
          </a:stretch>
        </p:blipFill>
        <p:spPr>
          <a:xfrm>
            <a:off x="1077061" y="2209151"/>
            <a:ext cx="8655794" cy="3517749"/>
          </a:xfrm>
          <a:prstGeom prst="rect">
            <a:avLst/>
          </a:prstGeom>
        </p:spPr>
      </p:pic>
    </p:spTree>
    <p:extLst>
      <p:ext uri="{BB962C8B-B14F-4D97-AF65-F5344CB8AC3E}">
        <p14:creationId xmlns:p14="http://schemas.microsoft.com/office/powerpoint/2010/main" val="1596647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84938" y="513367"/>
            <a:ext cx="8378529" cy="577672"/>
          </a:xfrm>
        </p:spPr>
        <p:txBody>
          <a:bodyPr>
            <a:noAutofit/>
          </a:bodyPr>
          <a:lstStyle/>
          <a:p>
            <a:r>
              <a:rPr lang="en-GB" sz="3200" dirty="0">
                <a:solidFill>
                  <a:schemeClr val="accent5">
                    <a:lumMod val="50000"/>
                  </a:schemeClr>
                </a:solidFill>
                <a:latin typeface="Rockwell" panose="02060603020205020403" pitchFamily="18" charset="0"/>
              </a:rPr>
              <a:t>Grant Privileges to a MySQL User Account</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14:38</a:t>
            </a:fld>
            <a:endParaRPr lang="en-US" dirty="0">
              <a:solidFill>
                <a:prstClr val="black"/>
              </a:solidFill>
            </a:endParaRPr>
          </a:p>
        </p:txBody>
      </p:sp>
      <p:pic>
        <p:nvPicPr>
          <p:cNvPr id="16" name="Picture 15">
            <a:extLst>
              <a:ext uri="{FF2B5EF4-FFF2-40B4-BE49-F238E27FC236}">
                <a16:creationId xmlns:a16="http://schemas.microsoft.com/office/drawing/2014/main" id="{BAE1D1F2-B547-410E-969C-083CDDB50DF7}"/>
              </a:ext>
            </a:extLst>
          </p:cNvPr>
          <p:cNvPicPr>
            <a:picLocks noChangeAspect="1"/>
          </p:cNvPicPr>
          <p:nvPr/>
        </p:nvPicPr>
        <p:blipFill>
          <a:blip r:embed="rId4"/>
          <a:stretch>
            <a:fillRect/>
          </a:stretch>
        </p:blipFill>
        <p:spPr>
          <a:xfrm>
            <a:off x="3640413" y="1604404"/>
            <a:ext cx="4136136" cy="1831017"/>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3159AC53-49D6-47C6-BCF3-DE7CFD6EFE0B}"/>
              </a:ext>
            </a:extLst>
          </p:cNvPr>
          <p:cNvPicPr>
            <a:picLocks noChangeAspect="1"/>
          </p:cNvPicPr>
          <p:nvPr/>
        </p:nvPicPr>
        <p:blipFill>
          <a:blip r:embed="rId5"/>
          <a:stretch>
            <a:fillRect/>
          </a:stretch>
        </p:blipFill>
        <p:spPr>
          <a:xfrm>
            <a:off x="923924" y="4487719"/>
            <a:ext cx="3749365" cy="1531753"/>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1C7F47BE-5937-438F-99D0-6F7F30E49097}"/>
              </a:ext>
            </a:extLst>
          </p:cNvPr>
          <p:cNvPicPr>
            <a:picLocks noChangeAspect="1"/>
          </p:cNvPicPr>
          <p:nvPr/>
        </p:nvPicPr>
        <p:blipFill>
          <a:blip r:embed="rId6"/>
          <a:stretch>
            <a:fillRect/>
          </a:stretch>
        </p:blipFill>
        <p:spPr>
          <a:xfrm>
            <a:off x="6497411" y="4472477"/>
            <a:ext cx="3756986" cy="15622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176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852207"/>
            <a:ext cx="9144000" cy="2387600"/>
          </a:xfrm>
        </p:spPr>
        <p:txBody>
          <a:bodyPr>
            <a:normAutofit/>
          </a:bodyPr>
          <a:lstStyle/>
          <a:p>
            <a:r>
              <a:rPr lang="en-US" sz="8000" dirty="0">
                <a:solidFill>
                  <a:schemeClr val="bg1"/>
                </a:solidFill>
                <a:latin typeface="Rockwell" panose="02060603020205020403" pitchFamily="18" charset="0"/>
              </a:rPr>
              <a:t>Demo.</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9"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7"/>
            <a:ext cx="9144000" cy="1655763"/>
          </a:xfrm>
        </p:spPr>
        <p:txBody>
          <a:bodyPr>
            <a:normAutofit/>
          </a:bodyPr>
          <a:lstStyle/>
          <a:p>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23" y="4482759"/>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61"/>
            <a:ext cx="2684499" cy="2684499"/>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32"/>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43" y="-118160"/>
            <a:ext cx="3005287" cy="3005287"/>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27" y="145775"/>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2441678" y="783944"/>
            <a:ext cx="1488403" cy="1488403"/>
          </a:xfrm>
          <a:prstGeom prst="rect">
            <a:avLst/>
          </a:prstGeom>
        </p:spPr>
      </p:pic>
    </p:spTree>
    <p:extLst>
      <p:ext uri="{BB962C8B-B14F-4D97-AF65-F5344CB8AC3E}">
        <p14:creationId xmlns:p14="http://schemas.microsoft.com/office/powerpoint/2010/main" val="3889313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852207"/>
            <a:ext cx="9144000" cy="2387600"/>
          </a:xfrm>
        </p:spPr>
        <p:txBody>
          <a:bodyPr>
            <a:normAutofit/>
          </a:bodyPr>
          <a:lstStyle/>
          <a:p>
            <a:r>
              <a:rPr lang="en-US" sz="11500" dirty="0">
                <a:solidFill>
                  <a:schemeClr val="bg1"/>
                </a:solidFill>
                <a:latin typeface="Rockwell" panose="02060603020205020403" pitchFamily="18" charset="0"/>
              </a:rPr>
              <a:t>End.</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9"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7"/>
            <a:ext cx="9144000" cy="1655763"/>
          </a:xfrm>
        </p:spPr>
        <p:txBody>
          <a:bodyPr>
            <a:normAutofit/>
          </a:bodyPr>
          <a:lstStyle/>
          <a:p>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23" y="4482759"/>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61"/>
            <a:ext cx="2684499" cy="2684499"/>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32"/>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43" y="-118160"/>
            <a:ext cx="3005287" cy="3005287"/>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27" y="145775"/>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2441678" y="783944"/>
            <a:ext cx="1488403" cy="1488403"/>
          </a:xfrm>
          <a:prstGeom prst="rect">
            <a:avLst/>
          </a:prstGeom>
        </p:spPr>
      </p:pic>
    </p:spTree>
    <p:extLst>
      <p:ext uri="{BB962C8B-B14F-4D97-AF65-F5344CB8AC3E}">
        <p14:creationId xmlns:p14="http://schemas.microsoft.com/office/powerpoint/2010/main" val="312495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7"/>
            <a:ext cx="9144000" cy="1655763"/>
          </a:xfrm>
        </p:spPr>
        <p:txBody>
          <a:bodyPr>
            <a:normAutofit/>
          </a:bodyPr>
          <a:lstStyle/>
          <a:p>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5740127" y="4728830"/>
            <a:ext cx="2208514" cy="2208514"/>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928035" y="2216505"/>
            <a:ext cx="1856140" cy="1856140"/>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3915030" y="4951830"/>
            <a:ext cx="1696390" cy="1696390"/>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1423062" y="3881998"/>
            <a:ext cx="2243981" cy="2243981"/>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310179" y="-257453"/>
            <a:ext cx="2829003" cy="2829003"/>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231844" y="142132"/>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9786908" y="1766960"/>
            <a:ext cx="1401096" cy="1401096"/>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907930" y="852207"/>
            <a:ext cx="8760069" cy="2387600"/>
          </a:xfrm>
        </p:spPr>
        <p:txBody>
          <a:bodyPr>
            <a:normAutofit/>
          </a:bodyPr>
          <a:lstStyle/>
          <a:p>
            <a:r>
              <a:rPr lang="en-GB" sz="4800" dirty="0">
                <a:solidFill>
                  <a:schemeClr val="bg1"/>
                </a:solidFill>
                <a:latin typeface="Rockwell" panose="02060603020205020403" pitchFamily="18" charset="0"/>
              </a:rPr>
              <a:t>SQL Join operations</a:t>
            </a:r>
            <a:endParaRPr lang="en-US" sz="4800" dirty="0">
              <a:solidFill>
                <a:schemeClr val="bg1"/>
              </a:solidFill>
              <a:latin typeface="Rockwell" panose="02060603020205020403" pitchFamily="18" charset="0"/>
            </a:endParaRPr>
          </a:p>
        </p:txBody>
      </p:sp>
    </p:spTree>
    <p:extLst>
      <p:ext uri="{BB962C8B-B14F-4D97-AF65-F5344CB8AC3E}">
        <p14:creationId xmlns:p14="http://schemas.microsoft.com/office/powerpoint/2010/main" val="403258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455408" y="222428"/>
            <a:ext cx="8378529" cy="577672"/>
          </a:xfrm>
        </p:spPr>
        <p:txBody>
          <a:bodyPr>
            <a:noAutofit/>
          </a:bodyPr>
          <a:lstStyle/>
          <a:p>
            <a:r>
              <a:rPr lang="en-GB" sz="3200" dirty="0">
                <a:solidFill>
                  <a:schemeClr val="accent5">
                    <a:lumMod val="50000"/>
                  </a:schemeClr>
                </a:solidFill>
                <a:latin typeface="Rockwell" panose="02060603020205020403" pitchFamily="18" charset="0"/>
              </a:rPr>
              <a:t>The Natural Join</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09:44</a:t>
            </a:fld>
            <a:endParaRPr lang="en-US" dirty="0">
              <a:solidFill>
                <a:prstClr val="black"/>
              </a:solidFill>
            </a:endParaRPr>
          </a:p>
        </p:txBody>
      </p:sp>
      <p:sp>
        <p:nvSpPr>
          <p:cNvPr id="21" name="Rectangle 4">
            <a:extLst>
              <a:ext uri="{FF2B5EF4-FFF2-40B4-BE49-F238E27FC236}">
                <a16:creationId xmlns:a16="http://schemas.microsoft.com/office/drawing/2014/main" id="{000BF8A1-B842-4E7C-BCCB-A5E84CE9564C}"/>
              </a:ext>
            </a:extLst>
          </p:cNvPr>
          <p:cNvSpPr>
            <a:spLocks noChangeArrowheads="1"/>
          </p:cNvSpPr>
          <p:nvPr/>
        </p:nvSpPr>
        <p:spPr bwMode="auto">
          <a:xfrm>
            <a:off x="798512" y="1125538"/>
            <a:ext cx="94935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r>
              <a:rPr lang="en-GB" altLang="en-US" sz="2000" dirty="0"/>
              <a:t>To make the life of an SQL programmer easier for this common case, SQL supports an operation called the </a:t>
            </a:r>
            <a:r>
              <a:rPr lang="en-GB" altLang="en-US" sz="2000" b="1" dirty="0"/>
              <a:t>natural join</a:t>
            </a:r>
            <a:endParaRPr lang="en-US" altLang="en-US" sz="2000" b="1" dirty="0"/>
          </a:p>
        </p:txBody>
      </p:sp>
      <p:grpSp>
        <p:nvGrpSpPr>
          <p:cNvPr id="25" name="Group 5">
            <a:extLst>
              <a:ext uri="{FF2B5EF4-FFF2-40B4-BE49-F238E27FC236}">
                <a16:creationId xmlns:a16="http://schemas.microsoft.com/office/drawing/2014/main" id="{25FE850D-449D-43F4-A11F-7C1D59B5A132}"/>
              </a:ext>
            </a:extLst>
          </p:cNvPr>
          <p:cNvGrpSpPr>
            <a:grpSpLocks/>
          </p:cNvGrpSpPr>
          <p:nvPr/>
        </p:nvGrpSpPr>
        <p:grpSpPr bwMode="auto">
          <a:xfrm>
            <a:off x="1035258" y="2379666"/>
            <a:ext cx="4202113" cy="2489200"/>
            <a:chOff x="2291705" y="1852971"/>
            <a:chExt cx="4709880" cy="3103600"/>
          </a:xfrm>
        </p:grpSpPr>
        <p:pic>
          <p:nvPicPr>
            <p:cNvPr id="26" name="Picture 25">
              <a:extLst>
                <a:ext uri="{FF2B5EF4-FFF2-40B4-BE49-F238E27FC236}">
                  <a16:creationId xmlns:a16="http://schemas.microsoft.com/office/drawing/2014/main" id="{4D4B9DCF-0B4D-4D1E-9E16-CDA3A30A1A07}"/>
                </a:ext>
              </a:extLst>
            </p:cNvPr>
            <p:cNvPicPr>
              <a:picLocks noChangeAspect="1"/>
            </p:cNvPicPr>
            <p:nvPr/>
          </p:nvPicPr>
          <p:blipFill>
            <a:blip r:embed="rId4"/>
            <a:stretch>
              <a:fillRect/>
            </a:stretch>
          </p:blipFill>
          <p:spPr>
            <a:xfrm>
              <a:off x="2507004" y="1852971"/>
              <a:ext cx="4129818" cy="1165829"/>
            </a:xfrm>
            <a:prstGeom prst="rect">
              <a:avLst/>
            </a:prstGeom>
            <a:ln>
              <a:noFill/>
            </a:ln>
            <a:effectLst>
              <a:outerShdw blurRad="292100" dist="139700" dir="2700000" algn="tl" rotWithShape="0">
                <a:srgbClr val="333333">
                  <a:alpha val="65000"/>
                </a:srgbClr>
              </a:outerShdw>
            </a:effectLst>
          </p:spPr>
        </p:pic>
        <p:pic>
          <p:nvPicPr>
            <p:cNvPr id="27" name="Picture 26">
              <a:extLst>
                <a:ext uri="{FF2B5EF4-FFF2-40B4-BE49-F238E27FC236}">
                  <a16:creationId xmlns:a16="http://schemas.microsoft.com/office/drawing/2014/main" id="{498C1BC2-F520-482E-999C-7AB7F3DFD15B}"/>
                </a:ext>
              </a:extLst>
            </p:cNvPr>
            <p:cNvPicPr>
              <a:picLocks noChangeAspect="1"/>
            </p:cNvPicPr>
            <p:nvPr/>
          </p:nvPicPr>
          <p:blipFill>
            <a:blip r:embed="rId5"/>
            <a:stretch>
              <a:fillRect/>
            </a:stretch>
          </p:blipFill>
          <p:spPr>
            <a:xfrm>
              <a:off x="2291705" y="3838245"/>
              <a:ext cx="4709880" cy="1118326"/>
            </a:xfrm>
            <a:prstGeom prst="rect">
              <a:avLst/>
            </a:prstGeom>
            <a:ln>
              <a:noFill/>
            </a:ln>
            <a:effectLst>
              <a:outerShdw blurRad="292100" dist="139700" dir="2700000" algn="tl" rotWithShape="0">
                <a:srgbClr val="333333">
                  <a:alpha val="65000"/>
                </a:srgbClr>
              </a:outerShdw>
            </a:effectLst>
          </p:spPr>
        </p:pic>
        <p:sp>
          <p:nvSpPr>
            <p:cNvPr id="30" name="Arrow: Up-Down 29">
              <a:extLst>
                <a:ext uri="{FF2B5EF4-FFF2-40B4-BE49-F238E27FC236}">
                  <a16:creationId xmlns:a16="http://schemas.microsoft.com/office/drawing/2014/main" id="{ECF08A94-9EFB-4EBF-9365-4919BA3E70BA}"/>
                </a:ext>
              </a:extLst>
            </p:cNvPr>
            <p:cNvSpPr/>
            <p:nvPr/>
          </p:nvSpPr>
          <p:spPr bwMode="auto">
            <a:xfrm>
              <a:off x="4403767" y="3060366"/>
              <a:ext cx="336292" cy="736313"/>
            </a:xfrm>
            <a:prstGeom prst="upDownArrow">
              <a:avLst/>
            </a:prstGeom>
            <a:solidFill>
              <a:schemeClr val="accent3">
                <a:lumMod val="50000"/>
              </a:schemeClr>
            </a:solidFill>
            <a:ln>
              <a:solidFill>
                <a:schemeClr val="accent2">
                  <a:lumMod val="40000"/>
                  <a:lumOff val="6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lstStyle/>
            <a:p>
              <a:pPr>
                <a:defRPr/>
              </a:pPr>
              <a:endParaRPr lang="en-001" dirty="0">
                <a:ln w="0"/>
                <a:solidFill>
                  <a:schemeClr val="tx1"/>
                </a:solidFill>
                <a:effectLst>
                  <a:outerShdw blurRad="38100" dist="19050" dir="2700000" algn="tl" rotWithShape="0">
                    <a:schemeClr val="dk1">
                      <a:alpha val="40000"/>
                    </a:schemeClr>
                  </a:outerShdw>
                </a:effectLst>
              </a:endParaRPr>
            </a:p>
          </p:txBody>
        </p:sp>
      </p:grpSp>
      <p:pic>
        <p:nvPicPr>
          <p:cNvPr id="31" name="Picture 30">
            <a:extLst>
              <a:ext uri="{FF2B5EF4-FFF2-40B4-BE49-F238E27FC236}">
                <a16:creationId xmlns:a16="http://schemas.microsoft.com/office/drawing/2014/main" id="{F39C6E86-B76E-4287-B952-10E9C9E61056}"/>
              </a:ext>
            </a:extLst>
          </p:cNvPr>
          <p:cNvPicPr>
            <a:picLocks noChangeAspect="1"/>
          </p:cNvPicPr>
          <p:nvPr/>
        </p:nvPicPr>
        <p:blipFill>
          <a:blip r:embed="rId6"/>
          <a:stretch>
            <a:fillRect/>
          </a:stretch>
        </p:blipFill>
        <p:spPr>
          <a:xfrm>
            <a:off x="5981892" y="3043832"/>
            <a:ext cx="5704089" cy="8947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144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05472" y="331851"/>
            <a:ext cx="8378529" cy="577672"/>
          </a:xfrm>
        </p:spPr>
        <p:txBody>
          <a:bodyPr>
            <a:noAutofit/>
          </a:bodyPr>
          <a:lstStyle/>
          <a:p>
            <a:r>
              <a:rPr lang="en-GB" sz="3200" dirty="0">
                <a:solidFill>
                  <a:schemeClr val="accent5">
                    <a:lumMod val="50000"/>
                  </a:schemeClr>
                </a:solidFill>
                <a:latin typeface="Rockwell" panose="02060603020205020403" pitchFamily="18" charset="0"/>
              </a:rPr>
              <a:t>The Natural Join</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09:44</a:t>
            </a:fld>
            <a:endParaRPr lang="en-US" dirty="0">
              <a:solidFill>
                <a:prstClr val="black"/>
              </a:solidFill>
            </a:endParaRPr>
          </a:p>
        </p:txBody>
      </p:sp>
      <p:sp>
        <p:nvSpPr>
          <p:cNvPr id="21" name="Rectangle 4">
            <a:extLst>
              <a:ext uri="{FF2B5EF4-FFF2-40B4-BE49-F238E27FC236}">
                <a16:creationId xmlns:a16="http://schemas.microsoft.com/office/drawing/2014/main" id="{000BF8A1-B842-4E7C-BCCB-A5E84CE9564C}"/>
              </a:ext>
            </a:extLst>
          </p:cNvPr>
          <p:cNvSpPr>
            <a:spLocks noChangeArrowheads="1"/>
          </p:cNvSpPr>
          <p:nvPr/>
        </p:nvSpPr>
        <p:spPr bwMode="auto">
          <a:xfrm>
            <a:off x="605472" y="840943"/>
            <a:ext cx="10981056"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r>
              <a:rPr lang="en-GB" altLang="en-US" dirty="0"/>
              <a:t>To make the life of an SQL programmer easier for this common case, SQL supports an operation called the </a:t>
            </a:r>
            <a:r>
              <a:rPr lang="en-GB" altLang="en-US" b="1" dirty="0"/>
              <a:t>natural join</a:t>
            </a:r>
            <a:endParaRPr lang="en-US" altLang="en-US" b="1" dirty="0"/>
          </a:p>
        </p:txBody>
      </p:sp>
      <p:pic>
        <p:nvPicPr>
          <p:cNvPr id="9" name="Picture 8">
            <a:extLst>
              <a:ext uri="{FF2B5EF4-FFF2-40B4-BE49-F238E27FC236}">
                <a16:creationId xmlns:a16="http://schemas.microsoft.com/office/drawing/2014/main" id="{BB14E00F-BD96-4393-8C6D-0406BEF57DCA}"/>
              </a:ext>
            </a:extLst>
          </p:cNvPr>
          <p:cNvPicPr>
            <a:picLocks noChangeAspect="1"/>
          </p:cNvPicPr>
          <p:nvPr/>
        </p:nvPicPr>
        <p:blipFill>
          <a:blip r:embed="rId4"/>
          <a:stretch>
            <a:fillRect/>
          </a:stretch>
        </p:blipFill>
        <p:spPr>
          <a:xfrm>
            <a:off x="1699258" y="1603907"/>
            <a:ext cx="9176316" cy="1814789"/>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A78012C2-242A-4EF6-901D-05DD39926D2A}"/>
              </a:ext>
            </a:extLst>
          </p:cNvPr>
          <p:cNvPicPr>
            <a:picLocks noChangeAspect="1"/>
          </p:cNvPicPr>
          <p:nvPr/>
        </p:nvPicPr>
        <p:blipFill>
          <a:blip r:embed="rId5"/>
          <a:stretch>
            <a:fillRect/>
          </a:stretch>
        </p:blipFill>
        <p:spPr>
          <a:xfrm>
            <a:off x="1699258" y="4651442"/>
            <a:ext cx="9176316" cy="1365615"/>
          </a:xfrm>
          <a:prstGeom prst="rect">
            <a:avLst/>
          </a:prstGeom>
          <a:ln>
            <a:noFill/>
          </a:ln>
          <a:effectLst>
            <a:outerShdw blurRad="292100" dist="139700" dir="2700000" algn="tl" rotWithShape="0">
              <a:srgbClr val="333333">
                <a:alpha val="65000"/>
              </a:srgbClr>
            </a:outerShdw>
          </a:effectLst>
        </p:spPr>
      </p:pic>
      <p:sp>
        <p:nvSpPr>
          <p:cNvPr id="15" name="Arrow: Up-Down 14">
            <a:extLst>
              <a:ext uri="{FF2B5EF4-FFF2-40B4-BE49-F238E27FC236}">
                <a16:creationId xmlns:a16="http://schemas.microsoft.com/office/drawing/2014/main" id="{72869EAF-93EC-4420-A486-6A2878EBBF02}"/>
              </a:ext>
            </a:extLst>
          </p:cNvPr>
          <p:cNvSpPr/>
          <p:nvPr/>
        </p:nvSpPr>
        <p:spPr bwMode="auto">
          <a:xfrm>
            <a:off x="6099290" y="3739000"/>
            <a:ext cx="298450" cy="592137"/>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lstStyle/>
          <a:p>
            <a:pPr>
              <a:defRPr/>
            </a:pPr>
            <a:endParaRPr lang="en-00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687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455408" y="222428"/>
            <a:ext cx="8378529" cy="577672"/>
          </a:xfrm>
        </p:spPr>
        <p:txBody>
          <a:bodyPr>
            <a:noAutofit/>
          </a:bodyPr>
          <a:lstStyle/>
          <a:p>
            <a:r>
              <a:rPr lang="en-GB" sz="3200" dirty="0">
                <a:solidFill>
                  <a:schemeClr val="accent5">
                    <a:lumMod val="50000"/>
                  </a:schemeClr>
                </a:solidFill>
                <a:latin typeface="Rockwell" panose="02060603020205020403" pitchFamily="18" charset="0"/>
              </a:rPr>
              <a:t>Other Join expressions</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10:13</a:t>
            </a:fld>
            <a:endParaRPr lang="en-US" dirty="0">
              <a:solidFill>
                <a:prstClr val="black"/>
              </a:solidFill>
            </a:endParaRPr>
          </a:p>
        </p:txBody>
      </p:sp>
      <p:sp>
        <p:nvSpPr>
          <p:cNvPr id="21" name="Rectangle 4">
            <a:extLst>
              <a:ext uri="{FF2B5EF4-FFF2-40B4-BE49-F238E27FC236}">
                <a16:creationId xmlns:a16="http://schemas.microsoft.com/office/drawing/2014/main" id="{000BF8A1-B842-4E7C-BCCB-A5E84CE9564C}"/>
              </a:ext>
            </a:extLst>
          </p:cNvPr>
          <p:cNvSpPr>
            <a:spLocks noChangeArrowheads="1"/>
          </p:cNvSpPr>
          <p:nvPr/>
        </p:nvSpPr>
        <p:spPr bwMode="auto">
          <a:xfrm>
            <a:off x="475717" y="511264"/>
            <a:ext cx="5938190" cy="518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endParaRPr lang="en-GB" altLang="en-US" sz="2000" dirty="0"/>
          </a:p>
          <a:p>
            <a:pPr>
              <a:buSzPct val="100000"/>
            </a:pPr>
            <a:r>
              <a:rPr lang="en-GB" altLang="en-US" sz="2000" dirty="0"/>
              <a:t>(INNER) JOIN: Returns records that have matching values in both tables</a:t>
            </a:r>
          </a:p>
          <a:p>
            <a:pPr>
              <a:buSzPct val="100000"/>
            </a:pPr>
            <a:endParaRPr lang="en-GB" altLang="en-US" sz="2000" dirty="0"/>
          </a:p>
          <a:p>
            <a:pPr>
              <a:buSzPct val="100000"/>
            </a:pPr>
            <a:r>
              <a:rPr lang="en-GB" altLang="en-US" sz="2000" dirty="0"/>
              <a:t>LEFT (OUTER) JOIN: Returns all records from the left table, and the matched records from the right table</a:t>
            </a:r>
          </a:p>
          <a:p>
            <a:pPr>
              <a:buSzPct val="100000"/>
            </a:pPr>
            <a:endParaRPr lang="en-GB" altLang="en-US" sz="2000" dirty="0"/>
          </a:p>
          <a:p>
            <a:pPr>
              <a:buSzPct val="100000"/>
            </a:pPr>
            <a:r>
              <a:rPr lang="en-GB" altLang="en-US" sz="2000" dirty="0"/>
              <a:t>RIGHT (OUTER) JOIN: Returns all records from the right table, and the matched records from the left table</a:t>
            </a:r>
          </a:p>
          <a:p>
            <a:pPr>
              <a:buSzPct val="100000"/>
            </a:pPr>
            <a:endParaRPr lang="en-GB" altLang="en-US" sz="2000" dirty="0"/>
          </a:p>
          <a:p>
            <a:pPr>
              <a:buSzPct val="100000"/>
            </a:pPr>
            <a:r>
              <a:rPr lang="en-GB" altLang="en-US" sz="2000" dirty="0"/>
              <a:t>FULL (OUTER) JOIN: Returns all records when there is a match in either left or right table</a:t>
            </a:r>
          </a:p>
        </p:txBody>
      </p:sp>
      <p:sp>
        <p:nvSpPr>
          <p:cNvPr id="19" name="Rectangle 18">
            <a:extLst>
              <a:ext uri="{FF2B5EF4-FFF2-40B4-BE49-F238E27FC236}">
                <a16:creationId xmlns:a16="http://schemas.microsoft.com/office/drawing/2014/main" id="{8CBCB010-8572-48D1-8EC3-279E5318E27D}"/>
              </a:ext>
            </a:extLst>
          </p:cNvPr>
          <p:cNvSpPr/>
          <p:nvPr/>
        </p:nvSpPr>
        <p:spPr>
          <a:xfrm>
            <a:off x="7123348" y="222428"/>
            <a:ext cx="2974507" cy="62252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0" name="Picture 19">
            <a:extLst>
              <a:ext uri="{FF2B5EF4-FFF2-40B4-BE49-F238E27FC236}">
                <a16:creationId xmlns:a16="http://schemas.microsoft.com/office/drawing/2014/main" id="{45C29F25-9B84-408D-A49E-887BF7D18F4D}"/>
              </a:ext>
            </a:extLst>
          </p:cNvPr>
          <p:cNvPicPr>
            <a:picLocks noChangeAspect="1"/>
          </p:cNvPicPr>
          <p:nvPr/>
        </p:nvPicPr>
        <p:blipFill>
          <a:blip r:embed="rId4"/>
          <a:stretch>
            <a:fillRect/>
          </a:stretch>
        </p:blipFill>
        <p:spPr>
          <a:xfrm>
            <a:off x="7797429" y="410308"/>
            <a:ext cx="1518652" cy="1101024"/>
          </a:xfrm>
          <a:prstGeom prst="rect">
            <a:avLst/>
          </a:prstGeom>
        </p:spPr>
      </p:pic>
      <p:pic>
        <p:nvPicPr>
          <p:cNvPr id="22" name="Picture 21">
            <a:extLst>
              <a:ext uri="{FF2B5EF4-FFF2-40B4-BE49-F238E27FC236}">
                <a16:creationId xmlns:a16="http://schemas.microsoft.com/office/drawing/2014/main" id="{E1D100F6-5EF0-4231-936F-CA99059005A5}"/>
              </a:ext>
            </a:extLst>
          </p:cNvPr>
          <p:cNvPicPr>
            <a:picLocks noChangeAspect="1"/>
          </p:cNvPicPr>
          <p:nvPr/>
        </p:nvPicPr>
        <p:blipFill>
          <a:blip r:embed="rId5"/>
          <a:stretch>
            <a:fillRect/>
          </a:stretch>
        </p:blipFill>
        <p:spPr>
          <a:xfrm>
            <a:off x="7844833" y="1841625"/>
            <a:ext cx="1518652" cy="1101024"/>
          </a:xfrm>
          <a:prstGeom prst="rect">
            <a:avLst/>
          </a:prstGeom>
        </p:spPr>
      </p:pic>
      <p:pic>
        <p:nvPicPr>
          <p:cNvPr id="24" name="Picture 23">
            <a:extLst>
              <a:ext uri="{FF2B5EF4-FFF2-40B4-BE49-F238E27FC236}">
                <a16:creationId xmlns:a16="http://schemas.microsoft.com/office/drawing/2014/main" id="{FEAC66DD-9154-43C7-BDC4-846D0BD4496D}"/>
              </a:ext>
            </a:extLst>
          </p:cNvPr>
          <p:cNvPicPr>
            <a:picLocks noChangeAspect="1"/>
          </p:cNvPicPr>
          <p:nvPr/>
        </p:nvPicPr>
        <p:blipFill>
          <a:blip r:embed="rId6"/>
          <a:stretch>
            <a:fillRect/>
          </a:stretch>
        </p:blipFill>
        <p:spPr>
          <a:xfrm>
            <a:off x="7844833" y="3369501"/>
            <a:ext cx="1518652" cy="1101024"/>
          </a:xfrm>
          <a:prstGeom prst="rect">
            <a:avLst/>
          </a:prstGeom>
        </p:spPr>
      </p:pic>
      <p:pic>
        <p:nvPicPr>
          <p:cNvPr id="34" name="Picture 33">
            <a:extLst>
              <a:ext uri="{FF2B5EF4-FFF2-40B4-BE49-F238E27FC236}">
                <a16:creationId xmlns:a16="http://schemas.microsoft.com/office/drawing/2014/main" id="{355065A1-9F50-4F40-BA51-9DC8AB050DBE}"/>
              </a:ext>
            </a:extLst>
          </p:cNvPr>
          <p:cNvPicPr>
            <a:picLocks noChangeAspect="1"/>
          </p:cNvPicPr>
          <p:nvPr/>
        </p:nvPicPr>
        <p:blipFill>
          <a:blip r:embed="rId7"/>
          <a:stretch>
            <a:fillRect/>
          </a:stretch>
        </p:blipFill>
        <p:spPr>
          <a:xfrm>
            <a:off x="7844833" y="4944942"/>
            <a:ext cx="1518652" cy="1101024"/>
          </a:xfrm>
          <a:prstGeom prst="rect">
            <a:avLst/>
          </a:prstGeom>
        </p:spPr>
      </p:pic>
    </p:spTree>
    <p:extLst>
      <p:ext uri="{BB962C8B-B14F-4D97-AF65-F5344CB8AC3E}">
        <p14:creationId xmlns:p14="http://schemas.microsoft.com/office/powerpoint/2010/main" val="43323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05472" y="331851"/>
            <a:ext cx="8378529" cy="577672"/>
          </a:xfrm>
        </p:spPr>
        <p:txBody>
          <a:bodyPr>
            <a:noAutofit/>
          </a:bodyPr>
          <a:lstStyle/>
          <a:p>
            <a:r>
              <a:rPr lang="en-GB" sz="3200" dirty="0">
                <a:solidFill>
                  <a:schemeClr val="accent5">
                    <a:lumMod val="50000"/>
                  </a:schemeClr>
                </a:solidFill>
                <a:latin typeface="Rockwell" panose="02060603020205020403" pitchFamily="18" charset="0"/>
              </a:rPr>
              <a:t>The INNER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10:14</a:t>
            </a:fld>
            <a:endParaRPr lang="en-US" dirty="0">
              <a:solidFill>
                <a:prstClr val="black"/>
              </a:solidFill>
            </a:endParaRPr>
          </a:p>
        </p:txBody>
      </p:sp>
      <p:sp>
        <p:nvSpPr>
          <p:cNvPr id="21" name="Rectangle 4">
            <a:extLst>
              <a:ext uri="{FF2B5EF4-FFF2-40B4-BE49-F238E27FC236}">
                <a16:creationId xmlns:a16="http://schemas.microsoft.com/office/drawing/2014/main" id="{000BF8A1-B842-4E7C-BCCB-A5E84CE9564C}"/>
              </a:ext>
            </a:extLst>
          </p:cNvPr>
          <p:cNvSpPr>
            <a:spLocks noChangeArrowheads="1"/>
          </p:cNvSpPr>
          <p:nvPr/>
        </p:nvSpPr>
        <p:spPr bwMode="auto">
          <a:xfrm>
            <a:off x="569106" y="1064476"/>
            <a:ext cx="83930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buSzPct val="100000"/>
            </a:pPr>
            <a:r>
              <a:rPr lang="en-GB" altLang="en-US" sz="2000" dirty="0"/>
              <a:t>The INNER JOIN keyword selects records that have matching values in both tables.</a:t>
            </a:r>
            <a:endParaRPr lang="en-US" altLang="en-US" sz="2000" b="1" dirty="0"/>
          </a:p>
        </p:txBody>
      </p:sp>
      <p:pic>
        <p:nvPicPr>
          <p:cNvPr id="17" name="Picture 16">
            <a:extLst>
              <a:ext uri="{FF2B5EF4-FFF2-40B4-BE49-F238E27FC236}">
                <a16:creationId xmlns:a16="http://schemas.microsoft.com/office/drawing/2014/main" id="{B916AF8A-10D0-42E8-ACE3-37C5B7D454CE}"/>
              </a:ext>
            </a:extLst>
          </p:cNvPr>
          <p:cNvPicPr>
            <a:picLocks noChangeAspect="1"/>
          </p:cNvPicPr>
          <p:nvPr/>
        </p:nvPicPr>
        <p:blipFill>
          <a:blip r:embed="rId4"/>
          <a:stretch>
            <a:fillRect/>
          </a:stretch>
        </p:blipFill>
        <p:spPr>
          <a:xfrm>
            <a:off x="2209800" y="1798046"/>
            <a:ext cx="5902682" cy="1467141"/>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0376556-8865-45B1-B016-B9B93E832DBF}"/>
              </a:ext>
            </a:extLst>
          </p:cNvPr>
          <p:cNvPicPr>
            <a:picLocks noChangeAspect="1"/>
          </p:cNvPicPr>
          <p:nvPr/>
        </p:nvPicPr>
        <p:blipFill>
          <a:blip r:embed="rId5"/>
          <a:stretch>
            <a:fillRect/>
          </a:stretch>
        </p:blipFill>
        <p:spPr>
          <a:xfrm>
            <a:off x="2241866" y="4245494"/>
            <a:ext cx="5838611" cy="1966598"/>
          </a:xfrm>
          <a:prstGeom prst="rect">
            <a:avLst/>
          </a:prstGeom>
        </p:spPr>
      </p:pic>
      <p:sp>
        <p:nvSpPr>
          <p:cNvPr id="20" name="Arrow: Up-Down 19">
            <a:extLst>
              <a:ext uri="{FF2B5EF4-FFF2-40B4-BE49-F238E27FC236}">
                <a16:creationId xmlns:a16="http://schemas.microsoft.com/office/drawing/2014/main" id="{73144461-5CD7-48F6-9F70-847558BBBDD1}"/>
              </a:ext>
            </a:extLst>
          </p:cNvPr>
          <p:cNvSpPr/>
          <p:nvPr/>
        </p:nvSpPr>
        <p:spPr>
          <a:xfrm>
            <a:off x="4951202" y="3368999"/>
            <a:ext cx="419878" cy="7726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02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05472" y="331851"/>
            <a:ext cx="8378529" cy="577672"/>
          </a:xfrm>
        </p:spPr>
        <p:txBody>
          <a:bodyPr>
            <a:noAutofit/>
          </a:bodyPr>
          <a:lstStyle/>
          <a:p>
            <a:r>
              <a:rPr lang="en-GB" sz="3200" dirty="0">
                <a:solidFill>
                  <a:schemeClr val="accent5">
                    <a:lumMod val="50000"/>
                  </a:schemeClr>
                </a:solidFill>
                <a:latin typeface="Rockwell" panose="02060603020205020403" pitchFamily="18" charset="0"/>
              </a:rPr>
              <a:t>The INNER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10:23</a:t>
            </a:fld>
            <a:endParaRPr lang="en-US" dirty="0">
              <a:solidFill>
                <a:prstClr val="black"/>
              </a:solidFill>
            </a:endParaRPr>
          </a:p>
        </p:txBody>
      </p:sp>
      <p:pic>
        <p:nvPicPr>
          <p:cNvPr id="9" name="Picture 8">
            <a:extLst>
              <a:ext uri="{FF2B5EF4-FFF2-40B4-BE49-F238E27FC236}">
                <a16:creationId xmlns:a16="http://schemas.microsoft.com/office/drawing/2014/main" id="{65505709-01E2-4930-8D5A-F7505657ADC5}"/>
              </a:ext>
            </a:extLst>
          </p:cNvPr>
          <p:cNvPicPr>
            <a:picLocks noChangeAspect="1"/>
          </p:cNvPicPr>
          <p:nvPr/>
        </p:nvPicPr>
        <p:blipFill>
          <a:blip r:embed="rId4"/>
          <a:stretch>
            <a:fillRect/>
          </a:stretch>
        </p:blipFill>
        <p:spPr>
          <a:xfrm>
            <a:off x="5946711" y="1342413"/>
            <a:ext cx="4316963" cy="3912753"/>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CDB0D3CE-4E64-48FD-9DF1-3B7E75B30FA7}"/>
              </a:ext>
            </a:extLst>
          </p:cNvPr>
          <p:cNvPicPr>
            <a:picLocks noChangeAspect="1"/>
          </p:cNvPicPr>
          <p:nvPr/>
        </p:nvPicPr>
        <p:blipFill>
          <a:blip r:embed="rId5"/>
          <a:stretch>
            <a:fillRect/>
          </a:stretch>
        </p:blipFill>
        <p:spPr>
          <a:xfrm>
            <a:off x="953354" y="1342413"/>
            <a:ext cx="4216593" cy="3688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700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rot="16200000">
            <a:off x="-3573606" y="1833803"/>
            <a:ext cx="8378529" cy="577672"/>
          </a:xfrm>
        </p:spPr>
        <p:txBody>
          <a:bodyPr>
            <a:noAutofit/>
          </a:bodyPr>
          <a:lstStyle/>
          <a:p>
            <a:r>
              <a:rPr lang="en-GB" sz="3200" dirty="0">
                <a:solidFill>
                  <a:schemeClr val="accent5">
                    <a:lumMod val="50000"/>
                  </a:schemeClr>
                </a:solidFill>
                <a:latin typeface="Rockwell" panose="02060603020205020403" pitchFamily="18" charset="0"/>
              </a:rPr>
              <a:t>The INNER JOIN Keyword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86" y="2"/>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
        <p:nvSpPr>
          <p:cNvPr id="23" name="Date Placeholder 22">
            <a:extLst>
              <a:ext uri="{FF2B5EF4-FFF2-40B4-BE49-F238E27FC236}">
                <a16:creationId xmlns:a16="http://schemas.microsoft.com/office/drawing/2014/main" id="{62BB48C9-39FA-466F-BB41-A8BADA9EE792}"/>
              </a:ext>
            </a:extLst>
          </p:cNvPr>
          <p:cNvSpPr>
            <a:spLocks noGrp="1"/>
          </p:cNvSpPr>
          <p:nvPr>
            <p:ph type="dt" sz="half" idx="10"/>
          </p:nvPr>
        </p:nvSpPr>
        <p:spPr/>
        <p:txBody>
          <a:bodyPr/>
          <a:lstStyle/>
          <a:p>
            <a:pPr defTabSz="914377">
              <a:defRPr/>
            </a:pPr>
            <a:fld id="{12041C90-B675-4B34-96B6-C3EF71B60753}" type="datetime8">
              <a:rPr lang="en-001">
                <a:solidFill>
                  <a:prstClr val="black"/>
                </a:solidFill>
              </a:rPr>
              <a:pPr defTabSz="914377">
                <a:defRPr/>
              </a:pPr>
              <a:t>11/03/2020 10:26</a:t>
            </a:fld>
            <a:endParaRPr lang="en-US" dirty="0">
              <a:solidFill>
                <a:prstClr val="black"/>
              </a:solidFill>
            </a:endParaRPr>
          </a:p>
        </p:txBody>
      </p:sp>
      <p:pic>
        <p:nvPicPr>
          <p:cNvPr id="16" name="Picture 15">
            <a:extLst>
              <a:ext uri="{FF2B5EF4-FFF2-40B4-BE49-F238E27FC236}">
                <a16:creationId xmlns:a16="http://schemas.microsoft.com/office/drawing/2014/main" id="{F600867D-58FE-41B6-98E9-A73BFB73F7CA}"/>
              </a:ext>
            </a:extLst>
          </p:cNvPr>
          <p:cNvPicPr>
            <a:picLocks noChangeAspect="1"/>
          </p:cNvPicPr>
          <p:nvPr/>
        </p:nvPicPr>
        <p:blipFill>
          <a:blip r:embed="rId4"/>
          <a:stretch>
            <a:fillRect/>
          </a:stretch>
        </p:blipFill>
        <p:spPr>
          <a:xfrm>
            <a:off x="2121643" y="266215"/>
            <a:ext cx="6840526" cy="6149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5090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lgn="just">
          <a:lnSpc>
            <a:spcPct val="120000"/>
          </a:lnSpc>
          <a:defRPr sz="2400" b="1" dirty="0" smtClean="0">
            <a:latin typeface="Rockwell" panose="02060603020205020403" pitchFamily="18" charset="0"/>
          </a:defRPr>
        </a:defPPr>
      </a:lstStyle>
      <a:style>
        <a:lnRef idx="2">
          <a:schemeClr val="accent1"/>
        </a:lnRef>
        <a:fillRef idx="1">
          <a:schemeClr val="lt1"/>
        </a:fillRef>
        <a:effectRef idx="0">
          <a:schemeClr val="accent1"/>
        </a:effectRef>
        <a:fontRef idx="minor">
          <a:schemeClr val="dk1"/>
        </a:fontRef>
      </a:style>
    </a:txDef>
  </a:objectDefaults>
  <a:extraClrSchemeLst/>
  <a:extLst>
    <a:ext uri="{05A4C25C-085E-4340-85A3-A5531E510DB2}">
      <thm15:themeFamily xmlns:thm15="http://schemas.microsoft.com/office/thememl/2012/main" name="TF33787325_Lab safety_AAS_v3" id="{898BC5E2-691B-4B41-A97D-F35AD4FFF20D}" vid="{295F60D3-032D-43CA-A300-E4752067AD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E59094-1E6F-42D5-A62B-D0344AFFF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096A91-93C8-4C7A-BF68-944591874A6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04BA817-A03C-4EA3-86C4-6E42BD37F5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Lab safety</Template>
  <TotalTime>0</TotalTime>
  <Words>394</Words>
  <Application>Microsoft Office PowerPoint</Application>
  <PresentationFormat>Widescreen</PresentationFormat>
  <Paragraphs>65</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Helvetica</vt:lpstr>
      <vt:lpstr>Monotype Sorts</vt:lpstr>
      <vt:lpstr>Rockwell</vt:lpstr>
      <vt:lpstr>Tahoma</vt:lpstr>
      <vt:lpstr>Office Theme</vt:lpstr>
      <vt:lpstr>DBMS</vt:lpstr>
      <vt:lpstr>Things we will complete today</vt:lpstr>
      <vt:lpstr>SQL Join operations</vt:lpstr>
      <vt:lpstr>The Natural Join</vt:lpstr>
      <vt:lpstr>The Natural Join</vt:lpstr>
      <vt:lpstr>Other Join expressions</vt:lpstr>
      <vt:lpstr>The INNER JOIN Keyword</vt:lpstr>
      <vt:lpstr>The INNER JOIN Keyword</vt:lpstr>
      <vt:lpstr>The INNER JOIN Keyword</vt:lpstr>
      <vt:lpstr>The LEFT JOIN Keyword</vt:lpstr>
      <vt:lpstr>The  LEFT JOIN Keyword</vt:lpstr>
      <vt:lpstr>The  LEFT JOIN Keyword</vt:lpstr>
      <vt:lpstr>The  RIGHT JOIN Keyword</vt:lpstr>
      <vt:lpstr>The INNER JOIN Keyword</vt:lpstr>
      <vt:lpstr>The  RIGHT JOIN Keyword</vt:lpstr>
      <vt:lpstr>The  FULL  JOIN Keyword</vt:lpstr>
      <vt:lpstr>The  FULL  JOIN Alternative in MySQL</vt:lpstr>
      <vt:lpstr>User Management and Privileges</vt:lpstr>
      <vt:lpstr>Create a MySQL User</vt:lpstr>
      <vt:lpstr>Grant Privileges to a MySQL User Account</vt:lpstr>
      <vt:lpstr>Grant Privileges to a MySQL User Account</vt:lpstr>
      <vt:lpstr>Demo.</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2019-07-19T05:32:34Z</dcterms:created>
  <dcterms:modified xsi:type="dcterms:W3CDTF">2020-11-03T10:41:34Z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