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2"/>
    <p:sldId id="259" r:id="rId3"/>
    <p:sldId id="276" r:id="rId4"/>
    <p:sldId id="278" r:id="rId5"/>
    <p:sldId id="260" r:id="rId6"/>
    <p:sldId id="277" r:id="rId7"/>
    <p:sldId id="263" r:id="rId8"/>
    <p:sldId id="282" r:id="rId9"/>
    <p:sldId id="283" r:id="rId10"/>
    <p:sldId id="279" r:id="rId11"/>
    <p:sldId id="265" r:id="rId12"/>
    <p:sldId id="264" r:id="rId13"/>
    <p:sldId id="267" r:id="rId14"/>
    <p:sldId id="271" r:id="rId15"/>
    <p:sldId id="269" r:id="rId16"/>
    <p:sldId id="273" r:id="rId17"/>
    <p:sldId id="270" r:id="rId18"/>
    <p:sldId id="274" r:id="rId19"/>
    <p:sldId id="28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CFE"/>
    <a:srgbClr val="F3F3F1"/>
    <a:srgbClr val="F4F3EF"/>
    <a:srgbClr val="FEFEFF"/>
    <a:srgbClr val="FBF3F4"/>
    <a:srgbClr val="000003"/>
    <a:srgbClr val="CC1274"/>
    <a:srgbClr val="FBF1F2"/>
    <a:srgbClr val="FC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6782C-9487-4F4D-95A2-8D8484F9E5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789CA-C3F4-463E-B087-44346056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2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37A5-2D3D-4327-8B25-AF4DABBCB14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E77E9-BFB7-4690-85C6-35A69E71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oogle Shape;56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2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  <a:lvl2pPr>
              <a:defRPr>
                <a:latin typeface="Bahnschrift" panose="020B0502040204020203" pitchFamily="34" charset="0"/>
              </a:defRPr>
            </a:lvl2pPr>
            <a:lvl3pPr>
              <a:defRPr>
                <a:latin typeface="Bahnschrift" panose="020B0502040204020203" pitchFamily="34" charset="0"/>
              </a:defRPr>
            </a:lvl3pPr>
            <a:lvl4pPr>
              <a:defRPr>
                <a:latin typeface="Bahnschrift" panose="020B0502040204020203" pitchFamily="34" charset="0"/>
              </a:defRPr>
            </a:lvl4pPr>
            <a:lvl5pP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56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56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29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3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9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8D4D-68FD-4611-85C7-3134F18E468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56;p1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0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172" y="2574089"/>
            <a:ext cx="8033657" cy="1709822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VISUAL ANALYTICS WITH TABLEAU</a:t>
            </a:r>
          </a:p>
        </p:txBody>
      </p:sp>
    </p:spTree>
    <p:extLst>
      <p:ext uri="{BB962C8B-B14F-4D97-AF65-F5344CB8AC3E}">
        <p14:creationId xmlns:p14="http://schemas.microsoft.com/office/powerpoint/2010/main" val="181731799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80" y="2533350"/>
            <a:ext cx="10515600" cy="1325563"/>
          </a:xfrm>
        </p:spPr>
        <p:txBody>
          <a:bodyPr/>
          <a:lstStyle/>
          <a:p>
            <a:r>
              <a:rPr lang="en-US" dirty="0"/>
              <a:t>ASK QUESTIONS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D03BB8BC-02B5-4564-937D-2F98FAA32E76}"/>
              </a:ext>
            </a:extLst>
          </p:cNvPr>
          <p:cNvSpPr>
            <a:spLocks/>
          </p:cNvSpPr>
          <p:nvPr/>
        </p:nvSpPr>
        <p:spPr bwMode="auto">
          <a:xfrm>
            <a:off x="11550938" y="1144588"/>
            <a:ext cx="641062" cy="1092200"/>
          </a:xfrm>
          <a:custGeom>
            <a:avLst/>
            <a:gdLst>
              <a:gd name="T0" fmla="*/ 1154 w 1154"/>
              <a:gd name="T1" fmla="*/ 188 h 1950"/>
              <a:gd name="T2" fmla="*/ 1154 w 1154"/>
              <a:gd name="T3" fmla="*/ 0 h 1950"/>
              <a:gd name="T4" fmla="*/ 0 w 1154"/>
              <a:gd name="T5" fmla="*/ 0 h 1950"/>
              <a:gd name="T6" fmla="*/ 0 w 1154"/>
              <a:gd name="T7" fmla="*/ 6 h 1950"/>
              <a:gd name="T8" fmla="*/ 0 w 1154"/>
              <a:gd name="T9" fmla="*/ 188 h 1950"/>
              <a:gd name="T10" fmla="*/ 0 w 1154"/>
              <a:gd name="T11" fmla="*/ 1938 h 1950"/>
              <a:gd name="T12" fmla="*/ 0 w 1154"/>
              <a:gd name="T13" fmla="*/ 1950 h 1950"/>
              <a:gd name="T14" fmla="*/ 542 w 1154"/>
              <a:gd name="T15" fmla="*/ 1950 h 1950"/>
              <a:gd name="T16" fmla="*/ 1154 w 1154"/>
              <a:gd name="T17" fmla="*/ 1950 h 1950"/>
              <a:gd name="T18" fmla="*/ 1154 w 1154"/>
              <a:gd name="T19" fmla="*/ 1938 h 1950"/>
              <a:gd name="T20" fmla="*/ 542 w 1154"/>
              <a:gd name="T21" fmla="*/ 1938 h 1950"/>
              <a:gd name="T22" fmla="*/ 542 w 1154"/>
              <a:gd name="T23" fmla="*/ 188 h 1950"/>
              <a:gd name="T24" fmla="*/ 1154 w 1154"/>
              <a:gd name="T25" fmla="*/ 188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4" h="1950">
                <a:moveTo>
                  <a:pt x="1154" y="188"/>
                </a:moveTo>
                <a:lnTo>
                  <a:pt x="1154" y="0"/>
                </a:lnTo>
                <a:lnTo>
                  <a:pt x="0" y="0"/>
                </a:lnTo>
                <a:lnTo>
                  <a:pt x="0" y="6"/>
                </a:lnTo>
                <a:lnTo>
                  <a:pt x="0" y="188"/>
                </a:lnTo>
                <a:lnTo>
                  <a:pt x="0" y="1938"/>
                </a:lnTo>
                <a:lnTo>
                  <a:pt x="0" y="1950"/>
                </a:lnTo>
                <a:lnTo>
                  <a:pt x="542" y="1950"/>
                </a:lnTo>
                <a:lnTo>
                  <a:pt x="1154" y="1950"/>
                </a:lnTo>
                <a:lnTo>
                  <a:pt x="1154" y="1938"/>
                </a:lnTo>
                <a:lnTo>
                  <a:pt x="542" y="1938"/>
                </a:lnTo>
                <a:lnTo>
                  <a:pt x="542" y="188"/>
                </a:lnTo>
                <a:lnTo>
                  <a:pt x="1154" y="18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7427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FC488D-52F9-4DD0-A95C-E62104948C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0" y="1430039"/>
            <a:ext cx="5261810" cy="2959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8230" cy="30429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 a lot of our apps work on older devices?</a:t>
            </a:r>
          </a:p>
          <a:p>
            <a:r>
              <a:rPr lang="en-US" dirty="0">
                <a:solidFill>
                  <a:schemeClr val="bg1"/>
                </a:solidFill>
              </a:rPr>
              <a:t>Let’s assume that older devices run Android version 2.0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048877FD-129A-4F3E-BAE8-1478022706EC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4868561"/>
            <a:ext cx="2107141" cy="1989439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72206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DRILLED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distribution of android version compatibility?</a:t>
            </a:r>
          </a:p>
          <a:p>
            <a:r>
              <a:rPr lang="en-US" dirty="0"/>
              <a:t>How many apps can run on Android Version 2.0 and below?</a:t>
            </a:r>
          </a:p>
          <a:p>
            <a:endParaRPr lang="en-US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B884288-8B83-461D-B8D3-1D1530C26385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10337390" y="0"/>
            <a:ext cx="1854610" cy="766654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94D71B5-ECC3-411A-A015-89B9E15E6CAA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2147" y="4827373"/>
            <a:ext cx="2150767" cy="2030628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00557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D4B9F3-C75D-475D-8567-0CA5B02671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0" t="52" r="28152" b="-52"/>
          <a:stretch/>
        </p:blipFill>
        <p:spPr>
          <a:xfrm>
            <a:off x="7911549" y="365125"/>
            <a:ext cx="3593988" cy="6054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do people like our apps?</a:t>
            </a:r>
          </a:p>
          <a:p>
            <a:pPr lvl="1"/>
            <a:r>
              <a:rPr lang="en-US" dirty="0"/>
              <a:t>What are our “best” apps?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89932DA5-B23E-4771-AE0C-8FA85250C73B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9868929" y="-1"/>
            <a:ext cx="2322674" cy="960141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EC1D72D5-61AA-45CE-B942-C53CF74373A9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2147" y="4950941"/>
            <a:ext cx="2019888" cy="1907060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99868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DRILLED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Rating distribution</a:t>
            </a:r>
          </a:p>
          <a:p>
            <a:pPr lvl="1"/>
            <a:r>
              <a:rPr lang="en-US" dirty="0"/>
              <a:t>How many apps are reviewed more than 4.5 stars and have high review counts?</a:t>
            </a:r>
          </a:p>
          <a:p>
            <a:endParaRPr lang="en-US" dirty="0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27709C24-4852-4D42-A1DF-A76FDF6723A4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4868561"/>
            <a:ext cx="2107141" cy="1989439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14192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EFEFF"/>
            </a:gs>
            <a:gs pos="38925">
              <a:srgbClr val="FCFCFE"/>
            </a:gs>
            <a:gs pos="75000">
              <a:srgbClr val="F3F3F1"/>
            </a:gs>
            <a:gs pos="100000">
              <a:srgbClr val="F3F3F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E3CCB7-3F8C-467A-BEAE-CACBA634A1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02" y="1144588"/>
            <a:ext cx="7548563" cy="5032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free apps “better” than paid apps?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341388C5-9A98-460A-8694-AB0BF0F67B44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9868929" y="-1"/>
            <a:ext cx="2322674" cy="960141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69FB3164-0EFC-4152-A28D-5301880C1ECF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4868561"/>
            <a:ext cx="2107141" cy="1989439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6256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DRILLED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that better means better ratings</a:t>
            </a:r>
          </a:p>
          <a:p>
            <a:r>
              <a:rPr lang="en-US" dirty="0"/>
              <a:t>Free app vs Paid app rating distribution</a:t>
            </a:r>
          </a:p>
          <a:p>
            <a:pPr lvl="1"/>
            <a:r>
              <a:rPr lang="en-US" dirty="0"/>
              <a:t>Rating distribution</a:t>
            </a:r>
          </a:p>
          <a:p>
            <a:endParaRPr lang="en-US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58E1648-1AA3-4DB5-92BD-CD1294E4A1CC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4868561"/>
            <a:ext cx="2107141" cy="1989439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7912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D96843-A610-4E00-952B-7A063B108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535" y="2011680"/>
            <a:ext cx="7269480" cy="4846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8029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Which category is the “best”?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525CAD5-0CFB-4B68-9FD6-61E7B6DB2F63}"/>
              </a:ext>
            </a:extLst>
          </p:cNvPr>
          <p:cNvSpPr>
            <a:spLocks noEditPoints="1"/>
          </p:cNvSpPr>
          <p:nvPr/>
        </p:nvSpPr>
        <p:spPr bwMode="auto">
          <a:xfrm>
            <a:off x="1985" y="6196368"/>
            <a:ext cx="1604393" cy="663220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EFE701D-FCD3-467E-8150-07A4E643DD9A}"/>
              </a:ext>
            </a:extLst>
          </p:cNvPr>
          <p:cNvSpPr>
            <a:spLocks/>
          </p:cNvSpPr>
          <p:nvPr/>
        </p:nvSpPr>
        <p:spPr bwMode="auto">
          <a:xfrm>
            <a:off x="11634160" y="1825625"/>
            <a:ext cx="557840" cy="942624"/>
          </a:xfrm>
          <a:custGeom>
            <a:avLst/>
            <a:gdLst>
              <a:gd name="T0" fmla="*/ 1154 w 1154"/>
              <a:gd name="T1" fmla="*/ 188 h 1950"/>
              <a:gd name="T2" fmla="*/ 1154 w 1154"/>
              <a:gd name="T3" fmla="*/ 0 h 1950"/>
              <a:gd name="T4" fmla="*/ 0 w 1154"/>
              <a:gd name="T5" fmla="*/ 0 h 1950"/>
              <a:gd name="T6" fmla="*/ 0 w 1154"/>
              <a:gd name="T7" fmla="*/ 6 h 1950"/>
              <a:gd name="T8" fmla="*/ 0 w 1154"/>
              <a:gd name="T9" fmla="*/ 188 h 1950"/>
              <a:gd name="T10" fmla="*/ 0 w 1154"/>
              <a:gd name="T11" fmla="*/ 1938 h 1950"/>
              <a:gd name="T12" fmla="*/ 0 w 1154"/>
              <a:gd name="T13" fmla="*/ 1950 h 1950"/>
              <a:gd name="T14" fmla="*/ 542 w 1154"/>
              <a:gd name="T15" fmla="*/ 1950 h 1950"/>
              <a:gd name="T16" fmla="*/ 1154 w 1154"/>
              <a:gd name="T17" fmla="*/ 1950 h 1950"/>
              <a:gd name="T18" fmla="*/ 1154 w 1154"/>
              <a:gd name="T19" fmla="*/ 1938 h 1950"/>
              <a:gd name="T20" fmla="*/ 542 w 1154"/>
              <a:gd name="T21" fmla="*/ 1938 h 1950"/>
              <a:gd name="T22" fmla="*/ 542 w 1154"/>
              <a:gd name="T23" fmla="*/ 188 h 1950"/>
              <a:gd name="T24" fmla="*/ 1154 w 1154"/>
              <a:gd name="T25" fmla="*/ 188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4" h="1950">
                <a:moveTo>
                  <a:pt x="1154" y="188"/>
                </a:moveTo>
                <a:lnTo>
                  <a:pt x="1154" y="0"/>
                </a:lnTo>
                <a:lnTo>
                  <a:pt x="0" y="0"/>
                </a:lnTo>
                <a:lnTo>
                  <a:pt x="0" y="6"/>
                </a:lnTo>
                <a:lnTo>
                  <a:pt x="0" y="188"/>
                </a:lnTo>
                <a:lnTo>
                  <a:pt x="0" y="1938"/>
                </a:lnTo>
                <a:lnTo>
                  <a:pt x="0" y="1950"/>
                </a:lnTo>
                <a:lnTo>
                  <a:pt x="542" y="1950"/>
                </a:lnTo>
                <a:lnTo>
                  <a:pt x="1154" y="1950"/>
                </a:lnTo>
                <a:lnTo>
                  <a:pt x="1154" y="1938"/>
                </a:lnTo>
                <a:lnTo>
                  <a:pt x="542" y="1938"/>
                </a:lnTo>
                <a:lnTo>
                  <a:pt x="542" y="188"/>
                </a:lnTo>
                <a:lnTo>
                  <a:pt x="1154" y="18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156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DRILLED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that best means high rating</a:t>
            </a:r>
          </a:p>
          <a:p>
            <a:r>
              <a:rPr lang="en-US" dirty="0"/>
              <a:t>Category wise ratings distribution</a:t>
            </a:r>
          </a:p>
          <a:p>
            <a:endParaRPr lang="en-US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3899A556-3C57-4D1B-BA8D-0A6B8C5A3A75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4868561"/>
            <a:ext cx="2107141" cy="1989439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0196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840" y="2913017"/>
            <a:ext cx="8658321" cy="1031966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SOME EXTRAS</a:t>
            </a:r>
          </a:p>
        </p:txBody>
      </p:sp>
    </p:spTree>
    <p:extLst>
      <p:ext uri="{BB962C8B-B14F-4D97-AF65-F5344CB8AC3E}">
        <p14:creationId xmlns:p14="http://schemas.microsoft.com/office/powerpoint/2010/main" val="103915885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00825-06B0-40C9-AE88-16D91B0D52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-23" r="12907" b="23"/>
          <a:stretch/>
        </p:blipFill>
        <p:spPr>
          <a:xfrm>
            <a:off x="7672710" y="0"/>
            <a:ext cx="4519290" cy="685800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4944484-9A7D-490C-85DC-E11CBC2688E7}"/>
              </a:ext>
            </a:extLst>
          </p:cNvPr>
          <p:cNvSpPr>
            <a:spLocks noEditPoints="1"/>
          </p:cNvSpPr>
          <p:nvPr/>
        </p:nvSpPr>
        <p:spPr bwMode="auto">
          <a:xfrm>
            <a:off x="1985" y="5770563"/>
            <a:ext cx="2634457" cy="1089025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6127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ppins Black" panose="00000A00000000000000" pitchFamily="2" charset="0"/>
                <a:cs typeface="Poppins Black" panose="00000A00000000000000" pitchFamily="2" charset="0"/>
              </a:rPr>
              <a:t>WHAT IS TABLEAU?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7583" cy="4351338"/>
          </a:xfrm>
        </p:spPr>
        <p:txBody>
          <a:bodyPr/>
          <a:lstStyle/>
          <a:p>
            <a:r>
              <a:rPr lang="en-US" b="1" dirty="0">
                <a:ea typeface="Roboto" panose="02000000000000000000" pitchFamily="2" charset="0"/>
              </a:rPr>
              <a:t>T</a:t>
            </a:r>
            <a:r>
              <a:rPr lang="en-US" b="1" dirty="0"/>
              <a:t>ableau</a:t>
            </a:r>
            <a:r>
              <a:rPr lang="en-US" dirty="0"/>
              <a:t> is a </a:t>
            </a:r>
            <a:r>
              <a:rPr lang="en-US" b="1" dirty="0"/>
              <a:t>data visualization tool </a:t>
            </a:r>
            <a:r>
              <a:rPr lang="en-US" dirty="0"/>
              <a:t>that is easy to use, flexible and very powerful</a:t>
            </a:r>
            <a:endParaRPr lang="en-US" b="1" dirty="0">
              <a:ea typeface="Roboto" panose="02000000000000000000" pitchFamily="2" charset="0"/>
            </a:endParaRPr>
          </a:p>
          <a:p>
            <a:pPr lvl="1"/>
            <a:endParaRPr lang="en-US" dirty="0"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20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840" y="2913017"/>
            <a:ext cx="8658321" cy="1031966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ONE CLICK ANALYTICS</a:t>
            </a:r>
          </a:p>
        </p:txBody>
      </p:sp>
    </p:spTree>
    <p:extLst>
      <p:ext uri="{BB962C8B-B14F-4D97-AF65-F5344CB8AC3E}">
        <p14:creationId xmlns:p14="http://schemas.microsoft.com/office/powerpoint/2010/main" val="15407412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172" y="2913017"/>
            <a:ext cx="8033657" cy="1031966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EXCEL VS TABLEAU</a:t>
            </a:r>
          </a:p>
        </p:txBody>
      </p:sp>
    </p:spTree>
    <p:extLst>
      <p:ext uri="{BB962C8B-B14F-4D97-AF65-F5344CB8AC3E}">
        <p14:creationId xmlns:p14="http://schemas.microsoft.com/office/powerpoint/2010/main" val="23594436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ppins Black" panose="00000A00000000000000" pitchFamily="2" charset="0"/>
                <a:cs typeface="Poppins Black" panose="00000A00000000000000" pitchFamily="2" charset="0"/>
              </a:rPr>
              <a:t>THE LIMITATIONS OF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Roboto" panose="02000000000000000000" pitchFamily="2" charset="0"/>
              </a:rPr>
              <a:t>Excel</a:t>
            </a:r>
          </a:p>
          <a:p>
            <a:pPr lvl="1"/>
            <a:r>
              <a:rPr lang="en-US" dirty="0">
                <a:ea typeface="Roboto" panose="02000000000000000000" pitchFamily="2" charset="0"/>
              </a:rPr>
              <a:t>Spreadsheet software</a:t>
            </a:r>
          </a:p>
          <a:p>
            <a:pPr lvl="1"/>
            <a:r>
              <a:rPr lang="en-US" dirty="0">
                <a:ea typeface="Roboto" panose="02000000000000000000" pitchFamily="2" charset="0"/>
              </a:rPr>
              <a:t>Almost inoperable for very large datasets</a:t>
            </a:r>
          </a:p>
          <a:p>
            <a:pPr lvl="1"/>
            <a:r>
              <a:rPr lang="en-US" dirty="0">
                <a:ea typeface="Roboto" panose="02000000000000000000" pitchFamily="2" charset="0"/>
              </a:rPr>
              <a:t>Making graphs is unintuitive</a:t>
            </a:r>
          </a:p>
          <a:p>
            <a:pPr lvl="1"/>
            <a:r>
              <a:rPr lang="en-US" dirty="0">
                <a:ea typeface="Roboto" panose="02000000000000000000" pitchFamily="2" charset="0"/>
              </a:rPr>
              <a:t>Not a visual application</a:t>
            </a:r>
          </a:p>
          <a:p>
            <a:pPr lvl="1"/>
            <a:endParaRPr lang="en-US" dirty="0">
              <a:ea typeface="Roboto" panose="02000000000000000000" pitchFamily="2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141679F-B679-4EB5-9BEA-7262B84D1285}"/>
              </a:ext>
            </a:extLst>
          </p:cNvPr>
          <p:cNvSpPr>
            <a:spLocks noEditPoints="1"/>
          </p:cNvSpPr>
          <p:nvPr/>
        </p:nvSpPr>
        <p:spPr bwMode="auto">
          <a:xfrm>
            <a:off x="1985" y="5770563"/>
            <a:ext cx="2634457" cy="1089025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6127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CE635A7-934C-4DC7-95D2-50DA5A47DE38}"/>
              </a:ext>
            </a:extLst>
          </p:cNvPr>
          <p:cNvSpPr>
            <a:spLocks noEditPoints="1"/>
          </p:cNvSpPr>
          <p:nvPr/>
        </p:nvSpPr>
        <p:spPr bwMode="auto">
          <a:xfrm>
            <a:off x="10231004" y="1588"/>
            <a:ext cx="1931953" cy="1824037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3277F7-C9E9-400C-87B4-ACC36435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429" y="2296313"/>
            <a:ext cx="1391054" cy="139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35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BF1F2"/>
            </a:gs>
            <a:gs pos="100000">
              <a:srgbClr val="FCF7F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TABLEAU?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  <a:p>
            <a:pPr lvl="1"/>
            <a:r>
              <a:rPr lang="en-US" dirty="0"/>
              <a:t>Great for visualizations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Fast, even with large datasets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Can draw in data from many sources</a:t>
            </a:r>
          </a:p>
          <a:p>
            <a:pPr lvl="1"/>
            <a:r>
              <a:rPr lang="en-US" dirty="0"/>
              <a:t>Good at making dashboards</a:t>
            </a:r>
          </a:p>
          <a:p>
            <a:pPr lvl="1"/>
            <a:r>
              <a:rPr lang="en-US" dirty="0"/>
              <a:t>Can be fed with live data</a:t>
            </a:r>
          </a:p>
          <a:p>
            <a:pPr lvl="1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6283E15-86C6-41E1-A141-6B74EE2D391D}"/>
              </a:ext>
            </a:extLst>
          </p:cNvPr>
          <p:cNvSpPr>
            <a:spLocks noEditPoints="1"/>
          </p:cNvSpPr>
          <p:nvPr/>
        </p:nvSpPr>
        <p:spPr bwMode="auto">
          <a:xfrm>
            <a:off x="1985" y="5770563"/>
            <a:ext cx="2634457" cy="1089025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6127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4A7B197-FF21-4E6E-8027-50F42C3A2AE1}"/>
              </a:ext>
            </a:extLst>
          </p:cNvPr>
          <p:cNvSpPr>
            <a:spLocks noEditPoints="1"/>
          </p:cNvSpPr>
          <p:nvPr/>
        </p:nvSpPr>
        <p:spPr bwMode="auto">
          <a:xfrm>
            <a:off x="10231004" y="1588"/>
            <a:ext cx="1931953" cy="1824037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pic>
        <p:nvPicPr>
          <p:cNvPr id="1026" name="Picture 2" descr="Media Download Center">
            <a:extLst>
              <a:ext uri="{FF2B5EF4-FFF2-40B4-BE49-F238E27FC236}">
                <a16:creationId xmlns:a16="http://schemas.microsoft.com/office/drawing/2014/main" id="{4DC3B569-41D8-43A0-BFF3-1CB4C9E8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371" y="2815431"/>
            <a:ext cx="37719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63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840" y="2913017"/>
            <a:ext cx="8658321" cy="1031966"/>
          </a:xfrm>
        </p:spPr>
        <p:txBody>
          <a:bodyPr anchor="ctr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LETS LOOK AT SOME DATA</a:t>
            </a:r>
          </a:p>
        </p:txBody>
      </p:sp>
    </p:spTree>
    <p:extLst>
      <p:ext uri="{BB962C8B-B14F-4D97-AF65-F5344CB8AC3E}">
        <p14:creationId xmlns:p14="http://schemas.microsoft.com/office/powerpoint/2010/main" val="29662200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C5A054-4F47-462C-9D33-DB9D53760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604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1358" cy="4351338"/>
          </a:xfrm>
        </p:spPr>
        <p:txBody>
          <a:bodyPr/>
          <a:lstStyle/>
          <a:p>
            <a:r>
              <a:rPr lang="en-US" dirty="0"/>
              <a:t>Every app on the Google Play Store </a:t>
            </a:r>
            <a:r>
              <a:rPr lang="en-US" sz="1800" dirty="0"/>
              <a:t>(as of Aug 2018)</a:t>
            </a:r>
          </a:p>
          <a:p>
            <a:pPr lvl="1"/>
            <a:r>
              <a:rPr lang="en-US" dirty="0"/>
              <a:t>13 Columns</a:t>
            </a:r>
          </a:p>
          <a:p>
            <a:pPr lvl="1"/>
            <a:r>
              <a:rPr lang="en-US" dirty="0"/>
              <a:t>10,842 Rows</a:t>
            </a: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6CF3B08B-7FA7-4A21-829A-F601946054A2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5116173"/>
            <a:ext cx="1844879" cy="1741827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30081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8171" cy="4351338"/>
          </a:xfrm>
        </p:spPr>
        <p:txBody>
          <a:bodyPr/>
          <a:lstStyle/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A categorical variable</a:t>
            </a:r>
          </a:p>
          <a:p>
            <a:pPr lvl="1"/>
            <a:r>
              <a:rPr lang="en-US" dirty="0"/>
              <a:t>Category along which our data can be divided</a:t>
            </a:r>
          </a:p>
          <a:p>
            <a:pPr lvl="1"/>
            <a:r>
              <a:rPr lang="en-US" dirty="0"/>
              <a:t>An example would be male/female, color, genre, etc.</a:t>
            </a:r>
          </a:p>
          <a:p>
            <a:pPr lvl="1"/>
            <a:endParaRPr lang="en-US" dirty="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6CF3B08B-7FA7-4A21-829A-F601946054A2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5116173"/>
            <a:ext cx="1844879" cy="1741827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D03BB8BC-02B5-4564-937D-2F98FAA32E76}"/>
              </a:ext>
            </a:extLst>
          </p:cNvPr>
          <p:cNvSpPr>
            <a:spLocks/>
          </p:cNvSpPr>
          <p:nvPr/>
        </p:nvSpPr>
        <p:spPr bwMode="auto">
          <a:xfrm>
            <a:off x="11557686" y="1690688"/>
            <a:ext cx="641062" cy="1092200"/>
          </a:xfrm>
          <a:custGeom>
            <a:avLst/>
            <a:gdLst>
              <a:gd name="T0" fmla="*/ 1154 w 1154"/>
              <a:gd name="T1" fmla="*/ 188 h 1950"/>
              <a:gd name="T2" fmla="*/ 1154 w 1154"/>
              <a:gd name="T3" fmla="*/ 0 h 1950"/>
              <a:gd name="T4" fmla="*/ 0 w 1154"/>
              <a:gd name="T5" fmla="*/ 0 h 1950"/>
              <a:gd name="T6" fmla="*/ 0 w 1154"/>
              <a:gd name="T7" fmla="*/ 6 h 1950"/>
              <a:gd name="T8" fmla="*/ 0 w 1154"/>
              <a:gd name="T9" fmla="*/ 188 h 1950"/>
              <a:gd name="T10" fmla="*/ 0 w 1154"/>
              <a:gd name="T11" fmla="*/ 1938 h 1950"/>
              <a:gd name="T12" fmla="*/ 0 w 1154"/>
              <a:gd name="T13" fmla="*/ 1950 h 1950"/>
              <a:gd name="T14" fmla="*/ 542 w 1154"/>
              <a:gd name="T15" fmla="*/ 1950 h 1950"/>
              <a:gd name="T16" fmla="*/ 1154 w 1154"/>
              <a:gd name="T17" fmla="*/ 1950 h 1950"/>
              <a:gd name="T18" fmla="*/ 1154 w 1154"/>
              <a:gd name="T19" fmla="*/ 1938 h 1950"/>
              <a:gd name="T20" fmla="*/ 542 w 1154"/>
              <a:gd name="T21" fmla="*/ 1938 h 1950"/>
              <a:gd name="T22" fmla="*/ 542 w 1154"/>
              <a:gd name="T23" fmla="*/ 188 h 1950"/>
              <a:gd name="T24" fmla="*/ 1154 w 1154"/>
              <a:gd name="T25" fmla="*/ 188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4" h="1950">
                <a:moveTo>
                  <a:pt x="1154" y="188"/>
                </a:moveTo>
                <a:lnTo>
                  <a:pt x="1154" y="0"/>
                </a:lnTo>
                <a:lnTo>
                  <a:pt x="0" y="0"/>
                </a:lnTo>
                <a:lnTo>
                  <a:pt x="0" y="6"/>
                </a:lnTo>
                <a:lnTo>
                  <a:pt x="0" y="188"/>
                </a:lnTo>
                <a:lnTo>
                  <a:pt x="0" y="1938"/>
                </a:lnTo>
                <a:lnTo>
                  <a:pt x="0" y="1950"/>
                </a:lnTo>
                <a:lnTo>
                  <a:pt x="542" y="1950"/>
                </a:lnTo>
                <a:lnTo>
                  <a:pt x="1154" y="1950"/>
                </a:lnTo>
                <a:lnTo>
                  <a:pt x="1154" y="1938"/>
                </a:lnTo>
                <a:lnTo>
                  <a:pt x="542" y="1938"/>
                </a:lnTo>
                <a:lnTo>
                  <a:pt x="542" y="188"/>
                </a:lnTo>
                <a:lnTo>
                  <a:pt x="1154" y="18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F217D-AAE8-4B61-852C-34EEDDFF3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763"/>
          <a:stretch/>
        </p:blipFill>
        <p:spPr>
          <a:xfrm>
            <a:off x="7852760" y="1924445"/>
            <a:ext cx="2951025" cy="3290548"/>
          </a:xfrm>
          <a:prstGeom prst="rect">
            <a:avLst/>
          </a:prstGeom>
          <a:effectLst>
            <a:softEdge rad="1270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24732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8171" cy="4351338"/>
          </a:xfrm>
        </p:spPr>
        <p:txBody>
          <a:bodyPr/>
          <a:lstStyle/>
          <a:p>
            <a:r>
              <a:rPr lang="en-US" dirty="0"/>
              <a:t>Measure</a:t>
            </a:r>
          </a:p>
          <a:p>
            <a:pPr lvl="1"/>
            <a:r>
              <a:rPr lang="en-US" dirty="0"/>
              <a:t>A numerical variable</a:t>
            </a:r>
          </a:p>
          <a:p>
            <a:pPr lvl="1"/>
            <a:r>
              <a:rPr lang="en-US" dirty="0"/>
              <a:t>Either discrete or continuous</a:t>
            </a:r>
          </a:p>
          <a:p>
            <a:pPr lvl="1"/>
            <a:r>
              <a:rPr lang="en-US" dirty="0"/>
              <a:t>Price, rating, size, height, weight, etc.</a:t>
            </a: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6CF3B08B-7FA7-4A21-829A-F601946054A2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5116173"/>
            <a:ext cx="1844879" cy="1741827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D03BB8BC-02B5-4564-937D-2F98FAA32E76}"/>
              </a:ext>
            </a:extLst>
          </p:cNvPr>
          <p:cNvSpPr>
            <a:spLocks/>
          </p:cNvSpPr>
          <p:nvPr/>
        </p:nvSpPr>
        <p:spPr bwMode="auto">
          <a:xfrm>
            <a:off x="11557686" y="1690688"/>
            <a:ext cx="641062" cy="1092200"/>
          </a:xfrm>
          <a:custGeom>
            <a:avLst/>
            <a:gdLst>
              <a:gd name="T0" fmla="*/ 1154 w 1154"/>
              <a:gd name="T1" fmla="*/ 188 h 1950"/>
              <a:gd name="T2" fmla="*/ 1154 w 1154"/>
              <a:gd name="T3" fmla="*/ 0 h 1950"/>
              <a:gd name="T4" fmla="*/ 0 w 1154"/>
              <a:gd name="T5" fmla="*/ 0 h 1950"/>
              <a:gd name="T6" fmla="*/ 0 w 1154"/>
              <a:gd name="T7" fmla="*/ 6 h 1950"/>
              <a:gd name="T8" fmla="*/ 0 w 1154"/>
              <a:gd name="T9" fmla="*/ 188 h 1950"/>
              <a:gd name="T10" fmla="*/ 0 w 1154"/>
              <a:gd name="T11" fmla="*/ 1938 h 1950"/>
              <a:gd name="T12" fmla="*/ 0 w 1154"/>
              <a:gd name="T13" fmla="*/ 1950 h 1950"/>
              <a:gd name="T14" fmla="*/ 542 w 1154"/>
              <a:gd name="T15" fmla="*/ 1950 h 1950"/>
              <a:gd name="T16" fmla="*/ 1154 w 1154"/>
              <a:gd name="T17" fmla="*/ 1950 h 1950"/>
              <a:gd name="T18" fmla="*/ 1154 w 1154"/>
              <a:gd name="T19" fmla="*/ 1938 h 1950"/>
              <a:gd name="T20" fmla="*/ 542 w 1154"/>
              <a:gd name="T21" fmla="*/ 1938 h 1950"/>
              <a:gd name="T22" fmla="*/ 542 w 1154"/>
              <a:gd name="T23" fmla="*/ 188 h 1950"/>
              <a:gd name="T24" fmla="*/ 1154 w 1154"/>
              <a:gd name="T25" fmla="*/ 188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4" h="1950">
                <a:moveTo>
                  <a:pt x="1154" y="188"/>
                </a:moveTo>
                <a:lnTo>
                  <a:pt x="1154" y="0"/>
                </a:lnTo>
                <a:lnTo>
                  <a:pt x="0" y="0"/>
                </a:lnTo>
                <a:lnTo>
                  <a:pt x="0" y="6"/>
                </a:lnTo>
                <a:lnTo>
                  <a:pt x="0" y="188"/>
                </a:lnTo>
                <a:lnTo>
                  <a:pt x="0" y="1938"/>
                </a:lnTo>
                <a:lnTo>
                  <a:pt x="0" y="1950"/>
                </a:lnTo>
                <a:lnTo>
                  <a:pt x="542" y="1950"/>
                </a:lnTo>
                <a:lnTo>
                  <a:pt x="1154" y="1950"/>
                </a:lnTo>
                <a:lnTo>
                  <a:pt x="1154" y="1938"/>
                </a:lnTo>
                <a:lnTo>
                  <a:pt x="542" y="1938"/>
                </a:lnTo>
                <a:lnTo>
                  <a:pt x="542" y="188"/>
                </a:lnTo>
                <a:lnTo>
                  <a:pt x="1154" y="18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0B499-70BE-4B97-B0C8-E2D26490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16" y="1690688"/>
            <a:ext cx="2196192" cy="375369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31868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301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</vt:lpstr>
      <vt:lpstr>Calibri</vt:lpstr>
      <vt:lpstr>Calibri Light</vt:lpstr>
      <vt:lpstr>Poppins Black</vt:lpstr>
      <vt:lpstr>Office Theme</vt:lpstr>
      <vt:lpstr>VISUAL ANALYTICS WITH TABLEAU</vt:lpstr>
      <vt:lpstr>WHAT IS TABLEAU?</vt:lpstr>
      <vt:lpstr>EXCEL VS TABLEAU</vt:lpstr>
      <vt:lpstr>THE LIMITATIONS OF EXCEL</vt:lpstr>
      <vt:lpstr>WHY TABLEAU?</vt:lpstr>
      <vt:lpstr>LETS LOOK AT SOME DATA</vt:lpstr>
      <vt:lpstr>THE DATA</vt:lpstr>
      <vt:lpstr>TABLEAU TERMINOLOGY</vt:lpstr>
      <vt:lpstr>TABLEAU TERMINOLOGY</vt:lpstr>
      <vt:lpstr>ASK QUESTIONS</vt:lpstr>
      <vt:lpstr>THE QUESTION</vt:lpstr>
      <vt:lpstr>THE QUESTION DRILLED DOWN</vt:lpstr>
      <vt:lpstr>THE QUESTION</vt:lpstr>
      <vt:lpstr>THE QUESTION DRILLED DOWN</vt:lpstr>
      <vt:lpstr>THE QUESTION</vt:lpstr>
      <vt:lpstr>THE QUESTION DRILLED DOWN</vt:lpstr>
      <vt:lpstr>THE QUESTION</vt:lpstr>
      <vt:lpstr>THE QUESTION DRILLED DOWN</vt:lpstr>
      <vt:lpstr>SOME EXTRAS</vt:lpstr>
      <vt:lpstr>ONE CLICK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with Tableau</dc:title>
  <dc:creator>Shuvo Saha</dc:creator>
  <cp:lastModifiedBy>Shuvo Saha</cp:lastModifiedBy>
  <cp:revision>119</cp:revision>
  <dcterms:created xsi:type="dcterms:W3CDTF">2020-03-02T05:47:14Z</dcterms:created>
  <dcterms:modified xsi:type="dcterms:W3CDTF">2021-01-08T11:27:44Z</dcterms:modified>
</cp:coreProperties>
</file>