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5" r:id="rId2"/>
    <p:sldId id="259" r:id="rId3"/>
    <p:sldId id="276" r:id="rId4"/>
    <p:sldId id="278" r:id="rId5"/>
    <p:sldId id="260" r:id="rId6"/>
    <p:sldId id="277" r:id="rId7"/>
    <p:sldId id="263" r:id="rId8"/>
    <p:sldId id="280" r:id="rId9"/>
    <p:sldId id="279" r:id="rId10"/>
    <p:sldId id="265" r:id="rId11"/>
    <p:sldId id="264" r:id="rId12"/>
    <p:sldId id="267" r:id="rId13"/>
    <p:sldId id="271" r:id="rId14"/>
    <p:sldId id="269" r:id="rId15"/>
    <p:sldId id="273" r:id="rId16"/>
    <p:sldId id="270" r:id="rId17"/>
    <p:sldId id="274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274"/>
    <a:srgbClr val="C61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6782C-9487-4F4D-95A2-8D8484F9E55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789CA-C3F4-463E-B087-44346056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2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37A5-2D3D-4327-8B25-AF4DABBCB14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E77E9-BFB7-4690-85C6-35A69E71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oogle Shape;56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2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56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56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29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3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9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8D4D-68FD-4611-85C7-3134F18E468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8D4D-68FD-4611-85C7-3134F18E468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F0A0-3590-4F75-A2C8-B4087914BF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56;p13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0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172" y="2574089"/>
            <a:ext cx="8033657" cy="1709822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VISUAL ANALYTICS WITH TABLEAU</a:t>
            </a: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31799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of our apps work on older devices?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F7B39A72-72A8-4876-B817-F2A15E45CAD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9">
            <a:extLst>
              <a:ext uri="{FF2B5EF4-FFF2-40B4-BE49-F238E27FC236}">
                <a16:creationId xmlns:a16="http://schemas.microsoft.com/office/drawing/2014/main" id="{048877FD-129A-4F3E-BAE8-1478022706EC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4868561"/>
            <a:ext cx="2107141" cy="1989439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72206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 DRILLED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version compatibility distribution?</a:t>
            </a:r>
          </a:p>
          <a:p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1EE4FDE2-994E-4C56-BFA5-CC7D45B61B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8">
            <a:extLst>
              <a:ext uri="{FF2B5EF4-FFF2-40B4-BE49-F238E27FC236}">
                <a16:creationId xmlns:a16="http://schemas.microsoft.com/office/drawing/2014/main" id="{1B884288-8B83-461D-B8D3-1D1530C26385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10337390" y="0"/>
            <a:ext cx="1854610" cy="766654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94D71B5-ECC3-411A-A015-89B9E15E6CAA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2147" y="4827373"/>
            <a:ext cx="2150767" cy="2030628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00557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do people like our apps?</a:t>
            </a:r>
          </a:p>
          <a:p>
            <a:pPr lvl="1"/>
            <a:r>
              <a:rPr lang="en-US" dirty="0"/>
              <a:t>What are our best apps?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DCB44E85-FA08-4065-90E6-6784FD8B2B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8">
            <a:extLst>
              <a:ext uri="{FF2B5EF4-FFF2-40B4-BE49-F238E27FC236}">
                <a16:creationId xmlns:a16="http://schemas.microsoft.com/office/drawing/2014/main" id="{89932DA5-B23E-4771-AE0C-8FA85250C73B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9868929" y="-1"/>
            <a:ext cx="2322674" cy="960141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EC1D72D5-61AA-45CE-B942-C53CF74373A9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2147" y="4950941"/>
            <a:ext cx="2019888" cy="1907060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99868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 DRILLED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Rating distribution</a:t>
            </a:r>
          </a:p>
          <a:p>
            <a:pPr lvl="1"/>
            <a:r>
              <a:rPr lang="en-US" dirty="0"/>
              <a:t>How many are more than 4.5 stars with high installs and review counts?</a:t>
            </a:r>
          </a:p>
          <a:p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1DB068A2-C7FC-4E72-B6AF-C0550583E99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9">
            <a:extLst>
              <a:ext uri="{FF2B5EF4-FFF2-40B4-BE49-F238E27FC236}">
                <a16:creationId xmlns:a16="http://schemas.microsoft.com/office/drawing/2014/main" id="{27709C24-4852-4D42-A1DF-A76FDF6723A4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4868561"/>
            <a:ext cx="2107141" cy="1989439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14192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free apps “better” than paid apps?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E49C163-C85A-4034-BFEE-A61682E43B3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8">
            <a:extLst>
              <a:ext uri="{FF2B5EF4-FFF2-40B4-BE49-F238E27FC236}">
                <a16:creationId xmlns:a16="http://schemas.microsoft.com/office/drawing/2014/main" id="{341388C5-9A98-460A-8694-AB0BF0F67B44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9868929" y="-1"/>
            <a:ext cx="2322674" cy="960141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69FB3164-0EFC-4152-A28D-5301880C1ECF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4868561"/>
            <a:ext cx="2107141" cy="1989439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6256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 DRILLED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app vs Paid app rating distribution</a:t>
            </a:r>
          </a:p>
          <a:p>
            <a:pPr lvl="1"/>
            <a:r>
              <a:rPr lang="en-US" dirty="0"/>
              <a:t>Rating distribution</a:t>
            </a:r>
          </a:p>
          <a:p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038DBAD-B544-4C81-A709-B78099C94EC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9">
            <a:extLst>
              <a:ext uri="{FF2B5EF4-FFF2-40B4-BE49-F238E27FC236}">
                <a16:creationId xmlns:a16="http://schemas.microsoft.com/office/drawing/2014/main" id="{A58E1648-1AA3-4DB5-92BD-CD1294E4A1CC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4868561"/>
            <a:ext cx="2107141" cy="1989439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7912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category is the “best”?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5DF7A837-F8D3-45D3-88F7-6BF156A723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9">
            <a:extLst>
              <a:ext uri="{FF2B5EF4-FFF2-40B4-BE49-F238E27FC236}">
                <a16:creationId xmlns:a16="http://schemas.microsoft.com/office/drawing/2014/main" id="{5525CAD5-0CFB-4B68-9FD6-61E7B6DB2F63}"/>
              </a:ext>
            </a:extLst>
          </p:cNvPr>
          <p:cNvSpPr>
            <a:spLocks noEditPoints="1"/>
          </p:cNvSpPr>
          <p:nvPr/>
        </p:nvSpPr>
        <p:spPr bwMode="auto">
          <a:xfrm>
            <a:off x="1985" y="6196368"/>
            <a:ext cx="1604393" cy="663220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EFE701D-FCD3-467E-8150-07A4E643DD9A}"/>
              </a:ext>
            </a:extLst>
          </p:cNvPr>
          <p:cNvSpPr>
            <a:spLocks/>
          </p:cNvSpPr>
          <p:nvPr/>
        </p:nvSpPr>
        <p:spPr bwMode="auto">
          <a:xfrm>
            <a:off x="11634160" y="1825625"/>
            <a:ext cx="557840" cy="942624"/>
          </a:xfrm>
          <a:custGeom>
            <a:avLst/>
            <a:gdLst>
              <a:gd name="T0" fmla="*/ 1154 w 1154"/>
              <a:gd name="T1" fmla="*/ 188 h 1950"/>
              <a:gd name="T2" fmla="*/ 1154 w 1154"/>
              <a:gd name="T3" fmla="*/ 0 h 1950"/>
              <a:gd name="T4" fmla="*/ 0 w 1154"/>
              <a:gd name="T5" fmla="*/ 0 h 1950"/>
              <a:gd name="T6" fmla="*/ 0 w 1154"/>
              <a:gd name="T7" fmla="*/ 6 h 1950"/>
              <a:gd name="T8" fmla="*/ 0 w 1154"/>
              <a:gd name="T9" fmla="*/ 188 h 1950"/>
              <a:gd name="T10" fmla="*/ 0 w 1154"/>
              <a:gd name="T11" fmla="*/ 1938 h 1950"/>
              <a:gd name="T12" fmla="*/ 0 w 1154"/>
              <a:gd name="T13" fmla="*/ 1950 h 1950"/>
              <a:gd name="T14" fmla="*/ 542 w 1154"/>
              <a:gd name="T15" fmla="*/ 1950 h 1950"/>
              <a:gd name="T16" fmla="*/ 1154 w 1154"/>
              <a:gd name="T17" fmla="*/ 1950 h 1950"/>
              <a:gd name="T18" fmla="*/ 1154 w 1154"/>
              <a:gd name="T19" fmla="*/ 1938 h 1950"/>
              <a:gd name="T20" fmla="*/ 542 w 1154"/>
              <a:gd name="T21" fmla="*/ 1938 h 1950"/>
              <a:gd name="T22" fmla="*/ 542 w 1154"/>
              <a:gd name="T23" fmla="*/ 188 h 1950"/>
              <a:gd name="T24" fmla="*/ 1154 w 1154"/>
              <a:gd name="T25" fmla="*/ 188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4" h="1950">
                <a:moveTo>
                  <a:pt x="1154" y="188"/>
                </a:moveTo>
                <a:lnTo>
                  <a:pt x="1154" y="0"/>
                </a:lnTo>
                <a:lnTo>
                  <a:pt x="0" y="0"/>
                </a:lnTo>
                <a:lnTo>
                  <a:pt x="0" y="6"/>
                </a:lnTo>
                <a:lnTo>
                  <a:pt x="0" y="188"/>
                </a:lnTo>
                <a:lnTo>
                  <a:pt x="0" y="1938"/>
                </a:lnTo>
                <a:lnTo>
                  <a:pt x="0" y="1950"/>
                </a:lnTo>
                <a:lnTo>
                  <a:pt x="542" y="1950"/>
                </a:lnTo>
                <a:lnTo>
                  <a:pt x="1154" y="1950"/>
                </a:lnTo>
                <a:lnTo>
                  <a:pt x="1154" y="1938"/>
                </a:lnTo>
                <a:lnTo>
                  <a:pt x="542" y="1938"/>
                </a:lnTo>
                <a:lnTo>
                  <a:pt x="542" y="188"/>
                </a:lnTo>
                <a:lnTo>
                  <a:pt x="1154" y="18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156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 DRILLED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Category wise distribution</a:t>
            </a:r>
          </a:p>
          <a:p>
            <a:pPr lvl="1"/>
            <a:r>
              <a:rPr lang="en-US" dirty="0"/>
              <a:t>Category wise average rating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35BE68E1-8B24-49F6-BAB6-2570128288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9">
            <a:extLst>
              <a:ext uri="{FF2B5EF4-FFF2-40B4-BE49-F238E27FC236}">
                <a16:creationId xmlns:a16="http://schemas.microsoft.com/office/drawing/2014/main" id="{3899A556-3C57-4D1B-BA8D-0A6B8C5A3A75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4868561"/>
            <a:ext cx="2107141" cy="1989439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801964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840" y="2913017"/>
            <a:ext cx="8658321" cy="1031966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ONE CLICK ANALYTICS</a:t>
            </a: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741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84944484-9A7D-490C-85DC-E11CBC2688E7}"/>
              </a:ext>
            </a:extLst>
          </p:cNvPr>
          <p:cNvSpPr>
            <a:spLocks noEditPoints="1"/>
          </p:cNvSpPr>
          <p:nvPr/>
        </p:nvSpPr>
        <p:spPr bwMode="auto">
          <a:xfrm>
            <a:off x="1985" y="5770563"/>
            <a:ext cx="2634457" cy="1089025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6127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21E5A8C-AACE-41BB-8749-3FFCE0F77CF7}"/>
              </a:ext>
            </a:extLst>
          </p:cNvPr>
          <p:cNvSpPr>
            <a:spLocks noEditPoints="1"/>
          </p:cNvSpPr>
          <p:nvPr/>
        </p:nvSpPr>
        <p:spPr bwMode="auto">
          <a:xfrm>
            <a:off x="10231004" y="1588"/>
            <a:ext cx="1931953" cy="1824037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ppins Black" panose="00000A00000000000000" pitchFamily="2" charset="0"/>
                <a:cs typeface="Poppins Black" panose="00000A00000000000000" pitchFamily="2" charset="0"/>
              </a:rPr>
              <a:t>WHAT IS TABLEAU?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b="1" dirty="0"/>
              <a:t>ableau</a:t>
            </a:r>
            <a:r>
              <a:rPr lang="en-US" dirty="0"/>
              <a:t> is a </a:t>
            </a:r>
            <a:r>
              <a:rPr lang="en-US" b="1" dirty="0"/>
              <a:t>data visualization tool </a:t>
            </a:r>
            <a:r>
              <a:rPr lang="en-US" dirty="0"/>
              <a:t>that is easy to use, flexible and very powerful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Google Shape;56;p13">
            <a:extLst>
              <a:ext uri="{FF2B5EF4-FFF2-40B4-BE49-F238E27FC236}">
                <a16:creationId xmlns:a16="http://schemas.microsoft.com/office/drawing/2014/main" id="{9909C71C-4B14-45B6-9636-E19CE8ECE4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220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172" y="2913017"/>
            <a:ext cx="8033657" cy="1031966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EXCEL VS TABLEAU</a:t>
            </a: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4436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ppins Black" panose="00000A00000000000000" pitchFamily="2" charset="0"/>
                <a:cs typeface="Poppins Black" panose="00000A00000000000000" pitchFamily="2" charset="0"/>
              </a:rPr>
              <a:t>THE LIMITATIONS OF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Excel is for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Spreadsheets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Almost inoperable for very large datasets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Making graphs is unintuitive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Not a visual application</a:t>
            </a: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C05B1047-2097-4915-ADCC-8364B6722FA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8141679F-B679-4EB5-9BEA-7262B84D1285}"/>
              </a:ext>
            </a:extLst>
          </p:cNvPr>
          <p:cNvSpPr>
            <a:spLocks noEditPoints="1"/>
          </p:cNvSpPr>
          <p:nvPr/>
        </p:nvSpPr>
        <p:spPr bwMode="auto">
          <a:xfrm>
            <a:off x="1985" y="5770563"/>
            <a:ext cx="2634457" cy="1089025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6127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CE635A7-934C-4DC7-95D2-50DA5A47DE38}"/>
              </a:ext>
            </a:extLst>
          </p:cNvPr>
          <p:cNvSpPr>
            <a:spLocks noEditPoints="1"/>
          </p:cNvSpPr>
          <p:nvPr/>
        </p:nvSpPr>
        <p:spPr bwMode="auto">
          <a:xfrm>
            <a:off x="10231004" y="1588"/>
            <a:ext cx="1931953" cy="1824037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84535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TABLEAU?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  <a:p>
            <a:pPr lvl="1"/>
            <a:r>
              <a:rPr lang="en-US" dirty="0"/>
              <a:t>Great for visualizations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Can draw in data from many sources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Good at making dashboards</a:t>
            </a:r>
          </a:p>
          <a:p>
            <a:pPr lvl="1"/>
            <a:r>
              <a:rPr lang="en-US" dirty="0"/>
              <a:t>Can be fed with live data</a:t>
            </a:r>
          </a:p>
          <a:p>
            <a:pPr lvl="1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6283E15-86C6-41E1-A141-6B74EE2D391D}"/>
              </a:ext>
            </a:extLst>
          </p:cNvPr>
          <p:cNvSpPr>
            <a:spLocks noEditPoints="1"/>
          </p:cNvSpPr>
          <p:nvPr/>
        </p:nvSpPr>
        <p:spPr bwMode="auto">
          <a:xfrm>
            <a:off x="1985" y="5770563"/>
            <a:ext cx="2634457" cy="1089025"/>
          </a:xfrm>
          <a:custGeom>
            <a:avLst/>
            <a:gdLst>
              <a:gd name="T0" fmla="*/ 3319 w 3319"/>
              <a:gd name="T1" fmla="*/ 720 h 1372"/>
              <a:gd name="T2" fmla="*/ 3319 w 3319"/>
              <a:gd name="T3" fmla="*/ 1372 h 1372"/>
              <a:gd name="T4" fmla="*/ 3131 w 3319"/>
              <a:gd name="T5" fmla="*/ 1372 h 1372"/>
              <a:gd name="T6" fmla="*/ 3131 w 3319"/>
              <a:gd name="T7" fmla="*/ 910 h 1372"/>
              <a:gd name="T8" fmla="*/ 900 w 3319"/>
              <a:gd name="T9" fmla="*/ 910 h 1372"/>
              <a:gd name="T10" fmla="*/ 900 w 3319"/>
              <a:gd name="T11" fmla="*/ 720 h 1372"/>
              <a:gd name="T12" fmla="*/ 3131 w 3319"/>
              <a:gd name="T13" fmla="*/ 720 h 1372"/>
              <a:gd name="T14" fmla="*/ 3131 w 3319"/>
              <a:gd name="T15" fmla="*/ 720 h 1372"/>
              <a:gd name="T16" fmla="*/ 3319 w 3319"/>
              <a:gd name="T17" fmla="*/ 720 h 1372"/>
              <a:gd name="T18" fmla="*/ 0 w 3319"/>
              <a:gd name="T19" fmla="*/ 910 h 1372"/>
              <a:gd name="T20" fmla="*/ 900 w 3319"/>
              <a:gd name="T21" fmla="*/ 910 h 1372"/>
              <a:gd name="T22" fmla="*/ 900 w 3319"/>
              <a:gd name="T23" fmla="*/ 0 h 1372"/>
              <a:gd name="T24" fmla="*/ 0 w 3319"/>
              <a:gd name="T25" fmla="*/ 0 h 1372"/>
              <a:gd name="T26" fmla="*/ 0 w 3319"/>
              <a:gd name="T27" fmla="*/ 91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19" h="1372">
                <a:moveTo>
                  <a:pt x="3319" y="720"/>
                </a:moveTo>
                <a:lnTo>
                  <a:pt x="3319" y="1372"/>
                </a:lnTo>
                <a:lnTo>
                  <a:pt x="3131" y="1372"/>
                </a:lnTo>
                <a:lnTo>
                  <a:pt x="3131" y="910"/>
                </a:lnTo>
                <a:lnTo>
                  <a:pt x="900" y="910"/>
                </a:lnTo>
                <a:lnTo>
                  <a:pt x="900" y="720"/>
                </a:lnTo>
                <a:lnTo>
                  <a:pt x="3131" y="720"/>
                </a:lnTo>
                <a:lnTo>
                  <a:pt x="3131" y="720"/>
                </a:lnTo>
                <a:lnTo>
                  <a:pt x="3319" y="720"/>
                </a:lnTo>
                <a:close/>
                <a:moveTo>
                  <a:pt x="0" y="910"/>
                </a:moveTo>
                <a:lnTo>
                  <a:pt x="900" y="910"/>
                </a:lnTo>
                <a:lnTo>
                  <a:pt x="900" y="0"/>
                </a:lnTo>
                <a:lnTo>
                  <a:pt x="0" y="0"/>
                </a:lnTo>
                <a:lnTo>
                  <a:pt x="0" y="910"/>
                </a:lnTo>
                <a:close/>
              </a:path>
            </a:pathLst>
          </a:custGeom>
          <a:solidFill>
            <a:srgbClr val="C6127F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4A7B197-FF21-4E6E-8027-50F42C3A2AE1}"/>
              </a:ext>
            </a:extLst>
          </p:cNvPr>
          <p:cNvSpPr>
            <a:spLocks noEditPoints="1"/>
          </p:cNvSpPr>
          <p:nvPr/>
        </p:nvSpPr>
        <p:spPr bwMode="auto">
          <a:xfrm>
            <a:off x="10231004" y="1588"/>
            <a:ext cx="1931953" cy="1824037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100DB929-9CF3-4FEF-ADD7-2D2164E92F6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63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840" y="2913017"/>
            <a:ext cx="8658321" cy="1031966"/>
          </a:xfrm>
        </p:spPr>
        <p:txBody>
          <a:bodyPr anchor="ctr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LETS LOOK AT SOME DATA</a:t>
            </a: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981" y="193600"/>
            <a:ext cx="774099" cy="29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2200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app on the Google Play Store </a:t>
            </a:r>
            <a:r>
              <a:rPr lang="en-US" sz="1800" dirty="0"/>
              <a:t>(as of Aug 2018)</a:t>
            </a:r>
          </a:p>
          <a:p>
            <a:pPr lvl="1"/>
            <a:r>
              <a:rPr lang="en-US" dirty="0"/>
              <a:t>13 Columns</a:t>
            </a:r>
          </a:p>
          <a:p>
            <a:pPr lvl="1"/>
            <a:r>
              <a:rPr lang="en-US" dirty="0"/>
              <a:t>10,842 Rows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DA238A71-900C-4020-8E43-1A4C26DE7E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9">
            <a:extLst>
              <a:ext uri="{FF2B5EF4-FFF2-40B4-BE49-F238E27FC236}">
                <a16:creationId xmlns:a16="http://schemas.microsoft.com/office/drawing/2014/main" id="{6CF3B08B-7FA7-4A21-829A-F601946054A2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5116173"/>
            <a:ext cx="1844879" cy="1741827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D03BB8BC-02B5-4564-937D-2F98FAA32E76}"/>
              </a:ext>
            </a:extLst>
          </p:cNvPr>
          <p:cNvSpPr>
            <a:spLocks/>
          </p:cNvSpPr>
          <p:nvPr/>
        </p:nvSpPr>
        <p:spPr bwMode="auto">
          <a:xfrm>
            <a:off x="11557686" y="1690688"/>
            <a:ext cx="641062" cy="1092200"/>
          </a:xfrm>
          <a:custGeom>
            <a:avLst/>
            <a:gdLst>
              <a:gd name="T0" fmla="*/ 1154 w 1154"/>
              <a:gd name="T1" fmla="*/ 188 h 1950"/>
              <a:gd name="T2" fmla="*/ 1154 w 1154"/>
              <a:gd name="T3" fmla="*/ 0 h 1950"/>
              <a:gd name="T4" fmla="*/ 0 w 1154"/>
              <a:gd name="T5" fmla="*/ 0 h 1950"/>
              <a:gd name="T6" fmla="*/ 0 w 1154"/>
              <a:gd name="T7" fmla="*/ 6 h 1950"/>
              <a:gd name="T8" fmla="*/ 0 w 1154"/>
              <a:gd name="T9" fmla="*/ 188 h 1950"/>
              <a:gd name="T10" fmla="*/ 0 w 1154"/>
              <a:gd name="T11" fmla="*/ 1938 h 1950"/>
              <a:gd name="T12" fmla="*/ 0 w 1154"/>
              <a:gd name="T13" fmla="*/ 1950 h 1950"/>
              <a:gd name="T14" fmla="*/ 542 w 1154"/>
              <a:gd name="T15" fmla="*/ 1950 h 1950"/>
              <a:gd name="T16" fmla="*/ 1154 w 1154"/>
              <a:gd name="T17" fmla="*/ 1950 h 1950"/>
              <a:gd name="T18" fmla="*/ 1154 w 1154"/>
              <a:gd name="T19" fmla="*/ 1938 h 1950"/>
              <a:gd name="T20" fmla="*/ 542 w 1154"/>
              <a:gd name="T21" fmla="*/ 1938 h 1950"/>
              <a:gd name="T22" fmla="*/ 542 w 1154"/>
              <a:gd name="T23" fmla="*/ 188 h 1950"/>
              <a:gd name="T24" fmla="*/ 1154 w 1154"/>
              <a:gd name="T25" fmla="*/ 188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4" h="1950">
                <a:moveTo>
                  <a:pt x="1154" y="188"/>
                </a:moveTo>
                <a:lnTo>
                  <a:pt x="1154" y="0"/>
                </a:lnTo>
                <a:lnTo>
                  <a:pt x="0" y="0"/>
                </a:lnTo>
                <a:lnTo>
                  <a:pt x="0" y="6"/>
                </a:lnTo>
                <a:lnTo>
                  <a:pt x="0" y="188"/>
                </a:lnTo>
                <a:lnTo>
                  <a:pt x="0" y="1938"/>
                </a:lnTo>
                <a:lnTo>
                  <a:pt x="0" y="1950"/>
                </a:lnTo>
                <a:lnTo>
                  <a:pt x="542" y="1950"/>
                </a:lnTo>
                <a:lnTo>
                  <a:pt x="1154" y="1950"/>
                </a:lnTo>
                <a:lnTo>
                  <a:pt x="1154" y="1938"/>
                </a:lnTo>
                <a:lnTo>
                  <a:pt x="542" y="1938"/>
                </a:lnTo>
                <a:lnTo>
                  <a:pt x="542" y="188"/>
                </a:lnTo>
                <a:lnTo>
                  <a:pt x="1154" y="18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30081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</a:t>
            </a:r>
          </a:p>
          <a:p>
            <a:pPr lvl="1"/>
            <a:r>
              <a:rPr lang="en-US" dirty="0"/>
              <a:t>Category along which our data can be divided</a:t>
            </a:r>
          </a:p>
          <a:p>
            <a:pPr lvl="1"/>
            <a:r>
              <a:rPr lang="en-US" dirty="0"/>
              <a:t>An example would be male/female, color, genre,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Measure</a:t>
            </a:r>
          </a:p>
          <a:p>
            <a:pPr lvl="1"/>
            <a:r>
              <a:rPr lang="en-US" dirty="0"/>
              <a:t>Any variable that is being counted</a:t>
            </a:r>
          </a:p>
          <a:p>
            <a:pPr lvl="1"/>
            <a:r>
              <a:rPr lang="en-US" dirty="0"/>
              <a:t>Price, rating, size, height, weight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DA238A71-900C-4020-8E43-1A4C26DE7E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9">
            <a:extLst>
              <a:ext uri="{FF2B5EF4-FFF2-40B4-BE49-F238E27FC236}">
                <a16:creationId xmlns:a16="http://schemas.microsoft.com/office/drawing/2014/main" id="{6CF3B08B-7FA7-4A21-829A-F601946054A2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397" y="5116173"/>
            <a:ext cx="1844879" cy="1741827"/>
          </a:xfrm>
          <a:custGeom>
            <a:avLst/>
            <a:gdLst>
              <a:gd name="T0" fmla="*/ 12 w 3849"/>
              <a:gd name="T1" fmla="*/ 0 h 3634"/>
              <a:gd name="T2" fmla="*/ 12 w 3849"/>
              <a:gd name="T3" fmla="*/ 508 h 3634"/>
              <a:gd name="T4" fmla="*/ 0 w 3849"/>
              <a:gd name="T5" fmla="*/ 508 h 3634"/>
              <a:gd name="T6" fmla="*/ 0 w 3849"/>
              <a:gd name="T7" fmla="*/ 0 h 3634"/>
              <a:gd name="T8" fmla="*/ 12 w 3849"/>
              <a:gd name="T9" fmla="*/ 0 h 3634"/>
              <a:gd name="T10" fmla="*/ 2687 w 3849"/>
              <a:gd name="T11" fmla="*/ 3622 h 3634"/>
              <a:gd name="T12" fmla="*/ 2687 w 3849"/>
              <a:gd name="T13" fmla="*/ 3634 h 3634"/>
              <a:gd name="T14" fmla="*/ 3849 w 3849"/>
              <a:gd name="T15" fmla="*/ 3634 h 3634"/>
              <a:gd name="T16" fmla="*/ 3849 w 3849"/>
              <a:gd name="T17" fmla="*/ 3622 h 3634"/>
              <a:gd name="T18" fmla="*/ 2687 w 3849"/>
              <a:gd name="T19" fmla="*/ 3622 h 3634"/>
              <a:gd name="T20" fmla="*/ 2687 w 3849"/>
              <a:gd name="T21" fmla="*/ 3628 h 3634"/>
              <a:gd name="T22" fmla="*/ 3233 w 3849"/>
              <a:gd name="T23" fmla="*/ 3628 h 3634"/>
              <a:gd name="T24" fmla="*/ 3233 w 3849"/>
              <a:gd name="T25" fmla="*/ 1668 h 3634"/>
              <a:gd name="T26" fmla="*/ 2687 w 3849"/>
              <a:gd name="T27" fmla="*/ 1668 h 3634"/>
              <a:gd name="T28" fmla="*/ 2687 w 3849"/>
              <a:gd name="T29" fmla="*/ 3628 h 3634"/>
              <a:gd name="T30" fmla="*/ 2687 w 3849"/>
              <a:gd name="T31" fmla="*/ 428 h 3634"/>
              <a:gd name="T32" fmla="*/ 0 w 3849"/>
              <a:gd name="T33" fmla="*/ 428 h 3634"/>
              <a:gd name="T34" fmla="*/ 0 w 3849"/>
              <a:gd name="T35" fmla="*/ 508 h 3634"/>
              <a:gd name="T36" fmla="*/ 2130 w 3849"/>
              <a:gd name="T37" fmla="*/ 508 h 3634"/>
              <a:gd name="T38" fmla="*/ 2130 w 3849"/>
              <a:gd name="T39" fmla="*/ 1668 h 3634"/>
              <a:gd name="T40" fmla="*/ 2687 w 3849"/>
              <a:gd name="T41" fmla="*/ 1668 h 3634"/>
              <a:gd name="T42" fmla="*/ 2687 w 3849"/>
              <a:gd name="T43" fmla="*/ 42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9" h="3634">
                <a:moveTo>
                  <a:pt x="12" y="0"/>
                </a:moveTo>
                <a:lnTo>
                  <a:pt x="12" y="508"/>
                </a:lnTo>
                <a:lnTo>
                  <a:pt x="0" y="508"/>
                </a:lnTo>
                <a:lnTo>
                  <a:pt x="0" y="0"/>
                </a:lnTo>
                <a:lnTo>
                  <a:pt x="12" y="0"/>
                </a:lnTo>
                <a:close/>
                <a:moveTo>
                  <a:pt x="2687" y="3622"/>
                </a:moveTo>
                <a:lnTo>
                  <a:pt x="2687" y="3634"/>
                </a:lnTo>
                <a:lnTo>
                  <a:pt x="3849" y="3634"/>
                </a:lnTo>
                <a:lnTo>
                  <a:pt x="3849" y="3622"/>
                </a:lnTo>
                <a:lnTo>
                  <a:pt x="2687" y="3622"/>
                </a:lnTo>
                <a:close/>
                <a:moveTo>
                  <a:pt x="2687" y="3628"/>
                </a:moveTo>
                <a:lnTo>
                  <a:pt x="3233" y="3628"/>
                </a:lnTo>
                <a:lnTo>
                  <a:pt x="3233" y="1668"/>
                </a:lnTo>
                <a:lnTo>
                  <a:pt x="2687" y="1668"/>
                </a:lnTo>
                <a:lnTo>
                  <a:pt x="2687" y="3628"/>
                </a:lnTo>
                <a:close/>
                <a:moveTo>
                  <a:pt x="2687" y="428"/>
                </a:moveTo>
                <a:lnTo>
                  <a:pt x="0" y="428"/>
                </a:lnTo>
                <a:lnTo>
                  <a:pt x="0" y="508"/>
                </a:lnTo>
                <a:lnTo>
                  <a:pt x="2130" y="508"/>
                </a:lnTo>
                <a:lnTo>
                  <a:pt x="2130" y="1668"/>
                </a:lnTo>
                <a:lnTo>
                  <a:pt x="2687" y="1668"/>
                </a:lnTo>
                <a:lnTo>
                  <a:pt x="2687" y="42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D03BB8BC-02B5-4564-937D-2F98FAA32E76}"/>
              </a:ext>
            </a:extLst>
          </p:cNvPr>
          <p:cNvSpPr>
            <a:spLocks/>
          </p:cNvSpPr>
          <p:nvPr/>
        </p:nvSpPr>
        <p:spPr bwMode="auto">
          <a:xfrm>
            <a:off x="11557686" y="1690688"/>
            <a:ext cx="641062" cy="1092200"/>
          </a:xfrm>
          <a:custGeom>
            <a:avLst/>
            <a:gdLst>
              <a:gd name="T0" fmla="*/ 1154 w 1154"/>
              <a:gd name="T1" fmla="*/ 188 h 1950"/>
              <a:gd name="T2" fmla="*/ 1154 w 1154"/>
              <a:gd name="T3" fmla="*/ 0 h 1950"/>
              <a:gd name="T4" fmla="*/ 0 w 1154"/>
              <a:gd name="T5" fmla="*/ 0 h 1950"/>
              <a:gd name="T6" fmla="*/ 0 w 1154"/>
              <a:gd name="T7" fmla="*/ 6 h 1950"/>
              <a:gd name="T8" fmla="*/ 0 w 1154"/>
              <a:gd name="T9" fmla="*/ 188 h 1950"/>
              <a:gd name="T10" fmla="*/ 0 w 1154"/>
              <a:gd name="T11" fmla="*/ 1938 h 1950"/>
              <a:gd name="T12" fmla="*/ 0 w 1154"/>
              <a:gd name="T13" fmla="*/ 1950 h 1950"/>
              <a:gd name="T14" fmla="*/ 542 w 1154"/>
              <a:gd name="T15" fmla="*/ 1950 h 1950"/>
              <a:gd name="T16" fmla="*/ 1154 w 1154"/>
              <a:gd name="T17" fmla="*/ 1950 h 1950"/>
              <a:gd name="T18" fmla="*/ 1154 w 1154"/>
              <a:gd name="T19" fmla="*/ 1938 h 1950"/>
              <a:gd name="T20" fmla="*/ 542 w 1154"/>
              <a:gd name="T21" fmla="*/ 1938 h 1950"/>
              <a:gd name="T22" fmla="*/ 542 w 1154"/>
              <a:gd name="T23" fmla="*/ 188 h 1950"/>
              <a:gd name="T24" fmla="*/ 1154 w 1154"/>
              <a:gd name="T25" fmla="*/ 188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4" h="1950">
                <a:moveTo>
                  <a:pt x="1154" y="188"/>
                </a:moveTo>
                <a:lnTo>
                  <a:pt x="1154" y="0"/>
                </a:lnTo>
                <a:lnTo>
                  <a:pt x="0" y="0"/>
                </a:lnTo>
                <a:lnTo>
                  <a:pt x="0" y="6"/>
                </a:lnTo>
                <a:lnTo>
                  <a:pt x="0" y="188"/>
                </a:lnTo>
                <a:lnTo>
                  <a:pt x="0" y="1938"/>
                </a:lnTo>
                <a:lnTo>
                  <a:pt x="0" y="1950"/>
                </a:lnTo>
                <a:lnTo>
                  <a:pt x="542" y="1950"/>
                </a:lnTo>
                <a:lnTo>
                  <a:pt x="1154" y="1950"/>
                </a:lnTo>
                <a:lnTo>
                  <a:pt x="1154" y="1938"/>
                </a:lnTo>
                <a:lnTo>
                  <a:pt x="542" y="1938"/>
                </a:lnTo>
                <a:lnTo>
                  <a:pt x="542" y="188"/>
                </a:lnTo>
                <a:lnTo>
                  <a:pt x="1154" y="18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36506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80" y="2533350"/>
            <a:ext cx="10515600" cy="1325563"/>
          </a:xfrm>
        </p:spPr>
        <p:txBody>
          <a:bodyPr/>
          <a:lstStyle/>
          <a:p>
            <a:r>
              <a:rPr lang="en-US" dirty="0"/>
              <a:t>ASK QUESTIONS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DA238A71-900C-4020-8E43-1A4C26DE7E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6980" y="6370125"/>
            <a:ext cx="774099" cy="2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D03BB8BC-02B5-4564-937D-2F98FAA32E76}"/>
              </a:ext>
            </a:extLst>
          </p:cNvPr>
          <p:cNvSpPr>
            <a:spLocks/>
          </p:cNvSpPr>
          <p:nvPr/>
        </p:nvSpPr>
        <p:spPr bwMode="auto">
          <a:xfrm>
            <a:off x="11550938" y="1144588"/>
            <a:ext cx="641062" cy="1092200"/>
          </a:xfrm>
          <a:custGeom>
            <a:avLst/>
            <a:gdLst>
              <a:gd name="T0" fmla="*/ 1154 w 1154"/>
              <a:gd name="T1" fmla="*/ 188 h 1950"/>
              <a:gd name="T2" fmla="*/ 1154 w 1154"/>
              <a:gd name="T3" fmla="*/ 0 h 1950"/>
              <a:gd name="T4" fmla="*/ 0 w 1154"/>
              <a:gd name="T5" fmla="*/ 0 h 1950"/>
              <a:gd name="T6" fmla="*/ 0 w 1154"/>
              <a:gd name="T7" fmla="*/ 6 h 1950"/>
              <a:gd name="T8" fmla="*/ 0 w 1154"/>
              <a:gd name="T9" fmla="*/ 188 h 1950"/>
              <a:gd name="T10" fmla="*/ 0 w 1154"/>
              <a:gd name="T11" fmla="*/ 1938 h 1950"/>
              <a:gd name="T12" fmla="*/ 0 w 1154"/>
              <a:gd name="T13" fmla="*/ 1950 h 1950"/>
              <a:gd name="T14" fmla="*/ 542 w 1154"/>
              <a:gd name="T15" fmla="*/ 1950 h 1950"/>
              <a:gd name="T16" fmla="*/ 1154 w 1154"/>
              <a:gd name="T17" fmla="*/ 1950 h 1950"/>
              <a:gd name="T18" fmla="*/ 1154 w 1154"/>
              <a:gd name="T19" fmla="*/ 1938 h 1950"/>
              <a:gd name="T20" fmla="*/ 542 w 1154"/>
              <a:gd name="T21" fmla="*/ 1938 h 1950"/>
              <a:gd name="T22" fmla="*/ 542 w 1154"/>
              <a:gd name="T23" fmla="*/ 188 h 1950"/>
              <a:gd name="T24" fmla="*/ 1154 w 1154"/>
              <a:gd name="T25" fmla="*/ 188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4" h="1950">
                <a:moveTo>
                  <a:pt x="1154" y="188"/>
                </a:moveTo>
                <a:lnTo>
                  <a:pt x="1154" y="0"/>
                </a:lnTo>
                <a:lnTo>
                  <a:pt x="0" y="0"/>
                </a:lnTo>
                <a:lnTo>
                  <a:pt x="0" y="6"/>
                </a:lnTo>
                <a:lnTo>
                  <a:pt x="0" y="188"/>
                </a:lnTo>
                <a:lnTo>
                  <a:pt x="0" y="1938"/>
                </a:lnTo>
                <a:lnTo>
                  <a:pt x="0" y="1950"/>
                </a:lnTo>
                <a:lnTo>
                  <a:pt x="542" y="1950"/>
                </a:lnTo>
                <a:lnTo>
                  <a:pt x="1154" y="1950"/>
                </a:lnTo>
                <a:lnTo>
                  <a:pt x="1154" y="1938"/>
                </a:lnTo>
                <a:lnTo>
                  <a:pt x="542" y="1938"/>
                </a:lnTo>
                <a:lnTo>
                  <a:pt x="542" y="188"/>
                </a:lnTo>
                <a:lnTo>
                  <a:pt x="1154" y="188"/>
                </a:lnTo>
                <a:close/>
              </a:path>
            </a:pathLst>
          </a:custGeom>
          <a:solidFill>
            <a:srgbClr val="CC1274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74275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248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Poppins Black</vt:lpstr>
      <vt:lpstr>Roboto</vt:lpstr>
      <vt:lpstr>Office Theme</vt:lpstr>
      <vt:lpstr>VISUAL ANALYTICS WITH TABLEAU</vt:lpstr>
      <vt:lpstr>WHAT IS TABLEAU?</vt:lpstr>
      <vt:lpstr>EXCEL VS TABLEAU</vt:lpstr>
      <vt:lpstr>THE LIMITATIONS OF EXCEL</vt:lpstr>
      <vt:lpstr>WHY TABLEAU?</vt:lpstr>
      <vt:lpstr>LETS LOOK AT SOME DATA</vt:lpstr>
      <vt:lpstr>THE DATA</vt:lpstr>
      <vt:lpstr>TABLEAU TERMINOLOGY</vt:lpstr>
      <vt:lpstr>ASK QUESTIONS</vt:lpstr>
      <vt:lpstr>THE QUESTIONS</vt:lpstr>
      <vt:lpstr>THE QUESTIONS DRILLED DOWN</vt:lpstr>
      <vt:lpstr>THE QUESTIONS</vt:lpstr>
      <vt:lpstr>THE QUESTIONS DRILLED DOWN</vt:lpstr>
      <vt:lpstr>THE QUESTIONS</vt:lpstr>
      <vt:lpstr>THE QUESTIONS DRILLED DOWN</vt:lpstr>
      <vt:lpstr>THE QUESTIONS</vt:lpstr>
      <vt:lpstr>THE QUESTIONS DRILLED DOWN</vt:lpstr>
      <vt:lpstr>ONE CLICK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with Tableau</dc:title>
  <dc:creator>Shuvo Saha</dc:creator>
  <cp:lastModifiedBy>Shuvo Saha</cp:lastModifiedBy>
  <cp:revision>83</cp:revision>
  <dcterms:created xsi:type="dcterms:W3CDTF">2020-03-02T05:47:14Z</dcterms:created>
  <dcterms:modified xsi:type="dcterms:W3CDTF">2020-03-04T22:47:21Z</dcterms:modified>
</cp:coreProperties>
</file>