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357" r:id="rId6"/>
    <p:sldId id="358" r:id="rId7"/>
    <p:sldId id="359" r:id="rId8"/>
    <p:sldId id="360" r:id="rId9"/>
    <p:sldId id="334" r:id="rId10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514"/>
    <a:srgbClr val="FBE22D"/>
    <a:srgbClr val="98D2E3"/>
    <a:srgbClr val="A9D25A"/>
    <a:srgbClr val="EB4544"/>
    <a:srgbClr val="7BBFAA"/>
    <a:srgbClr val="F5D805"/>
    <a:srgbClr val="C24710"/>
    <a:srgbClr val="FCFBF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224" y="-804"/>
      </p:cViewPr>
      <p:guideLst>
        <p:guide orient="horz" pos="1746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3104"/>
        <p:guide pos="219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CFB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7940372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1322684" y="-986790"/>
            <a:ext cx="609600" cy="609600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02285" y="2021205"/>
            <a:ext cx="49409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Analyse customer review data to uncover findings for British Airways</a:t>
            </a:r>
            <a:endParaRPr lang="en-US" altLang="zh-CN" sz="2000" b="1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615592" y="2741335"/>
            <a:ext cx="4573568" cy="202560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1000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 PURPOSE OF FORAGE WORK EXPERIENCE</a:t>
            </a:r>
            <a:endParaRPr lang="en-US" altLang="zh-CN" sz="1000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678188" y="3152722"/>
            <a:ext cx="174306" cy="174304"/>
            <a:chOff x="801291" y="3535885"/>
            <a:chExt cx="219347" cy="219347"/>
          </a:xfrm>
        </p:grpSpPr>
        <p:sp>
          <p:nvSpPr>
            <p:cNvPr id="11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A551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grpSp>
        <p:nvGrpSpPr>
          <p:cNvPr id="119" name="Group 14"/>
          <p:cNvGrpSpPr/>
          <p:nvPr/>
        </p:nvGrpSpPr>
        <p:grpSpPr bwMode="auto">
          <a:xfrm>
            <a:off x="2767170" y="3167327"/>
            <a:ext cx="174306" cy="174304"/>
            <a:chOff x="4248" y="3024"/>
            <a:chExt cx="600" cy="599"/>
          </a:xfrm>
        </p:grpSpPr>
        <p:sp>
          <p:nvSpPr>
            <p:cNvPr id="12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EA551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2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2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CF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CF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24" name="Text Box 19"/>
          <p:cNvSpPr txBox="1">
            <a:spLocks noChangeArrowheads="1"/>
          </p:cNvSpPr>
          <p:nvPr/>
        </p:nvSpPr>
        <p:spPr bwMode="auto">
          <a:xfrm>
            <a:off x="865489" y="3101375"/>
            <a:ext cx="179959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Reporter: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Shuvojit Das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Text Box 20"/>
          <p:cNvSpPr txBox="1">
            <a:spLocks noChangeArrowheads="1"/>
          </p:cNvSpPr>
          <p:nvPr/>
        </p:nvSpPr>
        <p:spPr bwMode="auto">
          <a:xfrm>
            <a:off x="2906846" y="3122330"/>
            <a:ext cx="145415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26.05.2023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fade thruBlk="1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7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1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5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9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7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9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3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7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1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5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9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3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6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8" dur="3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4" fill="hold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4" fill="hold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6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100">
                    <p:cTn id="245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13" grpId="0" animBg="1"/>
          <p:bldP spid="124" grpId="0" bldLvl="0" animBg="1"/>
          <p:bldP spid="12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7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1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5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9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7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9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3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7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1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5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9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3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6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8" dur="3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4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4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6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100">
                    <p:cTn id="245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13" grpId="0" animBg="1"/>
          <p:bldP spid="124" grpId="0" bldLvl="0" animBg="1"/>
          <p:bldP spid="125" grpId="0" bldLvl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965580" y="1078072"/>
            <a:ext cx="1377836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 Regular" panose="02020603050405020304" charset="0"/>
                <a:ea typeface="Microsoft YaHei" panose="020B0503020204020204" pitchFamily="34" charset="-122"/>
                <a:cs typeface="Times New Roman Regular" panose="02020603050405020304" charset="0"/>
              </a:rPr>
              <a:t>CONTENT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 Regular" panose="02020603050405020304" charset="0"/>
              <a:ea typeface="Microsoft YaHei" panose="020B0503020204020204" pitchFamily="34" charset="-122"/>
              <a:cs typeface="Times New Roman Regular" panose="02020603050405020304" charset="0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4455542" y="914772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455541" y="1000252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5220335" y="1046480"/>
            <a:ext cx="30861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Customer Recommendation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455542" y="1657665"/>
            <a:ext cx="520573" cy="520573"/>
          </a:xfrm>
          <a:prstGeom prst="ellipse">
            <a:avLst/>
          </a:prstGeom>
          <a:noFill/>
          <a:ln>
            <a:solidFill>
              <a:srgbClr val="EA5514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4455541" y="174314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en-US" altLang="zh-CN" sz="2400" dirty="0" smtClean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5220072" y="1789133"/>
            <a:ext cx="252028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assengers Seat Type       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4455542" y="2385365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4455541" y="247084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5220072" y="2494379"/>
            <a:ext cx="252028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 of Traveller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4455542" y="3105445"/>
            <a:ext cx="520573" cy="520573"/>
          </a:xfrm>
          <a:prstGeom prst="ellipse">
            <a:avLst/>
          </a:prstGeom>
          <a:noFill/>
          <a:ln>
            <a:solidFill>
              <a:srgbClr val="EA5514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4455541" y="319092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04</a:t>
            </a:r>
            <a:endParaRPr lang="en-US" altLang="zh-CN" sz="2400" dirty="0" smtClean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5220335" y="3237230"/>
            <a:ext cx="308546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Customer Recommendation according to Seat Type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Oval 14"/>
          <p:cNvSpPr>
            <a:spLocks noChangeArrowheads="1"/>
          </p:cNvSpPr>
          <p:nvPr/>
        </p:nvSpPr>
        <p:spPr bwMode="auto">
          <a:xfrm>
            <a:off x="4455542" y="3825525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4455541" y="391100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05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5220335" y="3957320"/>
            <a:ext cx="3085465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Total number of recommendation for each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eat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ype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2" fill="hold" grpId="0" nodeType="withEffect" p14:presetBounceEnd="5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7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8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39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0" presetID="2" presetClass="entr" presetSubtype="2" fill="hold" grpId="0" nodeType="withEffect" p14:presetBounceEnd="5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53" presetClass="entr" presetSubtype="16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3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5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6" presetID="6" presetClass="emph" presetSubtype="0" autoRev="1" fill="hold" grpId="1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257" dur="1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8" presetID="2" presetClass="entr" presetSubtype="2" fill="hold" grpId="0" nodeType="withEffect" p14:presetBounceEnd="50000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2" presetID="53" presetClass="entr" presetSubtype="16" fill="hold" grpId="0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4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6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autoRev="1" fill="hold" grpId="1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1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6" presetClass="emph" presetSubtype="0" autoRev="1" fill="hold" grpId="1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animScale>
                                          <p:cBhvr>
                                            <p:cTn id="275" dur="1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6" presetID="2" presetClass="entr" presetSubtype="2" fill="hold" grpId="0" nodeType="withEffect" p14:presetBounceEnd="50000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3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autoRev="1" fill="hold" grpId="1" nodeType="withEffect">
                                      <p:stCondLst>
                                        <p:cond delay="680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15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710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2" presetID="6" presetClass="emph" presetSubtype="0" autoRev="1" fill="hold" grpId="1" nodeType="withEffect">
                                      <p:stCondLst>
                                        <p:cond delay="7400"/>
                                      </p:stCondLst>
                                      <p:childTnLst>
                                        <p:animScale>
                                          <p:cBhvr>
                                            <p:cTn id="293" dur="1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4" presetID="2" presetClass="entr" presetSubtype="2" fill="hold" grpId="0" nodeType="withEffect" p14:presetBounceEnd="50000">
                                      <p:stCondLst>
                                        <p:cond delay="740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bldLvl="0" animBg="1"/>
          <p:bldP spid="10" grpId="1" bldLvl="0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 animBg="1"/>
          <p:bldP spid="36" grpId="1" animBg="1"/>
          <p:bldP spid="40" grpId="0"/>
          <p:bldP spid="40" grpId="1"/>
          <p:bldP spid="41" grpId="0"/>
          <p:bldP spid="42" grpId="0" animBg="1"/>
          <p:bldP spid="42" grpId="1" animBg="1"/>
          <p:bldP spid="43" grpId="0"/>
          <p:bldP spid="43" grpId="1"/>
          <p:bldP spid="44" grpId="0"/>
          <p:bldP spid="45" grpId="0" animBg="1"/>
          <p:bldP spid="45" grpId="1" animBg="1"/>
          <p:bldP spid="46" grpId="0"/>
          <p:bldP spid="46" grpId="1"/>
          <p:bldP spid="47" grpId="0"/>
          <p:bldP spid="48" grpId="0" animBg="1"/>
          <p:bldP spid="48" grpId="1" animBg="1"/>
          <p:bldP spid="49" grpId="0"/>
          <p:bldP spid="49" grpId="1"/>
          <p:bldP spid="50" grpId="0"/>
          <p:bldP spid="54" grpId="0" animBg="1"/>
          <p:bldP spid="54" grpId="1" animBg="1"/>
          <p:bldP spid="55" grpId="0"/>
          <p:bldP spid="55" grpId="1"/>
          <p:bldP spid="5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7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8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39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0" presetID="2" presetClass="entr" presetSubtype="2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53" presetClass="entr" presetSubtype="16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3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5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6" presetID="6" presetClass="emph" presetSubtype="0" autoRev="1" fill="hold" grpId="1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257" dur="1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8" presetID="2" presetClass="entr" presetSubtype="2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2" presetID="53" presetClass="entr" presetSubtype="16" fill="hold" grpId="0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4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6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autoRev="1" fill="hold" grpId="1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1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6" presetClass="emph" presetSubtype="0" autoRev="1" fill="hold" grpId="1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animScale>
                                          <p:cBhvr>
                                            <p:cTn id="275" dur="1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6" presetID="2" presetClass="entr" presetSubtype="2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3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autoRev="1" fill="hold" grpId="1" nodeType="withEffect">
                                      <p:stCondLst>
                                        <p:cond delay="680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15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710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2" presetID="6" presetClass="emph" presetSubtype="0" autoRev="1" fill="hold" grpId="1" nodeType="withEffect">
                                      <p:stCondLst>
                                        <p:cond delay="7400"/>
                                      </p:stCondLst>
                                      <p:childTnLst>
                                        <p:animScale>
                                          <p:cBhvr>
                                            <p:cTn id="293" dur="1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4" presetID="2" presetClass="entr" presetSubtype="2" fill="hold" grpId="0" nodeType="withEffect">
                                      <p:stCondLst>
                                        <p:cond delay="740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bldLvl="0" animBg="1"/>
          <p:bldP spid="10" grpId="1" bldLvl="0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 animBg="1"/>
          <p:bldP spid="36" grpId="1" animBg="1"/>
          <p:bldP spid="40" grpId="0"/>
          <p:bldP spid="40" grpId="1"/>
          <p:bldP spid="41" grpId="0"/>
          <p:bldP spid="42" grpId="0" animBg="1"/>
          <p:bldP spid="42" grpId="1" animBg="1"/>
          <p:bldP spid="43" grpId="0"/>
          <p:bldP spid="43" grpId="1"/>
          <p:bldP spid="44" grpId="0"/>
          <p:bldP spid="45" grpId="0" animBg="1"/>
          <p:bldP spid="45" grpId="1" animBg="1"/>
          <p:bldP spid="46" grpId="0"/>
          <p:bldP spid="46" grpId="1"/>
          <p:bldP spid="47" grpId="0"/>
          <p:bldP spid="48" grpId="0" animBg="1"/>
          <p:bldP spid="48" grpId="1" animBg="1"/>
          <p:bldP spid="49" grpId="0"/>
          <p:bldP spid="49" grpId="1"/>
          <p:bldP spid="50" grpId="0"/>
          <p:bldP spid="54" grpId="0" animBg="1"/>
          <p:bldP spid="54" grpId="1" animBg="1"/>
          <p:bldP spid="55" grpId="0"/>
          <p:bldP spid="55" grpId="1"/>
          <p:bldP spid="5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itchFamily="2" charset="-122"/>
                <a:cs typeface="SimSun" pitchFamily="2" charset="-122"/>
              </a:rPr>
              <a:t>01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932045" y="1897380"/>
            <a:ext cx="374269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Customer Recommendation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570" y="2327910"/>
            <a:ext cx="2421255" cy="24212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43350" y="3112135"/>
            <a:ext cx="2259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>
                <a:latin typeface="Times New Roman Bold" panose="02020603050405020304" charset="0"/>
                <a:cs typeface="Times New Roman Bold" panose="02020603050405020304" charset="0"/>
              </a:rPr>
              <a:t>Here we have 1000 customer review. Out of 1000, 63.90 % are not recommending British Airways.</a:t>
            </a:r>
            <a:endParaRPr lang="en-US" sz="12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itchFamily="2" charset="-122"/>
                <a:cs typeface="SimSun" pitchFamily="2" charset="-122"/>
              </a:rPr>
              <a:t>02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932045" y="1897380"/>
            <a:ext cx="389509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assengers Seat Type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49370" y="3002915"/>
            <a:ext cx="24841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None/>
            </a:pPr>
            <a:r>
              <a:rPr lang="en-US" altLang="zh-CN" sz="1200" b="1" dirty="0">
                <a:ln w="6350">
                  <a:noFill/>
                </a:ln>
                <a:solidFill>
                  <a:schemeClr val="tx1"/>
                </a:solidFill>
                <a:latin typeface="Times New Roman Bold" panose="02020603050405020304" charset="0"/>
                <a:ea typeface="Microsoft YaHei" panose="020B0503020204020204" pitchFamily="34" charset="-122"/>
                <a:cs typeface="Times New Roman Bold" panose="02020603050405020304" charset="0"/>
              </a:rPr>
              <a:t>From this graphical representation we can say that our main target audience is Economy Class Passengers. </a:t>
            </a:r>
            <a:endParaRPr lang="en-US" altLang="zh-CN" sz="1200" b="1" dirty="0">
              <a:ln w="6350">
                <a:noFill/>
              </a:ln>
              <a:solidFill>
                <a:schemeClr val="tx1"/>
              </a:solidFill>
              <a:latin typeface="Times New Roman Bold" panose="02020603050405020304" charset="0"/>
              <a:ea typeface="Microsoft YaHei" panose="020B0503020204020204" pitchFamily="34" charset="-122"/>
              <a:cs typeface="Times New Roman Bold" panose="02020603050405020304" charset="0"/>
            </a:endParaRPr>
          </a:p>
        </p:txBody>
      </p:sp>
      <p:pic>
        <p:nvPicPr>
          <p:cNvPr id="2" name="Picture 1" descr="download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715" y="2354580"/>
            <a:ext cx="2423160" cy="2186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itchFamily="2" charset="-122"/>
                <a:cs typeface="SimSun" pitchFamily="2" charset="-122"/>
              </a:rPr>
              <a:t>03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932045" y="1897380"/>
            <a:ext cx="3742690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 of Traveller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40835" y="2810510"/>
            <a:ext cx="218567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None/>
            </a:pPr>
            <a:r>
              <a:rPr lang="en-US" altLang="zh-CN" sz="1200" b="1" dirty="0">
                <a:ln w="6350">
                  <a:noFill/>
                </a:ln>
                <a:solidFill>
                  <a:schemeClr val="tx1"/>
                </a:solidFill>
                <a:latin typeface="Times New Roman Bold" panose="02020603050405020304" charset="0"/>
                <a:ea typeface="Microsoft YaHei" panose="020B0503020204020204" pitchFamily="34" charset="-122"/>
                <a:cs typeface="Times New Roman Bold" panose="02020603050405020304" charset="0"/>
              </a:rPr>
              <a:t>From this analysis we can say that couple and solo leisure was our main target audience.</a:t>
            </a:r>
            <a:endParaRPr lang="en-US" altLang="zh-CN" sz="1200" b="1" dirty="0">
              <a:ln w="6350">
                <a:noFill/>
              </a:ln>
              <a:solidFill>
                <a:schemeClr val="tx1"/>
              </a:solidFill>
              <a:latin typeface="Times New Roman Bold" panose="02020603050405020304" charset="0"/>
              <a:ea typeface="Microsoft YaHei" panose="020B0503020204020204" pitchFamily="34" charset="-122"/>
              <a:cs typeface="Times New Roman Bold" panose="02020603050405020304" charset="0"/>
            </a:endParaRPr>
          </a:p>
        </p:txBody>
      </p:sp>
      <p:pic>
        <p:nvPicPr>
          <p:cNvPr id="2" name="Picture 1" descr="download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715" y="2391410"/>
            <a:ext cx="2185416" cy="1941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itchFamily="2" charset="-122"/>
                <a:cs typeface="SimSun" pitchFamily="2" charset="-122"/>
              </a:rPr>
              <a:t>04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367530" y="1897380"/>
            <a:ext cx="4613910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l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Customer Recommendation according to Seat Type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 descr="download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0470" y="2594610"/>
            <a:ext cx="2459736" cy="19167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Text Box 8"/>
          <p:cNvSpPr txBox="1"/>
          <p:nvPr/>
        </p:nvSpPr>
        <p:spPr>
          <a:xfrm>
            <a:off x="3919855" y="3002915"/>
            <a:ext cx="2341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>
                <a:latin typeface="Times New Roman Bold" panose="02020603050405020304" charset="0"/>
                <a:cs typeface="Times New Roman Bold" panose="02020603050405020304" charset="0"/>
              </a:rPr>
              <a:t>In all four class the count of negative recommendation is more.</a:t>
            </a:r>
            <a:endParaRPr lang="en-US" sz="12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itchFamily="2" charset="-122"/>
                <a:cs typeface="SimSun" pitchFamily="2" charset="-122"/>
              </a:rPr>
              <a:t>05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406265" y="1897380"/>
            <a:ext cx="4431030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Total number of recommendation for each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eat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ype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38576" y="2960016"/>
            <a:ext cx="1720215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None/>
            </a:pPr>
            <a:r>
              <a:rPr lang="zh-CN" altLang="en-US" sz="1200" b="1" dirty="0">
                <a:ln w="6350">
                  <a:noFill/>
                </a:ln>
                <a:solidFill>
                  <a:schemeClr val="tx1"/>
                </a:solidFill>
                <a:latin typeface="Times New Roman Regular" panose="02020603050405020304" charset="0"/>
                <a:ea typeface="Microsoft YaHei" panose="020B0503020204020204" pitchFamily="34" charset="-122"/>
                <a:cs typeface="Times New Roman Regular" panose="02020603050405020304" charset="0"/>
              </a:rPr>
              <a:t>Economy Class</a:t>
            </a:r>
            <a:r>
              <a:rPr lang="en-US" altLang="zh-CN" sz="1200" b="1" dirty="0">
                <a:ln w="6350">
                  <a:noFill/>
                </a:ln>
                <a:solidFill>
                  <a:schemeClr val="tx1"/>
                </a:solidFill>
                <a:latin typeface="Times New Roman Regular" panose="02020603050405020304" charset="0"/>
                <a:ea typeface="Microsoft YaHei" panose="020B0503020204020204" pitchFamily="34" charset="-122"/>
                <a:cs typeface="Times New Roman Regular" panose="02020603050405020304" charset="0"/>
              </a:rPr>
              <a:t> - </a:t>
            </a:r>
            <a:r>
              <a:rPr lang="zh-CN" altLang="en-US" sz="1200" b="1" dirty="0">
                <a:ln w="6350">
                  <a:noFill/>
                </a:ln>
                <a:solidFill>
                  <a:schemeClr val="tx1"/>
                </a:solidFill>
                <a:latin typeface="Times New Roman Regular" panose="02020603050405020304" charset="0"/>
                <a:ea typeface="Microsoft YaHei" panose="020B0503020204020204" pitchFamily="34" charset="-122"/>
                <a:cs typeface="Times New Roman Regular" panose="02020603050405020304" charset="0"/>
              </a:rPr>
              <a:t>551</a:t>
            </a:r>
            <a:endParaRPr lang="zh-CN" altLang="en-US" sz="1200" b="1" dirty="0">
              <a:ln w="6350">
                <a:noFill/>
              </a:ln>
              <a:solidFill>
                <a:schemeClr val="tx1"/>
              </a:solidFill>
              <a:latin typeface="Times New Roman Regular" panose="02020603050405020304" charset="0"/>
              <a:ea typeface="Microsoft YaHei" panose="020B0503020204020204" pitchFamily="34" charset="-122"/>
              <a:cs typeface="Times New Roman Regular" panose="02020603050405020304" charset="0"/>
            </a:endParaRPr>
          </a:p>
          <a:p>
            <a:pPr indent="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None/>
            </a:pPr>
            <a:r>
              <a:rPr lang="zh-CN" altLang="en-US" sz="1200" b="1" dirty="0">
                <a:ln w="6350">
                  <a:noFill/>
                </a:ln>
                <a:solidFill>
                  <a:schemeClr val="tx1"/>
                </a:solidFill>
                <a:latin typeface="Times New Roman Regular" panose="02020603050405020304" charset="0"/>
                <a:ea typeface="Microsoft YaHei" panose="020B0503020204020204" pitchFamily="34" charset="-122"/>
                <a:cs typeface="Times New Roman Regular" panose="02020603050405020304" charset="0"/>
              </a:rPr>
              <a:t>Business Class</a:t>
            </a:r>
            <a:r>
              <a:rPr lang="en-US" altLang="zh-CN" sz="1200" b="1" dirty="0">
                <a:ln w="6350">
                  <a:noFill/>
                </a:ln>
                <a:solidFill>
                  <a:schemeClr val="tx1"/>
                </a:solidFill>
                <a:latin typeface="Times New Roman Regular" panose="02020603050405020304" charset="0"/>
                <a:ea typeface="Microsoft YaHei" panose="020B0503020204020204" pitchFamily="34" charset="-122"/>
                <a:cs typeface="Times New Roman Regular" panose="02020603050405020304" charset="0"/>
              </a:rPr>
              <a:t> - </a:t>
            </a:r>
            <a:r>
              <a:rPr lang="zh-CN" altLang="en-US" sz="1200" b="1" dirty="0">
                <a:ln w="6350">
                  <a:noFill/>
                </a:ln>
                <a:solidFill>
                  <a:schemeClr val="tx1"/>
                </a:solidFill>
                <a:latin typeface="Times New Roman Regular" panose="02020603050405020304" charset="0"/>
                <a:ea typeface="Microsoft YaHei" panose="020B0503020204020204" pitchFamily="34" charset="-122"/>
                <a:cs typeface="Times New Roman Regular" panose="02020603050405020304" charset="0"/>
              </a:rPr>
              <a:t>325</a:t>
            </a:r>
            <a:endParaRPr lang="zh-CN" altLang="en-US" sz="1200" b="1" dirty="0">
              <a:ln w="6350">
                <a:noFill/>
              </a:ln>
              <a:solidFill>
                <a:schemeClr val="tx1"/>
              </a:solidFill>
              <a:latin typeface="Times New Roman Regular" panose="02020603050405020304" charset="0"/>
              <a:ea typeface="Microsoft YaHei" panose="020B0503020204020204" pitchFamily="34" charset="-122"/>
              <a:cs typeface="Times New Roman Regular" panose="02020603050405020304" charset="0"/>
            </a:endParaRPr>
          </a:p>
          <a:p>
            <a:pPr indent="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None/>
            </a:pPr>
            <a:r>
              <a:rPr lang="zh-CN" altLang="en-US" sz="1200" b="1" dirty="0">
                <a:ln w="6350">
                  <a:noFill/>
                </a:ln>
                <a:solidFill>
                  <a:schemeClr val="tx1"/>
                </a:solidFill>
                <a:latin typeface="Times New Roman Regular" panose="02020603050405020304" charset="0"/>
                <a:ea typeface="Microsoft YaHei" panose="020B0503020204020204" pitchFamily="34" charset="-122"/>
                <a:cs typeface="Times New Roman Regular" panose="02020603050405020304" charset="0"/>
              </a:rPr>
              <a:t>Premium Economy </a:t>
            </a:r>
            <a:r>
              <a:rPr lang="en-US" altLang="zh-CN" sz="1200" b="1" dirty="0">
                <a:ln w="6350">
                  <a:noFill/>
                </a:ln>
                <a:solidFill>
                  <a:schemeClr val="tx1"/>
                </a:solidFill>
                <a:latin typeface="Times New Roman Regular" panose="02020603050405020304" charset="0"/>
                <a:ea typeface="Microsoft YaHei" panose="020B0503020204020204" pitchFamily="34" charset="-122"/>
                <a:cs typeface="Times New Roman Regular" panose="02020603050405020304" charset="0"/>
              </a:rPr>
              <a:t>- </a:t>
            </a:r>
            <a:r>
              <a:rPr lang="zh-CN" altLang="en-US" sz="1200" b="1" dirty="0">
                <a:ln w="6350">
                  <a:noFill/>
                </a:ln>
                <a:solidFill>
                  <a:schemeClr val="tx1"/>
                </a:solidFill>
                <a:latin typeface="Times New Roman Regular" panose="02020603050405020304" charset="0"/>
                <a:ea typeface="Microsoft YaHei" panose="020B0503020204020204" pitchFamily="34" charset="-122"/>
                <a:cs typeface="Times New Roman Regular" panose="02020603050405020304" charset="0"/>
              </a:rPr>
              <a:t>90</a:t>
            </a:r>
            <a:endParaRPr lang="zh-CN" altLang="en-US" sz="1200" b="1" dirty="0">
              <a:ln w="6350">
                <a:noFill/>
              </a:ln>
              <a:solidFill>
                <a:schemeClr val="tx1"/>
              </a:solidFill>
              <a:latin typeface="Times New Roman Regular" panose="02020603050405020304" charset="0"/>
              <a:ea typeface="Microsoft YaHei" panose="020B0503020204020204" pitchFamily="34" charset="-122"/>
              <a:cs typeface="Times New Roman Regular" panose="02020603050405020304" charset="0"/>
            </a:endParaRPr>
          </a:p>
          <a:p>
            <a:pPr indent="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None/>
            </a:pPr>
            <a:r>
              <a:rPr lang="zh-CN" altLang="en-US" sz="1200" b="1" dirty="0">
                <a:ln w="6350">
                  <a:noFill/>
                </a:ln>
                <a:solidFill>
                  <a:schemeClr val="tx1"/>
                </a:solidFill>
                <a:latin typeface="Times New Roman Regular" panose="02020603050405020304" charset="0"/>
                <a:ea typeface="Microsoft YaHei" panose="020B0503020204020204" pitchFamily="34" charset="-122"/>
                <a:cs typeface="Times New Roman Regular" panose="02020603050405020304" charset="0"/>
              </a:rPr>
              <a:t>First Class </a:t>
            </a:r>
            <a:r>
              <a:rPr lang="en-US" altLang="zh-CN" sz="1200" b="1" dirty="0">
                <a:ln w="6350">
                  <a:noFill/>
                </a:ln>
                <a:solidFill>
                  <a:schemeClr val="tx1"/>
                </a:solidFill>
                <a:latin typeface="Times New Roman Regular" panose="02020603050405020304" charset="0"/>
                <a:ea typeface="Microsoft YaHei" panose="020B0503020204020204" pitchFamily="34" charset="-122"/>
                <a:cs typeface="Times New Roman Regular" panose="02020603050405020304" charset="0"/>
              </a:rPr>
              <a:t>- </a:t>
            </a:r>
            <a:r>
              <a:rPr lang="zh-CN" altLang="en-US" sz="1200" b="1" dirty="0">
                <a:ln w="6350">
                  <a:noFill/>
                </a:ln>
                <a:solidFill>
                  <a:schemeClr val="tx1"/>
                </a:solidFill>
                <a:latin typeface="Times New Roman Regular" panose="02020603050405020304" charset="0"/>
                <a:ea typeface="Microsoft YaHei" panose="020B0503020204020204" pitchFamily="34" charset="-122"/>
                <a:cs typeface="Times New Roman Regular" panose="02020603050405020304" charset="0"/>
              </a:rPr>
              <a:t>34</a:t>
            </a:r>
            <a:endParaRPr lang="zh-CN" altLang="en-US" sz="1200" b="1" dirty="0">
              <a:ln w="6350">
                <a:noFill/>
              </a:ln>
              <a:solidFill>
                <a:schemeClr val="tx1"/>
              </a:solidFill>
              <a:latin typeface="Times New Roman Regular" panose="02020603050405020304" charset="0"/>
              <a:ea typeface="Microsoft YaHei" panose="020B0503020204020204" pitchFamily="34" charset="-122"/>
              <a:cs typeface="Times New Roman Regular" panose="02020603050405020304" charset="0"/>
            </a:endParaRPr>
          </a:p>
        </p:txBody>
      </p:sp>
      <p:pic>
        <p:nvPicPr>
          <p:cNvPr id="2" name="Picture 1" descr="download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2225" y="2498725"/>
            <a:ext cx="2642616" cy="2546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4863" y="2095004"/>
            <a:ext cx="4758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 </a:t>
            </a:r>
            <a:r>
              <a:rPr lang="en-US" altLang="zh-CN" sz="3600" dirty="0" smtClean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YOU!</a:t>
            </a:r>
            <a:endParaRPr lang="en-US" altLang="zh-CN" sz="3600" dirty="0" smtClean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67967" y="2815084"/>
            <a:ext cx="4573568" cy="202560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1000" dirty="0" smtClean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 FOR WATCHING</a:t>
            </a:r>
            <a:endParaRPr lang="zh-CN" altLang="en-US" sz="1000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 tmFilter="0,0; .5, 1; 1, 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12" grpId="0"/>
      <p:bldP spid="11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WPS Presentation</Application>
  <PresentationFormat>自定义</PresentationFormat>
  <Paragraphs>75</Paragraphs>
  <Slides>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汉仪旗黑</vt:lpstr>
      <vt:lpstr>宋体-简</vt:lpstr>
      <vt:lpstr>Times New Roman Regular</vt:lpstr>
      <vt:lpstr>Impact</vt:lpstr>
      <vt:lpstr>Calibri</vt:lpstr>
      <vt:lpstr>Helvetica Neue</vt:lpstr>
      <vt:lpstr>Microsoft YaHei</vt:lpstr>
      <vt:lpstr>Arial Unicode MS</vt:lpstr>
      <vt:lpstr>SimSun</vt:lpstr>
      <vt:lpstr>Times New Roman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shuvo31</cp:lastModifiedBy>
  <cp:revision>59</cp:revision>
  <dcterms:created xsi:type="dcterms:W3CDTF">2023-05-26T16:31:10Z</dcterms:created>
  <dcterms:modified xsi:type="dcterms:W3CDTF">2023-05-26T16:31:10Z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1033-5.2.0.7913</vt:lpwstr>
  </property>
  <property fmtid="{D5CDD505-2E9C-101B-9397-08002B2CF9AE}" pid="3" name="ICV">
    <vt:lpwstr>6180DA9389CA4527B2E9B157DC7DEFD2</vt:lpwstr>
  </property>
</Properties>
</file>