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62" r:id="rId3"/>
    <p:sldId id="257" r:id="rId4"/>
    <p:sldId id="282" r:id="rId5"/>
    <p:sldId id="258" r:id="rId6"/>
    <p:sldId id="259" r:id="rId7"/>
    <p:sldId id="260" r:id="rId8"/>
    <p:sldId id="287" r:id="rId9"/>
    <p:sldId id="286" r:id="rId10"/>
    <p:sldId id="269" r:id="rId11"/>
    <p:sldId id="263" r:id="rId12"/>
    <p:sldId id="264" r:id="rId13"/>
    <p:sldId id="271" r:id="rId14"/>
    <p:sldId id="272" r:id="rId15"/>
    <p:sldId id="273" r:id="rId16"/>
    <p:sldId id="274" r:id="rId17"/>
    <p:sldId id="28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53" autoAdjust="0"/>
    <p:restoredTop sz="94291" autoAdjust="0"/>
  </p:normalViewPr>
  <p:slideViewPr>
    <p:cSldViewPr>
      <p:cViewPr varScale="1">
        <p:scale>
          <a:sx n="69" d="100"/>
          <a:sy n="69" d="100"/>
        </p:scale>
        <p:origin x="-122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A85DC-018B-4F1D-9BCC-BA10FDA96A23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B5672-ADE6-4DA2-A2C7-8376839EE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B66D-A5CE-42A1-9C05-46FA3E94CC3F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8D4A-0135-440A-97ED-D0FA805DB767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3F86-EE01-4EA4-B63B-715E83139625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16B-352B-4793-B7C4-6C06A4F4800D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EF37-A94C-4534-A2B1-CC2022CDC647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3B4-94AB-4286-8811-583146B7BAD5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0EDA-E9E5-48B8-905D-8AC44EBBC9FD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0185-9017-4836-A92F-BB05BFBC62F1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54A-25BC-482D-8D56-0755565FF8F0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C85E-12E0-4562-8829-CBECA72C9894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0E6C-C80E-4CD4-82EA-A20BF1A29307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DE8-46B7-43C6-92B6-780BCD9A2D43}" type="datetime2">
              <a:rPr lang="en-US" smtClean="0"/>
              <a:pPr/>
              <a:t>Saturday, June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7CCF0-62DE-494F-9F4A-E5843DC29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7620000" cy="1828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for: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Thesis Defense Committee</a:t>
            </a:r>
            <a:b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of  Computer Science and Engineering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WordArt 5"/>
          <p:cNvSpPr>
            <a:spLocks noChangeArrowheads="1" noChangeShapeType="1" noTextEdit="1"/>
          </p:cNvSpPr>
          <p:nvPr/>
        </p:nvSpPr>
        <p:spPr bwMode="auto">
          <a:xfrm>
            <a:off x="683622" y="321276"/>
            <a:ext cx="7683137" cy="26778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200" b="1" kern="10" spc="24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Narrow"/>
              </a:rPr>
              <a:t>IUBAT–INTERNATIONAL </a:t>
            </a:r>
            <a:r>
              <a:rPr lang="en-US" sz="1200" b="1" kern="10" spc="24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/>
                <a:latin typeface="Arial Narrow"/>
              </a:rPr>
              <a:t>UNIVERSITY OF BUSINESS AGRICULTURE AND TECHNOLOGY</a:t>
            </a:r>
            <a:endParaRPr lang="en-US" sz="1200" b="1" kern="10" spc="24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008000"/>
              </a:solidFill>
              <a:effectLst/>
              <a:latin typeface="Arial Narro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713601"/>
            <a:ext cx="2963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 smtClean="0">
                <a:solidFill>
                  <a:srgbClr val="008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Founded 1991 by Md. Alimullah Miyan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7132" y="212124"/>
            <a:ext cx="4700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85800" y="11430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Breast </a:t>
            </a:r>
            <a:r>
              <a:rPr lang="en-US" sz="2800" dirty="0" err="1" smtClean="0"/>
              <a:t>tumour</a:t>
            </a:r>
            <a:r>
              <a:rPr lang="en-GB" sz="2800" dirty="0" smtClean="0"/>
              <a:t>Detection </a:t>
            </a:r>
            <a:r>
              <a:rPr lang="en-GB" sz="2800" dirty="0" smtClean="0"/>
              <a:t>Using </a:t>
            </a:r>
            <a:r>
              <a:rPr lang="en-GB" sz="2800" dirty="0" smtClean="0"/>
              <a:t>deep Learning</a:t>
            </a:r>
            <a:endParaRPr lang="en-US" sz="2800" dirty="0"/>
          </a:p>
        </p:txBody>
      </p:sp>
      <p:pic>
        <p:nvPicPr>
          <p:cNvPr id="15" name="Picture 14" descr="Logo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99189"/>
            <a:ext cx="457200" cy="470535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2819400" y="2286000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Course Code: CSC 488 (Thesis) 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52400" y="4419600"/>
            <a:ext cx="3505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Supervised by:</a:t>
            </a:r>
          </a:p>
          <a:p>
            <a:pPr algn="ctr">
              <a:spcAft>
                <a:spcPts val="600"/>
              </a:spcAft>
            </a:pPr>
            <a:r>
              <a:rPr lang="en-US" b="1" dirty="0" smtClean="0"/>
              <a:t>Drs </a:t>
            </a:r>
            <a:r>
              <a:rPr lang="en-US" b="1" dirty="0" err="1" smtClean="0"/>
              <a:t>Ferdaus</a:t>
            </a:r>
            <a:r>
              <a:rPr lang="en-US" b="1" dirty="0" smtClean="0"/>
              <a:t> </a:t>
            </a:r>
            <a:r>
              <a:rPr lang="en-US" b="1" dirty="0" err="1" smtClean="0"/>
              <a:t>Anam</a:t>
            </a:r>
            <a:r>
              <a:rPr lang="en-US" b="1" dirty="0" smtClean="0"/>
              <a:t> </a:t>
            </a:r>
            <a:r>
              <a:rPr lang="en-US" b="1" dirty="0" err="1" smtClean="0"/>
              <a:t>Jibon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dirty="0" smtClean="0"/>
              <a:t> Associate Professor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Computer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Science and Engineering, IUBAT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4419600"/>
            <a:ext cx="48768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Prepared by: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Type_Student1_Name 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Maisha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Tabassum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ID:22203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Type_Student1_Name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Shuvo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Chakrobortty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ID:22203229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Computer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Science and Engineering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5800" y="6457890"/>
            <a:ext cx="782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Date: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4" y="177114"/>
            <a:ext cx="7848600" cy="381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Research Methodology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b="1" dirty="0" smtClean="0"/>
              <a:t>Dataset: </a:t>
            </a:r>
            <a:r>
              <a:rPr lang="en-GB" sz="2800" dirty="0" smtClean="0"/>
              <a:t>Wisconsin Diagnostic Breast Cancer (WDBC)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b="1" dirty="0" err="1" smtClean="0"/>
              <a:t>Preprocessing</a:t>
            </a:r>
            <a:r>
              <a:rPr lang="en-GB" sz="2800" b="1" dirty="0" smtClean="0"/>
              <a:t>: </a:t>
            </a:r>
            <a:r>
              <a:rPr lang="en-GB" sz="2800" dirty="0" smtClean="0"/>
              <a:t>Normalization, outlier removal, balancing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b="1" dirty="0" smtClean="0"/>
              <a:t>Models: </a:t>
            </a:r>
            <a:r>
              <a:rPr lang="en-GB" sz="2800" dirty="0" smtClean="0"/>
              <a:t>SVM, Random Forest, CNN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b="1" dirty="0" smtClean="0"/>
              <a:t>Evaluation: </a:t>
            </a:r>
            <a:r>
              <a:rPr lang="en-GB" sz="2800" dirty="0" smtClean="0"/>
              <a:t>Train-test split, cross-validation, metrics comparison</a:t>
            </a:r>
          </a:p>
          <a:p>
            <a:pPr marL="342900" indent="-3429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b="1" dirty="0" smtClean="0"/>
              <a:t>Tools: </a:t>
            </a:r>
            <a:r>
              <a:rPr lang="en-GB" sz="2800" dirty="0" smtClean="0"/>
              <a:t>Python, </a:t>
            </a:r>
            <a:r>
              <a:rPr lang="en-GB" sz="2800" dirty="0" err="1" smtClean="0"/>
              <a:t>Scikit</a:t>
            </a:r>
            <a:r>
              <a:rPr lang="en-GB" sz="2800" dirty="0" smtClean="0"/>
              <a:t>-learn, </a:t>
            </a:r>
            <a:r>
              <a:rPr lang="en-GB" sz="2800" dirty="0" err="1" smtClean="0"/>
              <a:t>TensorFlow</a:t>
            </a:r>
            <a:r>
              <a:rPr lang="en-GB" sz="2800" dirty="0" smtClean="0"/>
              <a:t>/</a:t>
            </a:r>
            <a:r>
              <a:rPr lang="en-GB" sz="2800" dirty="0" err="1" smtClean="0"/>
              <a:t>Keras</a:t>
            </a:r>
            <a:endParaRPr lang="en-GB" sz="2800" dirty="0" smtClean="0"/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7114"/>
            <a:ext cx="8077200" cy="457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Proposed System Architecture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7671816" cy="57119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 algn="ctr">
              <a:buNone/>
            </a:pPr>
            <a:endParaRPr lang="en-US" sz="2400" b="1" u="sng" dirty="0"/>
          </a:p>
          <a:p>
            <a:pPr marL="457200" indent="-457200" algn="ctr">
              <a:buAutoNum type="alphaLcPeriod"/>
            </a:pPr>
            <a:endParaRPr lang="en-US" sz="2400" b="1" u="sng" dirty="0"/>
          </a:p>
          <a:p>
            <a:pPr marL="457200" indent="-457200" algn="ctr">
              <a:buNone/>
            </a:pPr>
            <a:endParaRPr lang="en-US" sz="2400" b="1" u="sng" dirty="0"/>
          </a:p>
          <a:p>
            <a:pPr marL="457200" indent="-457200" algn="ctr">
              <a:buNone/>
            </a:pPr>
            <a:endParaRPr lang="en-US" sz="2400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Place here the proposed system architecture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77114"/>
            <a:ext cx="7924800" cy="381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System Requirements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Place here the proposed system requirements (if any)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457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Flow Chart of Proposed System</a:t>
            </a:r>
          </a:p>
        </p:txBody>
      </p:sp>
      <p:sp>
        <p:nvSpPr>
          <p:cNvPr id="60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Place your proposed work flowchart over here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7114"/>
            <a:ext cx="8001000" cy="411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Work Plan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List the remaining work points of your thesis that you will do after this proposal presentation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457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638800"/>
          </a:xfrm>
        </p:spPr>
        <p:txBody>
          <a:bodyPr>
            <a:noAutofit/>
          </a:bodyPr>
          <a:lstStyle/>
          <a:p>
            <a:pPr algn="just"/>
            <a:r>
              <a:rPr lang="en-US" sz="2800" i="0" dirty="0" smtClean="0">
                <a:effectLst/>
                <a:cs typeface="Times New Roman" panose="02020603050405020304" pitchFamily="18" charset="0"/>
              </a:rPr>
              <a:t>List the key points of your thesis proposal presentation</a:t>
            </a:r>
            <a:endParaRPr lang="en-US" sz="28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457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References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dirty="0" smtClean="0">
                <a:effectLst/>
                <a:cs typeface="Times New Roman" panose="02020603050405020304" pitchFamily="18" charset="0"/>
              </a:rPr>
              <a:t>List here the reference list by following the Harvard referencing format  (Remove this line)</a:t>
            </a:r>
            <a:endParaRPr lang="en-US" sz="1800" b="1" i="0" dirty="0">
              <a:effectLst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1800" b="0" i="0" dirty="0" smtClean="0">
              <a:effectLst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b="0" i="0" dirty="0" err="1" smtClean="0">
                <a:effectLst/>
                <a:cs typeface="Times New Roman" panose="02020603050405020304" pitchFamily="18" charset="0"/>
              </a:rPr>
              <a:t>Nasir</a:t>
            </a:r>
            <a:r>
              <a:rPr lang="en-US" sz="1800" b="0" i="0" dirty="0">
                <a:effectLst/>
                <a:cs typeface="Times New Roman" panose="02020603050405020304" pitchFamily="18" charset="0"/>
              </a:rPr>
              <a:t>, A.Y., </a:t>
            </a:r>
            <a:r>
              <a:rPr lang="en-US" sz="1800" b="0" i="0" dirty="0" err="1">
                <a:effectLst/>
                <a:cs typeface="Times New Roman" panose="02020603050405020304" pitchFamily="18" charset="0"/>
              </a:rPr>
              <a:t>Bature</a:t>
            </a:r>
            <a:r>
              <a:rPr lang="en-US" sz="1800" b="0" i="0" dirty="0">
                <a:effectLst/>
                <a:cs typeface="Times New Roman" panose="02020603050405020304" pitchFamily="18" charset="0"/>
              </a:rPr>
              <a:t>, U.I., Tahir, N.M., </a:t>
            </a:r>
            <a:r>
              <a:rPr lang="en-US" sz="1800" b="0" i="0" dirty="0" err="1">
                <a:effectLst/>
                <a:cs typeface="Times New Roman" panose="02020603050405020304" pitchFamily="18" charset="0"/>
              </a:rPr>
              <a:t>Babawuro</a:t>
            </a:r>
            <a:r>
              <a:rPr lang="en-US" sz="1800" b="0" i="0" dirty="0">
                <a:effectLst/>
                <a:cs typeface="Times New Roman" panose="02020603050405020304" pitchFamily="18" charset="0"/>
              </a:rPr>
              <a:t>, A.Y., Boniface, A. and Hassan, A.M., 2020. Arduino based gas leakage control and temperature monitoring system. </a:t>
            </a:r>
            <a:r>
              <a:rPr lang="en-US" sz="1800" b="0" i="1" dirty="0">
                <a:effectLst/>
                <a:cs typeface="Times New Roman" panose="02020603050405020304" pitchFamily="18" charset="0"/>
              </a:rPr>
              <a:t>International Journal of Information and Communication Technology (IJ-ICT)</a:t>
            </a:r>
            <a:r>
              <a:rPr lang="en-US" sz="1800" b="0" i="0" dirty="0">
                <a:effectLst/>
                <a:cs typeface="Times New Roman" panose="02020603050405020304" pitchFamily="18" charset="0"/>
              </a:rPr>
              <a:t>, </a:t>
            </a:r>
            <a:r>
              <a:rPr lang="en-US" sz="1800" b="0" i="1" dirty="0">
                <a:effectLst/>
                <a:cs typeface="Times New Roman" panose="02020603050405020304" pitchFamily="18" charset="0"/>
              </a:rPr>
              <a:t>9</a:t>
            </a:r>
            <a:r>
              <a:rPr lang="en-US" sz="1800" b="0" i="0" dirty="0">
                <a:effectLst/>
                <a:cs typeface="Times New Roman" panose="02020603050405020304" pitchFamily="18" charset="0"/>
              </a:rPr>
              <a:t>(3), pp.171-178.</a:t>
            </a:r>
          </a:p>
          <a:p>
            <a:pPr marL="0" indent="0" algn="just">
              <a:buNone/>
            </a:pPr>
            <a:endParaRPr lang="en-US" sz="1800" b="0" i="0" dirty="0">
              <a:effectLst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b="0" i="0" dirty="0" err="1" smtClean="0">
                <a:effectLst/>
                <a:cs typeface="Times New Roman" panose="02020603050405020304" pitchFamily="18" charset="0"/>
              </a:rPr>
              <a:t>Qasim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, H.H., </a:t>
            </a:r>
            <a:r>
              <a:rPr lang="en-US" sz="1800" b="0" i="0" dirty="0" err="1" smtClean="0">
                <a:effectLst/>
                <a:cs typeface="Times New Roman" panose="02020603050405020304" pitchFamily="18" charset="0"/>
              </a:rPr>
              <a:t>Hamza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, A.E., Ibrahim, H.H., </a:t>
            </a:r>
            <a:r>
              <a:rPr lang="en-US" sz="1800" b="0" i="0" dirty="0" err="1" smtClean="0">
                <a:effectLst/>
                <a:cs typeface="Times New Roman" panose="02020603050405020304" pitchFamily="18" charset="0"/>
              </a:rPr>
              <a:t>Saeed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, H.A. and </a:t>
            </a:r>
            <a:r>
              <a:rPr lang="en-US" sz="1800" b="0" i="0" dirty="0" err="1" smtClean="0">
                <a:effectLst/>
                <a:cs typeface="Times New Roman" panose="02020603050405020304" pitchFamily="18" charset="0"/>
              </a:rPr>
              <a:t>Hamzah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, M.I., 2020. Design and implementation home security system and monitoring by using wireless sensor networks WSN/internet of things IOT. </a:t>
            </a:r>
            <a:r>
              <a:rPr lang="en-US" sz="1800" b="0" i="1" dirty="0" smtClean="0">
                <a:effectLst/>
                <a:cs typeface="Times New Roman" panose="02020603050405020304" pitchFamily="18" charset="0"/>
              </a:rPr>
              <a:t>International Journal of Electrical and Computer Engineering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, </a:t>
            </a:r>
            <a:r>
              <a:rPr lang="en-US" sz="1800" b="0" i="1" dirty="0" smtClean="0">
                <a:effectLst/>
                <a:cs typeface="Times New Roman" panose="02020603050405020304" pitchFamily="18" charset="0"/>
              </a:rPr>
              <a:t>10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(3), p.2617.</a:t>
            </a:r>
          </a:p>
          <a:p>
            <a:pPr marL="0" indent="0" algn="just">
              <a:buNone/>
            </a:pPr>
            <a:endParaRPr lang="en-US" sz="1800" b="0" i="0" dirty="0" smtClean="0">
              <a:effectLst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b="0" i="0" dirty="0" err="1" smtClean="0">
                <a:effectLst/>
                <a:cs typeface="Times New Roman" panose="02020603050405020304" pitchFamily="18" charset="0"/>
              </a:rPr>
              <a:t>Saxena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, A. and Pal, R., 2020. IoT Based Security and Controlled Smart Home Automation System Using GSM. </a:t>
            </a:r>
            <a:r>
              <a:rPr lang="en-US" sz="1800" b="0" i="1" dirty="0" smtClean="0">
                <a:effectLst/>
                <a:cs typeface="Times New Roman" panose="02020603050405020304" pitchFamily="18" charset="0"/>
              </a:rPr>
              <a:t>International Journal of Research in Engineering, Science and Management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, </a:t>
            </a:r>
            <a:r>
              <a:rPr lang="en-US" sz="1800" b="0" i="1" dirty="0" smtClean="0">
                <a:effectLst/>
                <a:cs typeface="Times New Roman" panose="02020603050405020304" pitchFamily="18" charset="0"/>
              </a:rPr>
              <a:t>3</a:t>
            </a:r>
            <a:r>
              <a:rPr lang="en-US" sz="1800" b="0" i="0" dirty="0" smtClean="0">
                <a:effectLst/>
                <a:cs typeface="Times New Roman" panose="02020603050405020304" pitchFamily="18" charset="0"/>
              </a:rPr>
              <a:t>(8), pp.445-448.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83B98D-F20F-4774-A68C-0357B8E7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362200"/>
            <a:ext cx="6425184" cy="9144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Forte" panose="03060902040502070203" pitchFamily="66" charset="0"/>
              </a:rPr>
              <a:t>Any </a:t>
            </a:r>
            <a:r>
              <a:rPr lang="en-US" sz="4000" dirty="0" smtClean="0">
                <a:latin typeface="Forte" panose="03060902040502070203" pitchFamily="66" charset="0"/>
              </a:rPr>
              <a:t>Questions </a:t>
            </a:r>
            <a:r>
              <a:rPr lang="en-US" sz="4000" dirty="0">
                <a:latin typeface="Forte" panose="03060902040502070203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97278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0" y="2819400"/>
            <a:ext cx="6172200" cy="9906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latin typeface="Forte" pitchFamily="66" charset="0"/>
              </a:rPr>
              <a:t>Thank</a:t>
            </a:r>
            <a:r>
              <a:rPr lang="en-US" sz="3600" b="0" dirty="0">
                <a:latin typeface="Rage Italic" pitchFamily="66" charset="0"/>
              </a:rPr>
              <a:t> </a:t>
            </a:r>
            <a:r>
              <a:rPr lang="en-US" sz="3600" b="0" dirty="0" smtClean="0">
                <a:latin typeface="Forte" pitchFamily="66" charset="0"/>
              </a:rPr>
              <a:t>You</a:t>
            </a:r>
            <a:endParaRPr lang="en-US" sz="3600" b="0" dirty="0"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457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71816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Introduction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Literature Review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Research Methodology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Work Plan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Conclusion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References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856"/>
            <a:ext cx="7924800" cy="45720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                     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CAABC7D-CF10-4FCE-B691-B41DF8B61C77}"/>
              </a:ext>
            </a:extLst>
          </p:cNvPr>
          <p:cNvSpPr txBox="1">
            <a:spLocks/>
          </p:cNvSpPr>
          <p:nvPr/>
        </p:nvSpPr>
        <p:spPr>
          <a:xfrm>
            <a:off x="356616" y="171856"/>
            <a:ext cx="804672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3400" y="838200"/>
            <a:ext cx="81534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Breast cancer is one of the most common cancers among women worldwide.</a:t>
            </a:r>
          </a:p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Deep </a:t>
            </a:r>
            <a:r>
              <a:rPr lang="en-GB" sz="2800" dirty="0" smtClean="0"/>
              <a:t>learning, especially </a:t>
            </a:r>
            <a:r>
              <a:rPr lang="en-GB" sz="2800" dirty="0" err="1" smtClean="0"/>
              <a:t>convolutional</a:t>
            </a:r>
            <a:r>
              <a:rPr lang="en-GB" sz="2800" dirty="0" smtClean="0"/>
              <a:t> neural networks (CNNs), is revolutionizing medical image analysis.</a:t>
            </a:r>
          </a:p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The project focuses on automatic breast tumour detection using DL from mammography or ultrasound images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" name="Picture 10" descr="16117419635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714750"/>
            <a:ext cx="472440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AABC7D-CF10-4FCE-B691-B41DF8B6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71856"/>
            <a:ext cx="8046720" cy="457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and Challenges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800" b="1" dirty="0" smtClean="0"/>
              <a:t>Applications</a:t>
            </a:r>
            <a:r>
              <a:rPr lang="en-GB" sz="28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Early breast cancer detection in clinical diagnostics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Automated screening in remote or low-resource settings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Assisting radiologists with decision support systems</a:t>
            </a:r>
          </a:p>
          <a:p>
            <a:r>
              <a:rPr lang="en-GB" sz="2800" b="1" dirty="0" smtClean="0"/>
              <a:t>Challenges</a:t>
            </a:r>
            <a:r>
              <a:rPr lang="en-GB" sz="28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Limited and imbalanced datasets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Noise and low-quality medical images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err="1" smtClean="0"/>
              <a:t>Overfitting</a:t>
            </a:r>
            <a:r>
              <a:rPr lang="en-GB" sz="2800" dirty="0" smtClean="0"/>
              <a:t> and generalization of DL models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err="1" smtClean="0"/>
              <a:t>Explainability</a:t>
            </a:r>
            <a:r>
              <a:rPr lang="en-GB" sz="2800" dirty="0" smtClean="0"/>
              <a:t> and trust in AI decisions</a:t>
            </a:r>
            <a:endParaRPr lang="en-GB" sz="2800" dirty="0"/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Picture 9" descr="Applications-of-the-machine-and-deep-learning-techniques-in-breast-cancer-dete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429000"/>
            <a:ext cx="3048000" cy="29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609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856"/>
            <a:ext cx="7924800" cy="4873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Motivation of Research</a:t>
            </a:r>
            <a:endParaRPr lang="en-US" sz="3200" b="1" dirty="0"/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600200"/>
            <a:ext cx="84582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To contribute to healthcare using AI</a:t>
            </a:r>
          </a:p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To solve practical issues in early detection</a:t>
            </a:r>
          </a:p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Intellectual curiosity in ML applications in medicine</a:t>
            </a:r>
          </a:p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Personal motivation to help fight cancer</a:t>
            </a:r>
          </a:p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Gain research expertise in machine learning and medical AI</a:t>
            </a: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86" y="185352"/>
            <a:ext cx="7873314" cy="4654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Current diagnosis techniques are manual and time-consuming</a:t>
            </a:r>
          </a:p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High false-positive and false-negative rates in traditional detection</a:t>
            </a:r>
          </a:p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Need for an automated, reliable, and efficient diagnostic system</a:t>
            </a:r>
          </a:p>
          <a:p>
            <a:pPr lvl="0" algn="just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Lack of integration between image features and predictive algorithms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7114"/>
            <a:ext cx="79248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To develop a machine learning model to classify breast </a:t>
            </a:r>
            <a:r>
              <a:rPr lang="en-GB" sz="2800" dirty="0" err="1" smtClean="0"/>
              <a:t>tumors</a:t>
            </a:r>
            <a:r>
              <a:rPr lang="en-GB" sz="2800" dirty="0" smtClean="0"/>
              <a:t> (benign/malignant)</a:t>
            </a:r>
          </a:p>
          <a:p>
            <a:pPr lvl="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To </a:t>
            </a:r>
            <a:r>
              <a:rPr lang="en-GB" sz="2800" dirty="0" err="1" smtClean="0"/>
              <a:t>preprocess</a:t>
            </a:r>
            <a:r>
              <a:rPr lang="en-GB" sz="2800" dirty="0" smtClean="0"/>
              <a:t> and balance breast cancer datasets (e.g., Wisconsin Diagnostic)</a:t>
            </a:r>
          </a:p>
          <a:p>
            <a:pPr lvl="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To compare different ML algorithms (e.g., SVM, Random Forest, CNN)</a:t>
            </a:r>
          </a:p>
          <a:p>
            <a:pPr lvl="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GB" sz="2800" dirty="0" smtClean="0"/>
              <a:t>To evaluate model performance using accuracy, precision, recall, and F1-score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EA9B-9BDD-4AA4-82E7-0169367E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8876"/>
            <a:ext cx="7924800" cy="411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Literature </a:t>
            </a:r>
            <a:r>
              <a:rPr lang="en-US" sz="3200" b="1" dirty="0" smtClean="0"/>
              <a:t>Review-1</a:t>
            </a:r>
            <a:endParaRPr lang="en-US" sz="32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800" b="1" dirty="0" smtClean="0"/>
              <a:t>Paper Title:</a:t>
            </a:r>
            <a:r>
              <a:rPr lang="en-GB" sz="2800" dirty="0" smtClean="0"/>
              <a:t> "Breast Cancer Classification Using CNN – 2020"</a:t>
            </a:r>
            <a:br>
              <a:rPr lang="en-GB" sz="2800" dirty="0" smtClean="0"/>
            </a:br>
            <a:r>
              <a:rPr lang="en-GB" sz="2800" b="1" dirty="0" smtClean="0"/>
              <a:t>Key Points:</a:t>
            </a:r>
            <a:endParaRPr lang="en-GB" sz="2800" dirty="0" smtClean="0"/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Used CNN on mammogram images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err="1" smtClean="0"/>
              <a:t>Preprocessing</a:t>
            </a:r>
            <a:r>
              <a:rPr lang="en-GB" sz="2800" dirty="0" smtClean="0"/>
              <a:t> with normalization and augmentation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Achieved ~90% accuracy</a:t>
            </a:r>
            <a:br>
              <a:rPr lang="en-GB" sz="2800" dirty="0" smtClean="0"/>
            </a:br>
            <a:r>
              <a:rPr lang="en-GB" sz="2800" b="1" dirty="0" smtClean="0"/>
              <a:t>Limitations:</a:t>
            </a:r>
            <a:endParaRPr lang="en-GB" sz="2800" dirty="0" smtClean="0"/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Dataset was small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No external validation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No </a:t>
            </a:r>
            <a:r>
              <a:rPr lang="en-GB" sz="2800" dirty="0" err="1" smtClean="0"/>
              <a:t>explainability</a:t>
            </a:r>
            <a:r>
              <a:rPr lang="en-GB" sz="2800" dirty="0" smtClean="0"/>
              <a:t> of predictions</a:t>
            </a:r>
            <a:endParaRPr lang="en-GB" sz="2800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85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6EA9B-9BDD-4AA4-82E7-0169367E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8876"/>
            <a:ext cx="7924800" cy="411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Literature Review-2</a:t>
            </a:r>
            <a:endParaRPr lang="en-US" sz="32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ckwell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92676"/>
            <a:ext cx="548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6" y="87062"/>
            <a:ext cx="609600" cy="5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838200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800" b="1" dirty="0" smtClean="0"/>
              <a:t>Paper Title:</a:t>
            </a:r>
            <a:r>
              <a:rPr lang="en-GB" sz="2800" dirty="0" smtClean="0"/>
              <a:t> "SVM and KNN-based Detection of Breast Cancer – 2021"</a:t>
            </a:r>
            <a:br>
              <a:rPr lang="en-GB" sz="2800" dirty="0" smtClean="0"/>
            </a:br>
            <a:r>
              <a:rPr lang="en-GB" sz="2800" b="1" dirty="0" smtClean="0"/>
              <a:t>Key Points:</a:t>
            </a:r>
            <a:endParaRPr lang="en-GB" sz="2800" dirty="0" smtClean="0"/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Used SVM and KNN on tabular data (e.g., WBCD)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Feature selection techniques improved accuracy</a:t>
            </a:r>
            <a:br>
              <a:rPr lang="en-GB" sz="2800" dirty="0" smtClean="0"/>
            </a:br>
            <a:r>
              <a:rPr lang="en-GB" sz="2800" b="1" dirty="0" smtClean="0"/>
              <a:t>Limitations:</a:t>
            </a:r>
            <a:endParaRPr lang="en-GB" sz="2800" dirty="0" smtClean="0"/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Lack of deep learning comparison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Only structured data, not image-based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Dataset imbalance not addressed properly</a:t>
            </a:r>
            <a:endParaRPr lang="en-GB" sz="2800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0" y="6629400"/>
            <a:ext cx="7696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 lang="en-US" sz="1200" b="1" dirty="0" smtClean="0">
                <a:cs typeface="Times New Roman" pitchFamily="18" charset="0"/>
              </a:rPr>
              <a:t>Place Thesis Proposal Title Here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85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562</Words>
  <Application>Microsoft Office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Prepared for:  Thesis Defense Committee   Department of  Computer Science and Engineering </vt:lpstr>
      <vt:lpstr>Contents</vt:lpstr>
      <vt:lpstr>                                    </vt:lpstr>
      <vt:lpstr>Application and Challenges</vt:lpstr>
      <vt:lpstr>Motivation of Research</vt:lpstr>
      <vt:lpstr>Problem Statement</vt:lpstr>
      <vt:lpstr>Objectives</vt:lpstr>
      <vt:lpstr>Literature Review-1</vt:lpstr>
      <vt:lpstr>Literature Review-2</vt:lpstr>
      <vt:lpstr>Research Methodology</vt:lpstr>
      <vt:lpstr>Proposed System Architecture</vt:lpstr>
      <vt:lpstr>System Requirements</vt:lpstr>
      <vt:lpstr>Flow Chart of Proposed System</vt:lpstr>
      <vt:lpstr>Work Plan</vt:lpstr>
      <vt:lpstr>Conclusion</vt:lpstr>
      <vt:lpstr>References</vt:lpstr>
      <vt:lpstr>Any 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169</cp:revision>
  <dcterms:created xsi:type="dcterms:W3CDTF">2021-05-07T10:10:49Z</dcterms:created>
  <dcterms:modified xsi:type="dcterms:W3CDTF">2025-06-28T05:10:07Z</dcterms:modified>
</cp:coreProperties>
</file>