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l/KIhr3QggQAe0TlUnjNvitrp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78" d="100"/>
          <a:sy n="78" d="100"/>
        </p:scale>
        <p:origin x="108" y="13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az, Shuvo" userId="4c2373e7-346f-4797-94d1-ef2a1d69f094" providerId="ADAL" clId="{E920C5FD-7FC8-4324-BE0B-9DD060AF2D41}"/>
    <pc:docChg chg="custSel modSld">
      <pc:chgData name="Newaz, Shuvo" userId="4c2373e7-346f-4797-94d1-ef2a1d69f094" providerId="ADAL" clId="{E920C5FD-7FC8-4324-BE0B-9DD060AF2D41}" dt="2022-10-05T21:04:07.591" v="92" actId="14100"/>
      <pc:docMkLst>
        <pc:docMk/>
      </pc:docMkLst>
      <pc:sldChg chg="modSp mod">
        <pc:chgData name="Newaz, Shuvo" userId="4c2373e7-346f-4797-94d1-ef2a1d69f094" providerId="ADAL" clId="{E920C5FD-7FC8-4324-BE0B-9DD060AF2D41}" dt="2022-10-05T20:43:44.728" v="53" actId="2711"/>
        <pc:sldMkLst>
          <pc:docMk/>
          <pc:sldMk cId="0" sldId="256"/>
        </pc:sldMkLst>
        <pc:spChg chg="mod">
          <ac:chgData name="Newaz, Shuvo" userId="4c2373e7-346f-4797-94d1-ef2a1d69f094" providerId="ADAL" clId="{E920C5FD-7FC8-4324-BE0B-9DD060AF2D41}" dt="2022-10-05T20:43:44.728" v="53" actId="2711"/>
          <ac:spMkLst>
            <pc:docMk/>
            <pc:sldMk cId="0" sldId="256"/>
            <ac:spMk id="59" creationId="{00000000-0000-0000-0000-000000000000}"/>
          </ac:spMkLst>
        </pc:spChg>
      </pc:sldChg>
      <pc:sldChg chg="addSp modSp mod">
        <pc:chgData name="Newaz, Shuvo" userId="4c2373e7-346f-4797-94d1-ef2a1d69f094" providerId="ADAL" clId="{E920C5FD-7FC8-4324-BE0B-9DD060AF2D41}" dt="2022-10-05T21:04:07.591" v="92" actId="14100"/>
        <pc:sldMkLst>
          <pc:docMk/>
          <pc:sldMk cId="0" sldId="257"/>
        </pc:sldMkLst>
        <pc:picChg chg="add mod">
          <ac:chgData name="Newaz, Shuvo" userId="4c2373e7-346f-4797-94d1-ef2a1d69f094" providerId="ADAL" clId="{E920C5FD-7FC8-4324-BE0B-9DD060AF2D41}" dt="2022-10-05T20:47:41.250" v="87" actId="1076"/>
          <ac:picMkLst>
            <pc:docMk/>
            <pc:sldMk cId="0" sldId="257"/>
            <ac:picMk id="3" creationId="{E6339B32-7E61-E8B1-C4F7-172BB9D872A0}"/>
          </ac:picMkLst>
        </pc:picChg>
        <pc:picChg chg="add mod">
          <ac:chgData name="Newaz, Shuvo" userId="4c2373e7-346f-4797-94d1-ef2a1d69f094" providerId="ADAL" clId="{E920C5FD-7FC8-4324-BE0B-9DD060AF2D41}" dt="2022-10-05T21:04:07.591" v="92" actId="14100"/>
          <ac:picMkLst>
            <pc:docMk/>
            <pc:sldMk cId="0" sldId="257"/>
            <ac:picMk id="5" creationId="{7C36088E-6E1C-461E-E7D6-8A438DC52718}"/>
          </ac:picMkLst>
        </pc:picChg>
      </pc:sldChg>
      <pc:sldChg chg="addSp modSp mod">
        <pc:chgData name="Newaz, Shuvo" userId="4c2373e7-346f-4797-94d1-ef2a1d69f094" providerId="ADAL" clId="{E920C5FD-7FC8-4324-BE0B-9DD060AF2D41}" dt="2022-10-05T20:47:33.372" v="84" actId="1076"/>
        <pc:sldMkLst>
          <pc:docMk/>
          <pc:sldMk cId="0" sldId="258"/>
        </pc:sldMkLst>
        <pc:picChg chg="add mod">
          <ac:chgData name="Newaz, Shuvo" userId="4c2373e7-346f-4797-94d1-ef2a1d69f094" providerId="ADAL" clId="{E920C5FD-7FC8-4324-BE0B-9DD060AF2D41}" dt="2022-10-05T20:47:30.292" v="83" actId="1076"/>
          <ac:picMkLst>
            <pc:docMk/>
            <pc:sldMk cId="0" sldId="258"/>
            <ac:picMk id="3" creationId="{7A2495DF-373A-C63C-498B-CA9EB0885A11}"/>
          </ac:picMkLst>
        </pc:picChg>
        <pc:picChg chg="add mod">
          <ac:chgData name="Newaz, Shuvo" userId="4c2373e7-346f-4797-94d1-ef2a1d69f094" providerId="ADAL" clId="{E920C5FD-7FC8-4324-BE0B-9DD060AF2D41}" dt="2022-10-05T20:47:33.372" v="84" actId="1076"/>
          <ac:picMkLst>
            <pc:docMk/>
            <pc:sldMk cId="0" sldId="258"/>
            <ac:picMk id="5" creationId="{F30DA1CF-EE66-DBFB-60BB-17C3AAF8E234}"/>
          </ac:picMkLst>
        </pc:picChg>
      </pc:sldChg>
      <pc:sldChg chg="addSp modSp mod">
        <pc:chgData name="Newaz, Shuvo" userId="4c2373e7-346f-4797-94d1-ef2a1d69f094" providerId="ADAL" clId="{E920C5FD-7FC8-4324-BE0B-9DD060AF2D41}" dt="2022-10-05T20:50:40.188" v="91" actId="1076"/>
        <pc:sldMkLst>
          <pc:docMk/>
          <pc:sldMk cId="0" sldId="260"/>
        </pc:sldMkLst>
        <pc:picChg chg="add mod">
          <ac:chgData name="Newaz, Shuvo" userId="4c2373e7-346f-4797-94d1-ef2a1d69f094" providerId="ADAL" clId="{E920C5FD-7FC8-4324-BE0B-9DD060AF2D41}" dt="2022-10-05T20:50:40.188" v="91" actId="1076"/>
          <ac:picMkLst>
            <pc:docMk/>
            <pc:sldMk cId="0" sldId="260"/>
            <ac:picMk id="3" creationId="{0EC51568-6949-9EFF-EF8E-B51258717A1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3:notes"/>
          <p:cNvSpPr>
            <a:spLocks noGrp="1" noRot="1" noChangeAspect="1"/>
          </p:cNvSpPr>
          <p:nvPr>
            <p:ph type="sldImg" idx="2"/>
          </p:nvPr>
        </p:nvSpPr>
        <p:spPr>
          <a:xfrm>
            <a:off x="1143221" y="685795"/>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4:notes"/>
          <p:cNvSpPr>
            <a:spLocks noGrp="1" noRot="1" noChangeAspect="1"/>
          </p:cNvSpPr>
          <p:nvPr>
            <p:ph type="sldImg" idx="2"/>
          </p:nvPr>
        </p:nvSpPr>
        <p:spPr>
          <a:xfrm>
            <a:off x="1143221" y="685795"/>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4d7d17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74d7d17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4d7d171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4d7d17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99"/>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7"/>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53" name="Google Shape;53;p27"/>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000000"/>
                </a:solidFill>
                <a:latin typeface="Arial"/>
                <a:ea typeface="Arial"/>
                <a:cs typeface="Arial"/>
                <a:sym typeface="Arial"/>
              </a:rPr>
              <a:t>CS 4476/6476 Project 3</a:t>
            </a:r>
            <a:endParaRPr sz="5200" b="0" i="0" u="none" strike="noStrike" cap="none">
              <a:solidFill>
                <a:schemeClr val="dk1"/>
              </a:solidFill>
              <a:latin typeface="Arial"/>
              <a:ea typeface="Arial"/>
              <a:cs typeface="Arial"/>
              <a:sym typeface="Arial"/>
            </a:endParaRPr>
          </a:p>
        </p:txBody>
      </p:sp>
      <p:sp>
        <p:nvSpPr>
          <p:cNvPr id="59" name="Google Shape;59;p1"/>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595959"/>
                </a:solidFill>
                <a:latin typeface="Cambria" panose="02040503050406030204" pitchFamily="18" charset="0"/>
                <a:ea typeface="Cambria" panose="02040503050406030204" pitchFamily="18" charset="0"/>
                <a:sym typeface="Arial"/>
              </a:rPr>
              <a:t>Shuvo Newaz</a:t>
            </a:r>
            <a:endParaRPr sz="2800" b="0" i="0" u="none" strike="noStrike" cap="none" dirty="0">
              <a:solidFill>
                <a:schemeClr val="dk1"/>
              </a:solidFill>
              <a:latin typeface="Cambria" panose="02040503050406030204" pitchFamily="18" charset="0"/>
              <a:ea typeface="Cambria" panose="02040503050406030204" pitchFamily="18" charset="0"/>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595959"/>
                </a:solidFill>
                <a:latin typeface="Cambria" panose="02040503050406030204" pitchFamily="18" charset="0"/>
                <a:ea typeface="Cambria" panose="02040503050406030204" pitchFamily="18" charset="0"/>
                <a:sym typeface="Arial"/>
              </a:rPr>
              <a:t>shuvo.newaz@gatech.edu</a:t>
            </a:r>
            <a:endParaRPr sz="2800" b="0" i="0" u="none" strike="noStrike" cap="none" dirty="0">
              <a:solidFill>
                <a:srgbClr val="595959"/>
              </a:solidFill>
              <a:latin typeface="Cambria" panose="02040503050406030204" pitchFamily="18" charset="0"/>
              <a:ea typeface="Cambria" panose="02040503050406030204" pitchFamily="18" charset="0"/>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Cambria" panose="02040503050406030204" pitchFamily="18" charset="0"/>
                <a:ea typeface="Cambria" panose="02040503050406030204" pitchFamily="18" charset="0"/>
                <a:sym typeface="Arial"/>
              </a:rPr>
              <a:t>snewaz3</a:t>
            </a:r>
            <a:endParaRPr sz="2800" b="0" i="0" u="none" strike="noStrike" cap="none" dirty="0">
              <a:solidFill>
                <a:srgbClr val="595959"/>
              </a:solidFill>
              <a:latin typeface="Cambria" panose="02040503050406030204" pitchFamily="18" charset="0"/>
              <a:ea typeface="Cambria" panose="02040503050406030204" pitchFamily="18" charset="0"/>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Cambria" panose="02040503050406030204" pitchFamily="18" charset="0"/>
                <a:ea typeface="Cambria" panose="02040503050406030204" pitchFamily="18" charset="0"/>
                <a:sym typeface="Arial"/>
              </a:rPr>
              <a:t>903614132</a:t>
            </a:r>
            <a:endParaRPr sz="2800" b="0" i="0" u="none" strike="noStrike" cap="none" dirty="0">
              <a:solidFill>
                <a:schemeClr val="dk1"/>
              </a:solidFill>
              <a:latin typeface="Cambria" panose="02040503050406030204" pitchFamily="18" charset="0"/>
              <a:ea typeface="Cambria" panose="020405030504060302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8" name="Google Shape;118;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400"/>
              <a:buNone/>
            </a:pPr>
            <a:r>
              <a:rPr lang="en" dirty="0"/>
              <a:t>[How many RANSAC iterations would we need to find the fundamental matrix with 99.9% certainty from your Mt. Rushmore and Notre Dame SIFT results assuming that they had a 90% point correspondence accuracy </a:t>
            </a:r>
            <a:r>
              <a:rPr lang="en"/>
              <a:t>if there are 9 points?] </a:t>
            </a:r>
            <a:endParaRPr dirty="0"/>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1200"/>
              </a:spcAft>
              <a:buSzPts val="1400"/>
              <a:buNone/>
            </a:pPr>
            <a:r>
              <a:rPr lang="en" dirty="0"/>
              <a:t>[One might imagine that if we had more than 9 point correspondences, it would be better to use more of them to solve for the fundamental matrix. Investigate this by finding the # of RANSAC iterations you would need to run with 18 points.]</a:t>
            </a:r>
            <a:endParaRPr dirty="0"/>
          </a:p>
        </p:txBody>
      </p:sp>
      <p:sp>
        <p:nvSpPr>
          <p:cNvPr id="119" name="Google Shape;11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[If our dataset had a lower point correspondence accuracy, say 70%, what is the minimum # of iterations needed to find the fundamental matrix with 99.9% certainty?]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25" name="Google Shape;125;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epipolar lines on the Argoverse image pair using the linear method]</a:t>
            </a:r>
            <a:endParaRPr/>
          </a:p>
        </p:txBody>
      </p:sp>
      <p:sp>
        <p:nvSpPr>
          <p:cNvPr id="126" name="Google Shape;126;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epipolar lines on the Argoverse image pair using RANSAC]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32" name="Google Shape;13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a:t>[Describe the different performance of the two methods.]</a:t>
            </a: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r>
              <a:rPr lang="en"/>
              <a:t>[Why do these differences appear?]</a:t>
            </a:r>
            <a:endParaRPr/>
          </a:p>
          <a:p>
            <a:pPr marL="0" lvl="0" indent="0" algn="l" rtl="0">
              <a:lnSpc>
                <a:spcPct val="115000"/>
              </a:lnSpc>
              <a:spcBef>
                <a:spcPts val="1200"/>
              </a:spcBef>
              <a:spcAft>
                <a:spcPts val="1200"/>
              </a:spcAft>
              <a:buSzPts val="1400"/>
              <a:buNone/>
            </a:pPr>
            <a:endParaRPr/>
          </a:p>
        </p:txBody>
      </p:sp>
      <p:sp>
        <p:nvSpPr>
          <p:cNvPr id="133" name="Google Shape;13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[Which one should be more robust in real applications? Why?]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39" name="Google Shape;139;p13"/>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[How can we use our code from part 2 and part 3 to determine the “ego-motion” of a camera attached to a robot (i.e., motion of the robot)?]</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[In addition to the fundamental matrix, what additional camera information is required to recover the ego-motion?]</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45" name="Google Shape;145;p14"/>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[Attach a plot of the camera’s trajectory through time]</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74d7d171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1" name="Google Shape;151;g1174d7d1715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[Please add a README style documentation here for your implementation of panorama stitching with: description of what you implemented, instructions on how to replicate the results in clear steps that can be followed by course staff. Failure to replicate results by following this documentation will result in point penalties on this question of the assignment.]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74d7d1715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7" name="Google Shape;157;g1174d7d1715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visualizations of your stitched panorama here along with the 2 images you used to stitch this panorama (</a:t>
            </a:r>
            <a:r>
              <a:rPr lang="en" b="1"/>
              <a:t>there should be 3 images in this slide</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65" name="Google Shape;65;p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CCB image we provided here]</a:t>
            </a:r>
            <a:endParaRPr/>
          </a:p>
        </p:txBody>
      </p:sp>
      <p:sp>
        <p:nvSpPr>
          <p:cNvPr id="66" name="Google Shape;66;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CCB image here]</a:t>
            </a:r>
            <a:endParaRPr/>
          </a:p>
        </p:txBody>
      </p:sp>
      <p:pic>
        <p:nvPicPr>
          <p:cNvPr id="3" name="Picture 2">
            <a:extLst>
              <a:ext uri="{FF2B5EF4-FFF2-40B4-BE49-F238E27FC236}">
                <a16:creationId xmlns:a16="http://schemas.microsoft.com/office/drawing/2014/main" id="{E6339B32-7E61-E8B1-C4F7-172BB9D872A0}"/>
              </a:ext>
            </a:extLst>
          </p:cNvPr>
          <p:cNvPicPr>
            <a:picLocks noChangeAspect="1"/>
          </p:cNvPicPr>
          <p:nvPr/>
        </p:nvPicPr>
        <p:blipFill>
          <a:blip r:embed="rId3"/>
          <a:stretch>
            <a:fillRect/>
          </a:stretch>
        </p:blipFill>
        <p:spPr>
          <a:xfrm>
            <a:off x="567899" y="2035128"/>
            <a:ext cx="3193827" cy="3108372"/>
          </a:xfrm>
          <a:prstGeom prst="rect">
            <a:avLst/>
          </a:prstGeom>
        </p:spPr>
      </p:pic>
      <p:pic>
        <p:nvPicPr>
          <p:cNvPr id="5" name="Picture 4">
            <a:extLst>
              <a:ext uri="{FF2B5EF4-FFF2-40B4-BE49-F238E27FC236}">
                <a16:creationId xmlns:a16="http://schemas.microsoft.com/office/drawing/2014/main" id="{7C36088E-6E1C-461E-E7D6-8A438DC52718}"/>
              </a:ext>
            </a:extLst>
          </p:cNvPr>
          <p:cNvPicPr>
            <a:picLocks noChangeAspect="1"/>
          </p:cNvPicPr>
          <p:nvPr/>
        </p:nvPicPr>
        <p:blipFill>
          <a:blip r:embed="rId4"/>
          <a:stretch>
            <a:fillRect/>
          </a:stretch>
        </p:blipFill>
        <p:spPr>
          <a:xfrm>
            <a:off x="5189838" y="1757237"/>
            <a:ext cx="3386263" cy="33862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2" name="Google Shape;72;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Argoverse image we provided here]</a:t>
            </a:r>
            <a:endParaRPr/>
          </a:p>
        </p:txBody>
      </p:sp>
      <p:sp>
        <p:nvSpPr>
          <p:cNvPr id="73" name="Google Shape;73;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Argoverse image here]</a:t>
            </a:r>
            <a:endParaRPr/>
          </a:p>
        </p:txBody>
      </p:sp>
      <p:pic>
        <p:nvPicPr>
          <p:cNvPr id="3" name="Picture 2">
            <a:extLst>
              <a:ext uri="{FF2B5EF4-FFF2-40B4-BE49-F238E27FC236}">
                <a16:creationId xmlns:a16="http://schemas.microsoft.com/office/drawing/2014/main" id="{7A2495DF-373A-C63C-498B-CA9EB0885A11}"/>
              </a:ext>
            </a:extLst>
          </p:cNvPr>
          <p:cNvPicPr>
            <a:picLocks noChangeAspect="1"/>
          </p:cNvPicPr>
          <p:nvPr/>
        </p:nvPicPr>
        <p:blipFill>
          <a:blip r:embed="rId3"/>
          <a:stretch>
            <a:fillRect/>
          </a:stretch>
        </p:blipFill>
        <p:spPr>
          <a:xfrm>
            <a:off x="550394" y="2047513"/>
            <a:ext cx="3303450" cy="3095987"/>
          </a:xfrm>
          <a:prstGeom prst="rect">
            <a:avLst/>
          </a:prstGeom>
        </p:spPr>
      </p:pic>
      <p:pic>
        <p:nvPicPr>
          <p:cNvPr id="5" name="Picture 4">
            <a:extLst>
              <a:ext uri="{FF2B5EF4-FFF2-40B4-BE49-F238E27FC236}">
                <a16:creationId xmlns:a16="http://schemas.microsoft.com/office/drawing/2014/main" id="{F30DA1CF-EE66-DBFB-60BB-17C3AAF8E234}"/>
              </a:ext>
            </a:extLst>
          </p:cNvPr>
          <p:cNvPicPr>
            <a:picLocks noChangeAspect="1"/>
          </p:cNvPicPr>
          <p:nvPr/>
        </p:nvPicPr>
        <p:blipFill>
          <a:blip r:embed="rId4"/>
          <a:stretch>
            <a:fillRect/>
          </a:stretch>
        </p:blipFill>
        <p:spPr>
          <a:xfrm>
            <a:off x="5386611" y="1863301"/>
            <a:ext cx="3280199" cy="3280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9" name="Google Shape;7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a:t>[What two quantities does the camera matrix relate?]</a:t>
            </a: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1200"/>
              </a:spcAft>
              <a:buSzPts val="1400"/>
              <a:buNone/>
            </a:pPr>
            <a:r>
              <a:rPr lang="en"/>
              <a:t>[What quantities can the camera matrix be decomposed into?]</a:t>
            </a:r>
            <a:endParaRPr/>
          </a:p>
        </p:txBody>
      </p:sp>
      <p:sp>
        <p:nvSpPr>
          <p:cNvPr id="80" name="Google Shape;8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[List any 3 factors that affect the camera projection matrix.]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86" name="Google Shape;8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epipolar lines on the CCB image pair]</a:t>
            </a:r>
            <a:endParaRPr/>
          </a:p>
        </p:txBody>
      </p:sp>
      <p:pic>
        <p:nvPicPr>
          <p:cNvPr id="3" name="Picture 2">
            <a:extLst>
              <a:ext uri="{FF2B5EF4-FFF2-40B4-BE49-F238E27FC236}">
                <a16:creationId xmlns:a16="http://schemas.microsoft.com/office/drawing/2014/main" id="{0EC51568-6949-9EFF-EF8E-B51258717A10}"/>
              </a:ext>
            </a:extLst>
          </p:cNvPr>
          <p:cNvPicPr>
            <a:picLocks noChangeAspect="1"/>
          </p:cNvPicPr>
          <p:nvPr/>
        </p:nvPicPr>
        <p:blipFill>
          <a:blip r:embed="rId3"/>
          <a:stretch>
            <a:fillRect/>
          </a:stretch>
        </p:blipFill>
        <p:spPr>
          <a:xfrm>
            <a:off x="0" y="1869030"/>
            <a:ext cx="9144000" cy="30365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2" name="Google Shape;9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[Why is it that points in one image are projected by the fundamental matrix onto epipolar lines in the other image?]</a:t>
            </a:r>
            <a:endParaRPr/>
          </a:p>
        </p:txBody>
      </p:sp>
      <p:sp>
        <p:nvSpPr>
          <p:cNvPr id="93" name="Google Shape;9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a:t>[What happens to the epipoles and epipolar lines when you take two images where the camera centers are within the images? Why?]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9" name="Google Shape;99;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[What does it mean when your epipolar lines are all horizontal across the two images?]</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r>
              <a:rPr lang="en"/>
              <a:t>[Why is the fundamental matrix defined up to a scale?</a:t>
            </a:r>
            <a:endParaRPr/>
          </a:p>
          <a:p>
            <a:pPr marL="0" lvl="0" indent="0" algn="l" rtl="0">
              <a:lnSpc>
                <a:spcPct val="115000"/>
              </a:lnSpc>
              <a:spcBef>
                <a:spcPts val="1200"/>
              </a:spcBef>
              <a:spcAft>
                <a:spcPts val="1200"/>
              </a:spcAft>
              <a:buSzPts val="1400"/>
              <a:buNone/>
            </a:pPr>
            <a:endParaRPr/>
          </a:p>
        </p:txBody>
      </p:sp>
      <p:sp>
        <p:nvSpPr>
          <p:cNvPr id="100" name="Google Shape;100;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[Why is the fundamental matrix rank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06" name="Google Shape;106;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correspondences on Notre Dame after RANSAC]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2" name="Google Shape;112;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epipolar lines on the Notre Dame image pair]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642</Words>
  <Application>Microsoft Office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Cambria</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lpstr>Part 6: Panorama Stitching</vt:lpstr>
      <vt:lpstr>Part 6: Panorama Stitching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Newaz, Shuvo</cp:lastModifiedBy>
  <cp:revision>1</cp:revision>
  <dcterms:modified xsi:type="dcterms:W3CDTF">2022-10-05T21:04:12Z</dcterms:modified>
</cp:coreProperties>
</file>