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2"/>
  </p:notesMasterIdLst>
  <p:sldIdLst>
    <p:sldId id="256" r:id="rId3"/>
    <p:sldId id="257" r:id="rId4"/>
    <p:sldId id="258" r:id="rId5"/>
    <p:sldId id="259" r:id="rId6"/>
    <p:sldId id="265" r:id="rId7"/>
    <p:sldId id="260" r:id="rId8"/>
    <p:sldId id="261"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E312B7-7CCD-427C-9C1F-38AA77D3AB96}" v="346" dt="2022-12-06T15:12:39.696"/>
  </p1510:revLst>
</p1510:revInfo>
</file>

<file path=ppt/tableStyles.xml><?xml version="1.0" encoding="utf-8"?>
<a:tblStyleLst xmlns:a="http://schemas.openxmlformats.org/drawingml/2006/main" def="{825F6AE1-3AB4-4EE1-A0F0-9F7C0662F09F}">
  <a:tblStyle styleId="{825F6AE1-3AB4-4EE1-A0F0-9F7C0662F0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waz, Shuvo" userId="4c2373e7-346f-4797-94d1-ef2a1d69f094" providerId="ADAL" clId="{EFE312B7-7CCD-427C-9C1F-38AA77D3AB96}"/>
    <pc:docChg chg="undo custSel addSld modSld">
      <pc:chgData name="Newaz, Shuvo" userId="4c2373e7-346f-4797-94d1-ef2a1d69f094" providerId="ADAL" clId="{EFE312B7-7CCD-427C-9C1F-38AA77D3AB96}" dt="2022-12-06T15:28:28.800" v="1102" actId="20577"/>
      <pc:docMkLst>
        <pc:docMk/>
      </pc:docMkLst>
      <pc:sldChg chg="modSp mod">
        <pc:chgData name="Newaz, Shuvo" userId="4c2373e7-346f-4797-94d1-ef2a1d69f094" providerId="ADAL" clId="{EFE312B7-7CCD-427C-9C1F-38AA77D3AB96}" dt="2022-11-23T18:59:37.500" v="55" actId="20577"/>
        <pc:sldMkLst>
          <pc:docMk/>
          <pc:sldMk cId="0" sldId="256"/>
        </pc:sldMkLst>
        <pc:spChg chg="mod">
          <ac:chgData name="Newaz, Shuvo" userId="4c2373e7-346f-4797-94d1-ef2a1d69f094" providerId="ADAL" clId="{EFE312B7-7CCD-427C-9C1F-38AA77D3AB96}" dt="2022-11-23T18:59:37.500" v="55" actId="20577"/>
          <ac:spMkLst>
            <pc:docMk/>
            <pc:sldMk cId="0" sldId="256"/>
            <ac:spMk id="100" creationId="{00000000-0000-0000-0000-000000000000}"/>
          </ac:spMkLst>
        </pc:spChg>
      </pc:sldChg>
      <pc:sldChg chg="modSp">
        <pc:chgData name="Newaz, Shuvo" userId="4c2373e7-346f-4797-94d1-ef2a1d69f094" providerId="ADAL" clId="{EFE312B7-7CCD-427C-9C1F-38AA77D3AB96}" dt="2022-11-24T22:32:36.527" v="397" actId="20577"/>
        <pc:sldMkLst>
          <pc:docMk/>
          <pc:sldMk cId="0" sldId="257"/>
        </pc:sldMkLst>
        <pc:graphicFrameChg chg="mod">
          <ac:chgData name="Newaz, Shuvo" userId="4c2373e7-346f-4797-94d1-ef2a1d69f094" providerId="ADAL" clId="{EFE312B7-7CCD-427C-9C1F-38AA77D3AB96}" dt="2022-11-24T22:32:36.527" v="397" actId="20577"/>
          <ac:graphicFrameMkLst>
            <pc:docMk/>
            <pc:sldMk cId="0" sldId="257"/>
            <ac:graphicFrameMk id="107" creationId="{00000000-0000-0000-0000-000000000000}"/>
          </ac:graphicFrameMkLst>
        </pc:graphicFrameChg>
      </pc:sldChg>
      <pc:sldChg chg="modSp mod">
        <pc:chgData name="Newaz, Shuvo" userId="4c2373e7-346f-4797-94d1-ef2a1d69f094" providerId="ADAL" clId="{EFE312B7-7CCD-427C-9C1F-38AA77D3AB96}" dt="2022-11-23T23:15:26.035" v="317" actId="403"/>
        <pc:sldMkLst>
          <pc:docMk/>
          <pc:sldMk cId="0" sldId="258"/>
        </pc:sldMkLst>
        <pc:graphicFrameChg chg="mod modGraphic">
          <ac:chgData name="Newaz, Shuvo" userId="4c2373e7-346f-4797-94d1-ef2a1d69f094" providerId="ADAL" clId="{EFE312B7-7CCD-427C-9C1F-38AA77D3AB96}" dt="2022-11-23T23:15:26.035" v="317" actId="403"/>
          <ac:graphicFrameMkLst>
            <pc:docMk/>
            <pc:sldMk cId="0" sldId="258"/>
            <ac:graphicFrameMk id="114" creationId="{00000000-0000-0000-0000-000000000000}"/>
          </ac:graphicFrameMkLst>
        </pc:graphicFrameChg>
      </pc:sldChg>
      <pc:sldChg chg="modSp mod">
        <pc:chgData name="Newaz, Shuvo" userId="4c2373e7-346f-4797-94d1-ef2a1d69f094" providerId="ADAL" clId="{EFE312B7-7CCD-427C-9C1F-38AA77D3AB96}" dt="2022-12-06T15:12:22.361" v="880" actId="20577"/>
        <pc:sldMkLst>
          <pc:docMk/>
          <pc:sldMk cId="0" sldId="259"/>
        </pc:sldMkLst>
        <pc:spChg chg="mod">
          <ac:chgData name="Newaz, Shuvo" userId="4c2373e7-346f-4797-94d1-ef2a1d69f094" providerId="ADAL" clId="{EFE312B7-7CCD-427C-9C1F-38AA77D3AB96}" dt="2022-12-06T15:12:22.361" v="880" actId="20577"/>
          <ac:spMkLst>
            <pc:docMk/>
            <pc:sldMk cId="0" sldId="259"/>
            <ac:spMk id="120" creationId="{00000000-0000-0000-0000-000000000000}"/>
          </ac:spMkLst>
        </pc:spChg>
      </pc:sldChg>
      <pc:sldChg chg="addSp modSp">
        <pc:chgData name="Newaz, Shuvo" userId="4c2373e7-346f-4797-94d1-ef2a1d69f094" providerId="ADAL" clId="{EFE312B7-7CCD-427C-9C1F-38AA77D3AB96}" dt="2022-11-23T23:17:41.975" v="327" actId="1076"/>
        <pc:sldMkLst>
          <pc:docMk/>
          <pc:sldMk cId="0" sldId="260"/>
        </pc:sldMkLst>
        <pc:picChg chg="add mod">
          <ac:chgData name="Newaz, Shuvo" userId="4c2373e7-346f-4797-94d1-ef2a1d69f094" providerId="ADAL" clId="{EFE312B7-7CCD-427C-9C1F-38AA77D3AB96}" dt="2022-11-23T23:17:41.975" v="327" actId="1076"/>
          <ac:picMkLst>
            <pc:docMk/>
            <pc:sldMk cId="0" sldId="260"/>
            <ac:picMk id="2050" creationId="{AF4D06EC-25A2-5F69-23F9-5B05403D5907}"/>
          </ac:picMkLst>
        </pc:picChg>
      </pc:sldChg>
      <pc:sldChg chg="addSp modSp">
        <pc:chgData name="Newaz, Shuvo" userId="4c2373e7-346f-4797-94d1-ef2a1d69f094" providerId="ADAL" clId="{EFE312B7-7CCD-427C-9C1F-38AA77D3AB96}" dt="2022-11-23T23:17:26.516" v="326" actId="1076"/>
        <pc:sldMkLst>
          <pc:docMk/>
          <pc:sldMk cId="0" sldId="261"/>
        </pc:sldMkLst>
        <pc:picChg chg="add mod">
          <ac:chgData name="Newaz, Shuvo" userId="4c2373e7-346f-4797-94d1-ef2a1d69f094" providerId="ADAL" clId="{EFE312B7-7CCD-427C-9C1F-38AA77D3AB96}" dt="2022-11-23T23:17:26.516" v="326" actId="1076"/>
          <ac:picMkLst>
            <pc:docMk/>
            <pc:sldMk cId="0" sldId="261"/>
            <ac:picMk id="1026" creationId="{71AE991A-129F-CDDF-CF38-A87F6D6F6B7F}"/>
          </ac:picMkLst>
        </pc:picChg>
      </pc:sldChg>
      <pc:sldChg chg="modSp mod">
        <pc:chgData name="Newaz, Shuvo" userId="4c2373e7-346f-4797-94d1-ef2a1d69f094" providerId="ADAL" clId="{EFE312B7-7CCD-427C-9C1F-38AA77D3AB96}" dt="2022-11-23T22:43:34.296" v="143" actId="403"/>
        <pc:sldMkLst>
          <pc:docMk/>
          <pc:sldMk cId="991450370" sldId="263"/>
        </pc:sldMkLst>
        <pc:graphicFrameChg chg="mod">
          <ac:chgData name="Newaz, Shuvo" userId="4c2373e7-346f-4797-94d1-ef2a1d69f094" providerId="ADAL" clId="{EFE312B7-7CCD-427C-9C1F-38AA77D3AB96}" dt="2022-11-23T22:43:34.296" v="143" actId="403"/>
          <ac:graphicFrameMkLst>
            <pc:docMk/>
            <pc:sldMk cId="991450370" sldId="263"/>
            <ac:graphicFrameMk id="3" creationId="{0BAB7FCA-1B4B-CFD4-B6E4-B01DA904E52D}"/>
          </ac:graphicFrameMkLst>
        </pc:graphicFrameChg>
        <pc:graphicFrameChg chg="mod modGraphic">
          <ac:chgData name="Newaz, Shuvo" userId="4c2373e7-346f-4797-94d1-ef2a1d69f094" providerId="ADAL" clId="{EFE312B7-7CCD-427C-9C1F-38AA77D3AB96}" dt="2022-11-23T22:43:29.893" v="140" actId="403"/>
          <ac:graphicFrameMkLst>
            <pc:docMk/>
            <pc:sldMk cId="991450370" sldId="263"/>
            <ac:graphicFrameMk id="7" creationId="{BA343FC3-0FA4-7271-307C-63154AEC5799}"/>
          </ac:graphicFrameMkLst>
        </pc:graphicFrameChg>
      </pc:sldChg>
      <pc:sldChg chg="addSp delSp modSp mod">
        <pc:chgData name="Newaz, Shuvo" userId="4c2373e7-346f-4797-94d1-ef2a1d69f094" providerId="ADAL" clId="{EFE312B7-7CCD-427C-9C1F-38AA77D3AB96}" dt="2022-12-06T15:28:28.800" v="1102" actId="20577"/>
        <pc:sldMkLst>
          <pc:docMk/>
          <pc:sldMk cId="3171835205" sldId="264"/>
        </pc:sldMkLst>
        <pc:spChg chg="add del mod">
          <ac:chgData name="Newaz, Shuvo" userId="4c2373e7-346f-4797-94d1-ef2a1d69f094" providerId="ADAL" clId="{EFE312B7-7CCD-427C-9C1F-38AA77D3AB96}" dt="2022-12-06T15:00:52.273" v="606" actId="478"/>
          <ac:spMkLst>
            <pc:docMk/>
            <pc:sldMk cId="3171835205" sldId="264"/>
            <ac:spMk id="3" creationId="{1DD155C7-6E95-6435-A457-9CB3BBA4AA69}"/>
          </ac:spMkLst>
        </pc:spChg>
        <pc:spChg chg="add del">
          <ac:chgData name="Newaz, Shuvo" userId="4c2373e7-346f-4797-94d1-ef2a1d69f094" providerId="ADAL" clId="{EFE312B7-7CCD-427C-9C1F-38AA77D3AB96}" dt="2022-11-23T22:45:29.579" v="145" actId="22"/>
          <ac:spMkLst>
            <pc:docMk/>
            <pc:sldMk cId="3171835205" sldId="264"/>
            <ac:spMk id="3" creationId="{26E8BFA8-4C5B-CEAB-C7E9-76A9754F82C3}"/>
          </ac:spMkLst>
        </pc:spChg>
        <pc:spChg chg="add del mod">
          <ac:chgData name="Newaz, Shuvo" userId="4c2373e7-346f-4797-94d1-ef2a1d69f094" providerId="ADAL" clId="{EFE312B7-7CCD-427C-9C1F-38AA77D3AB96}" dt="2022-12-06T15:00:58.091" v="608" actId="478"/>
          <ac:spMkLst>
            <pc:docMk/>
            <pc:sldMk cId="3171835205" sldId="264"/>
            <ac:spMk id="5" creationId="{5C4B0E42-20B3-6C3A-2B92-C342B083EC21}"/>
          </ac:spMkLst>
        </pc:spChg>
        <pc:spChg chg="add mod">
          <ac:chgData name="Newaz, Shuvo" userId="4c2373e7-346f-4797-94d1-ef2a1d69f094" providerId="ADAL" clId="{EFE312B7-7CCD-427C-9C1F-38AA77D3AB96}" dt="2022-12-06T15:28:28.800" v="1102" actId="20577"/>
          <ac:spMkLst>
            <pc:docMk/>
            <pc:sldMk cId="3171835205" sldId="264"/>
            <ac:spMk id="6" creationId="{EE29B813-8D19-E0D5-BD46-6C81D7111762}"/>
          </ac:spMkLst>
        </pc:spChg>
        <pc:spChg chg="add del">
          <ac:chgData name="Newaz, Shuvo" userId="4c2373e7-346f-4797-94d1-ef2a1d69f094" providerId="ADAL" clId="{EFE312B7-7CCD-427C-9C1F-38AA77D3AB96}" dt="2022-12-06T15:00:55.767" v="607" actId="21"/>
          <ac:spMkLst>
            <pc:docMk/>
            <pc:sldMk cId="3171835205" sldId="264"/>
            <ac:spMk id="113" creationId="{00000000-0000-0000-0000-000000000000}"/>
          </ac:spMkLst>
        </pc:spChg>
      </pc:sldChg>
      <pc:sldChg chg="addSp delSp modSp add mod">
        <pc:chgData name="Newaz, Shuvo" userId="4c2373e7-346f-4797-94d1-ef2a1d69f094" providerId="ADAL" clId="{EFE312B7-7CCD-427C-9C1F-38AA77D3AB96}" dt="2022-12-06T15:12:39.695" v="881" actId="164"/>
        <pc:sldMkLst>
          <pc:docMk/>
          <pc:sldMk cId="1023195644" sldId="265"/>
        </pc:sldMkLst>
        <pc:spChg chg="add del mod">
          <ac:chgData name="Newaz, Shuvo" userId="4c2373e7-346f-4797-94d1-ef2a1d69f094" providerId="ADAL" clId="{EFE312B7-7CCD-427C-9C1F-38AA77D3AB96}" dt="2022-12-06T15:07:36.956" v="774" actId="478"/>
          <ac:spMkLst>
            <pc:docMk/>
            <pc:sldMk cId="1023195644" sldId="265"/>
            <ac:spMk id="3" creationId="{78D82542-7D5B-FE96-83EE-A79064305025}"/>
          </ac:spMkLst>
        </pc:spChg>
        <pc:spChg chg="add mod">
          <ac:chgData name="Newaz, Shuvo" userId="4c2373e7-346f-4797-94d1-ef2a1d69f094" providerId="ADAL" clId="{EFE312B7-7CCD-427C-9C1F-38AA77D3AB96}" dt="2022-12-06T15:12:39.695" v="881" actId="164"/>
          <ac:spMkLst>
            <pc:docMk/>
            <pc:sldMk cId="1023195644" sldId="265"/>
            <ac:spMk id="6" creationId="{8884886D-654A-A9B1-C09F-7B432D7969D9}"/>
          </ac:spMkLst>
        </pc:spChg>
        <pc:spChg chg="del">
          <ac:chgData name="Newaz, Shuvo" userId="4c2373e7-346f-4797-94d1-ef2a1d69f094" providerId="ADAL" clId="{EFE312B7-7CCD-427C-9C1F-38AA77D3AB96}" dt="2022-12-06T15:07:34.027" v="773" actId="478"/>
          <ac:spMkLst>
            <pc:docMk/>
            <pc:sldMk cId="1023195644" sldId="265"/>
            <ac:spMk id="120" creationId="{00000000-0000-0000-0000-000000000000}"/>
          </ac:spMkLst>
        </pc:spChg>
        <pc:grpChg chg="add mod">
          <ac:chgData name="Newaz, Shuvo" userId="4c2373e7-346f-4797-94d1-ef2a1d69f094" providerId="ADAL" clId="{EFE312B7-7CCD-427C-9C1F-38AA77D3AB96}" dt="2022-12-06T15:12:39.695" v="881" actId="164"/>
          <ac:grpSpMkLst>
            <pc:docMk/>
            <pc:sldMk cId="1023195644" sldId="265"/>
            <ac:grpSpMk id="7" creationId="{A62C49D6-46BB-C2C4-0227-7D5345DFFF28}"/>
          </ac:grpSpMkLst>
        </pc:grpChg>
        <pc:picChg chg="add mod">
          <ac:chgData name="Newaz, Shuvo" userId="4c2373e7-346f-4797-94d1-ef2a1d69f094" providerId="ADAL" clId="{EFE312B7-7CCD-427C-9C1F-38AA77D3AB96}" dt="2022-12-06T15:12:39.695" v="881" actId="164"/>
          <ac:picMkLst>
            <pc:docMk/>
            <pc:sldMk cId="1023195644" sldId="265"/>
            <ac:picMk id="5" creationId="{C3CC6282-DBDD-791F-92DD-40327CE1114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da3c6ae5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cda3c6ae5f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da3c6ae5f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da3c6ae5f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da3c6ae5f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da3c6ae5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643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a3c6ae5f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da3c6ae5f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da3c6ae5f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da3c6ae5f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4954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da3c6ae5f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cda3c6ae5f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740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1" name="Google Shape;61;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5" name="Google Shape;65;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CS 6476 Project 6</a:t>
            </a:r>
            <a:endParaRPr/>
          </a:p>
        </p:txBody>
      </p:sp>
      <p:sp>
        <p:nvSpPr>
          <p:cNvPr id="100" name="Google Shape;100;p2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 Newaz</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shuvo.newaz@gatech.edu</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snewaz3</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r>
              <a:rPr lang="en-US" dirty="0">
                <a:latin typeface="Cambria" panose="02040503050406030204" pitchFamily="18" charset="0"/>
                <a:ea typeface="Cambria" panose="02040503050406030204" pitchFamily="18" charset="0"/>
              </a:rPr>
              <a:t>903614132</a:t>
            </a:r>
            <a:endParaRPr dirty="0">
              <a:latin typeface="Cambria" panose="02040503050406030204" pitchFamily="18" charset="0"/>
              <a:ea typeface="Cambria" panose="02040503050406030204" pitchFamily="18" charset="0"/>
            </a:endParaRPr>
          </a:p>
          <a:p>
            <a:pPr marL="0" lvl="0" indent="0" algn="ctr" rtl="0">
              <a:lnSpc>
                <a:spcPct val="100000"/>
              </a:lnSpc>
              <a:spcBef>
                <a:spcPts val="0"/>
              </a:spcBef>
              <a:spcAft>
                <a:spcPts val="0"/>
              </a:spcAft>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Parts 4 &amp; 5: mIoU of different models</a:t>
            </a:r>
            <a:endParaRPr/>
          </a:p>
          <a:p>
            <a:pPr marL="0" lvl="0" indent="0" algn="l" rtl="0">
              <a:spcBef>
                <a:spcPts val="0"/>
              </a:spcBef>
              <a:spcAft>
                <a:spcPts val="0"/>
              </a:spcAft>
              <a:buNone/>
            </a:pPr>
            <a:endParaRPr/>
          </a:p>
        </p:txBody>
      </p:sp>
      <p:sp>
        <p:nvSpPr>
          <p:cNvPr id="106" name="Google Shape;10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each of the following (keeping the changes as you move to the next row):</a:t>
            </a:r>
            <a:endParaRPr/>
          </a:p>
        </p:txBody>
      </p:sp>
      <mc:AlternateContent xmlns:mc="http://schemas.openxmlformats.org/markup-compatibility/2006" xmlns:a14="http://schemas.microsoft.com/office/drawing/2010/main">
        <mc:Choice Requires="a14">
          <p:graphicFrame>
            <p:nvGraphicFramePr>
              <p:cNvPr id="107" name="Google Shape;107;p26"/>
              <p:cNvGraphicFramePr/>
              <p:nvPr>
                <p:extLst>
                  <p:ext uri="{D42A27DB-BD31-4B8C-83A1-F6EECF244321}">
                    <p14:modId xmlns:p14="http://schemas.microsoft.com/office/powerpoint/2010/main" val="3554679623"/>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mIoU</a:t>
                          </a:r>
                          <a:endParaRPr/>
                        </a:p>
                      </a:txBody>
                      <a:tcPr marL="91425" marR="91425" marT="91425" marB="91425"/>
                    </a:tc>
                    <a:tc>
                      <a:txBody>
                        <a:bodyPr/>
                        <a:lstStyle/>
                        <a:p>
                          <a:pPr marL="0" lvl="0" indent="0" algn="l" rtl="0">
                            <a:spcBef>
                              <a:spcPts val="0"/>
                            </a:spcBef>
                            <a:spcAft>
                              <a:spcPts val="0"/>
                            </a:spcAft>
                            <a:buNone/>
                          </a:pPr>
                          <a:r>
                            <a:rPr lang="en"/>
                            <a:t>Validation mIoU</a:t>
                          </a:r>
                          <a:endParaRPr/>
                        </a:p>
                      </a:txBody>
                      <a:tcPr marL="91425" marR="91425" marT="91425" marB="91425"/>
                    </a:tc>
                    <a:extLst>
                      <a:ext uri="{0D108BD9-81ED-4DB2-BD59-A6C34878D82A}">
                        <a16:rowId xmlns:a16="http://schemas.microsoft.com/office/drawing/2014/main" val="10000"/>
                      </a:ext>
                    </a:extLst>
                  </a:tr>
                  <a:tr h="396200">
                    <a:tc>
                      <a:txBody>
                        <a:bodyPr/>
                        <a:lstStyle/>
                        <a:p>
                          <a:pPr marL="228600" lvl="0" indent="0" algn="l" rtl="0">
                            <a:spcBef>
                              <a:spcPts val="0"/>
                            </a:spcBef>
                            <a:spcAft>
                              <a:spcPts val="0"/>
                            </a:spcAft>
                            <a:buNone/>
                          </a:pPr>
                          <a:r>
                            <a:rPr lang="en"/>
                            <a:t>Simple Segmentation Net (no pretrained weights)</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0.3862</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0.3526</m:t>
                                </m:r>
                              </m:oMath>
                            </m:oMathPara>
                          </a14:m>
                          <a:endParaRPr dirty="0"/>
                        </a:p>
                      </a:txBody>
                      <a:tcPr marL="91425" marR="91425" marT="91425" marB="91425"/>
                    </a:tc>
                    <a:extLst>
                      <a:ext uri="{0D108BD9-81ED-4DB2-BD59-A6C34878D82A}">
                        <a16:rowId xmlns:a16="http://schemas.microsoft.com/office/drawing/2014/main" val="10001"/>
                      </a:ext>
                    </a:extLst>
                  </a:tr>
                  <a:tr h="396200">
                    <a:tc>
                      <a:txBody>
                        <a:bodyPr/>
                        <a:lstStyle/>
                        <a:p>
                          <a:pPr marL="457200" lvl="0" indent="-317500" algn="l" rtl="0">
                            <a:spcBef>
                              <a:spcPts val="0"/>
                            </a:spcBef>
                            <a:spcAft>
                              <a:spcPts val="0"/>
                            </a:spcAft>
                            <a:buSzPts val="1400"/>
                            <a:buChar char="+"/>
                          </a:pPr>
                          <a:r>
                            <a:rPr lang="en"/>
                            <a:t>ImageNet-Pretrained backbone</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0.5464</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0.5204</m:t>
                                </m:r>
                              </m:oMath>
                            </m:oMathPara>
                          </a14:m>
                          <a:endParaRPr dirty="0"/>
                        </a:p>
                      </a:txBody>
                      <a:tcPr marL="91425" marR="91425" marT="91425" marB="91425"/>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a:t>Data augmentation</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0.4592</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0.4917</m:t>
                                </m:r>
                              </m:oMath>
                            </m:oMathPara>
                          </a14:m>
                          <a:endParaRPr dirty="0"/>
                        </a:p>
                      </a:txBody>
                      <a:tcPr marL="91425" marR="91425" marT="91425" marB="91425"/>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a:t>    ImageNet-Pretrained PSPNet w/ Data Aug. without PPM</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0.6078</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0.6207</m:t>
                                </m:r>
                              </m:oMath>
                            </m:oMathPara>
                          </a14:m>
                          <a:endParaRPr dirty="0"/>
                        </a:p>
                      </a:txBody>
                      <a:tcPr marL="91425" marR="91425" marT="91425" marB="91425"/>
                    </a:tc>
                    <a:extLst>
                      <a:ext uri="{0D108BD9-81ED-4DB2-BD59-A6C34878D82A}">
                        <a16:rowId xmlns:a16="http://schemas.microsoft.com/office/drawing/2014/main" val="10004"/>
                      </a:ext>
                    </a:extLst>
                  </a:tr>
                  <a:tr h="396200">
                    <a:tc>
                      <a:txBody>
                        <a:bodyPr/>
                        <a:lstStyle/>
                        <a:p>
                          <a:pPr marL="457200" lvl="0" indent="-317500" algn="l" rtl="0">
                            <a:spcBef>
                              <a:spcPts val="0"/>
                            </a:spcBef>
                            <a:spcAft>
                              <a:spcPts val="0"/>
                            </a:spcAft>
                            <a:buSzPts val="1400"/>
                            <a:buChar char="+"/>
                          </a:pPr>
                          <a:r>
                            <a:rPr lang="en"/>
                            <a:t>PSPNet with PPM</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0.5933</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0.6130</m:t>
                                </m:r>
                              </m:oMath>
                            </m:oMathPara>
                          </a14:m>
                          <a:endParaRPr dirty="0"/>
                        </a:p>
                      </a:txBody>
                      <a:tcPr marL="91425" marR="91425" marT="91425" marB="91425"/>
                    </a:tc>
                    <a:extLst>
                      <a:ext uri="{0D108BD9-81ED-4DB2-BD59-A6C34878D82A}">
                        <a16:rowId xmlns:a16="http://schemas.microsoft.com/office/drawing/2014/main" val="10005"/>
                      </a:ext>
                    </a:extLst>
                  </a:tr>
                  <a:tr h="396200">
                    <a:tc>
                      <a:txBody>
                        <a:bodyPr/>
                        <a:lstStyle/>
                        <a:p>
                          <a:pPr marL="457200" lvl="0" indent="-317500" algn="l" rtl="0">
                            <a:spcBef>
                              <a:spcPts val="0"/>
                            </a:spcBef>
                            <a:spcAft>
                              <a:spcPts val="0"/>
                            </a:spcAft>
                            <a:buSzPts val="1400"/>
                            <a:buChar char="+"/>
                          </a:pPr>
                          <a:r>
                            <a:rPr lang="en"/>
                            <a:t>PSPNet with auxiliary loss</a:t>
                          </a:r>
                          <a:endParaRPr/>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0.5976</m:t>
                                </m:r>
                              </m:oMath>
                            </m:oMathPara>
                          </a14:m>
                          <a:endParaRPr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0.6338</m:t>
                                </m:r>
                              </m:oMath>
                            </m:oMathPara>
                          </a14:m>
                          <a:endParaRPr dirty="0"/>
                        </a:p>
                      </a:txBody>
                      <a:tcPr marL="91425" marR="91425" marT="91425" marB="91425"/>
                    </a:tc>
                    <a:extLst>
                      <a:ext uri="{0D108BD9-81ED-4DB2-BD59-A6C34878D82A}">
                        <a16:rowId xmlns:a16="http://schemas.microsoft.com/office/drawing/2014/main" val="10006"/>
                      </a:ext>
                    </a:extLst>
                  </a:tr>
                </a:tbl>
              </a:graphicData>
            </a:graphic>
          </p:graphicFrame>
        </mc:Choice>
        <mc:Fallback xmlns="">
          <p:graphicFrame>
            <p:nvGraphicFramePr>
              <p:cNvPr id="107" name="Google Shape;107;p26"/>
              <p:cNvGraphicFramePr/>
              <p:nvPr>
                <p:extLst>
                  <p:ext uri="{D42A27DB-BD31-4B8C-83A1-F6EECF244321}">
                    <p14:modId xmlns:p14="http://schemas.microsoft.com/office/powerpoint/2010/main" val="3554679623"/>
                  </p:ext>
                </p:extLst>
              </p:nvPr>
            </p:nvGraphicFramePr>
            <p:xfrm>
              <a:off x="595263" y="1693450"/>
              <a:ext cx="7872750" cy="3059415"/>
            </p:xfrm>
            <a:graphic>
              <a:graphicData uri="http://schemas.openxmlformats.org/drawingml/2006/table">
                <a:tbl>
                  <a:tblPr>
                    <a:noFill/>
                    <a:tableStyleId>{825F6AE1-3AB4-4EE1-A0F0-9F7C0662F09F}</a:tableStyleId>
                  </a:tblPr>
                  <a:tblGrid>
                    <a:gridCol w="4955775">
                      <a:extLst>
                        <a:ext uri="{9D8B030D-6E8A-4147-A177-3AD203B41FA5}">
                          <a16:colId xmlns:a16="http://schemas.microsoft.com/office/drawing/2014/main" val="20000"/>
                        </a:ext>
                      </a:extLst>
                    </a:gridCol>
                    <a:gridCol w="1315775">
                      <a:extLst>
                        <a:ext uri="{9D8B030D-6E8A-4147-A177-3AD203B41FA5}">
                          <a16:colId xmlns:a16="http://schemas.microsoft.com/office/drawing/2014/main" val="20001"/>
                        </a:ext>
                      </a:extLst>
                    </a:gridCol>
                    <a:gridCol w="1601200">
                      <a:extLst>
                        <a:ext uri="{9D8B030D-6E8A-4147-A177-3AD203B41FA5}">
                          <a16:colId xmlns:a16="http://schemas.microsoft.com/office/drawing/2014/main" val="20002"/>
                        </a:ext>
                      </a:extLst>
                    </a:gridCol>
                  </a:tblGrid>
                  <a:tr h="60957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Training mIoU</a:t>
                          </a:r>
                          <a:endParaRPr/>
                        </a:p>
                      </a:txBody>
                      <a:tcPr marL="91425" marR="91425" marT="91425" marB="91425"/>
                    </a:tc>
                    <a:tc>
                      <a:txBody>
                        <a:bodyPr/>
                        <a:lstStyle/>
                        <a:p>
                          <a:pPr marL="0" lvl="0" indent="0" algn="l" rtl="0">
                            <a:spcBef>
                              <a:spcPts val="0"/>
                            </a:spcBef>
                            <a:spcAft>
                              <a:spcPts val="0"/>
                            </a:spcAft>
                            <a:buNone/>
                          </a:pPr>
                          <a:r>
                            <a:rPr lang="en"/>
                            <a:t>Validation mIoU</a:t>
                          </a:r>
                          <a:endParaRPr/>
                        </a:p>
                      </a:txBody>
                      <a:tcPr marL="91425" marR="91425" marT="91425" marB="91425"/>
                    </a:tc>
                    <a:extLst>
                      <a:ext uri="{0D108BD9-81ED-4DB2-BD59-A6C34878D82A}">
                        <a16:rowId xmlns:a16="http://schemas.microsoft.com/office/drawing/2014/main" val="10000"/>
                      </a:ext>
                    </a:extLst>
                  </a:tr>
                  <a:tr h="396210">
                    <a:tc>
                      <a:txBody>
                        <a:bodyPr/>
                        <a:lstStyle/>
                        <a:p>
                          <a:pPr marL="228600" lvl="0" indent="0" algn="l" rtl="0">
                            <a:spcBef>
                              <a:spcPts val="0"/>
                            </a:spcBef>
                            <a:spcAft>
                              <a:spcPts val="0"/>
                            </a:spcAft>
                            <a:buNone/>
                          </a:pPr>
                          <a:r>
                            <a:rPr lang="en"/>
                            <a:t>Simple Segmentation Net (no pretrained weights)</a:t>
                          </a:r>
                          <a:endParaRPr/>
                        </a:p>
                      </a:txBody>
                      <a:tcPr marL="91425" marR="91425" marT="91425" marB="91425"/>
                    </a:tc>
                    <a:tc>
                      <a:txBody>
                        <a:bodyPr/>
                        <a:lstStyle/>
                        <a:p>
                          <a:endParaRPr lang="en-US"/>
                        </a:p>
                      </a:txBody>
                      <a:tcPr marL="91425" marR="91425" marT="91425" marB="91425">
                        <a:blipFill>
                          <a:blip r:embed="rId3"/>
                          <a:stretch>
                            <a:fillRect l="-377315" t="-153846" r="-122222" b="-524615"/>
                          </a:stretch>
                        </a:blipFill>
                      </a:tcPr>
                    </a:tc>
                    <a:tc>
                      <a:txBody>
                        <a:bodyPr/>
                        <a:lstStyle/>
                        <a:p>
                          <a:endParaRPr lang="en-US"/>
                        </a:p>
                      </a:txBody>
                      <a:tcPr marL="91425" marR="91425" marT="91425" marB="91425">
                        <a:blipFill>
                          <a:blip r:embed="rId3"/>
                          <a:stretch>
                            <a:fillRect l="-392015" t="-153846" r="-380" b="-524615"/>
                          </a:stretch>
                        </a:blipFill>
                      </a:tcPr>
                    </a:tc>
                    <a:extLst>
                      <a:ext uri="{0D108BD9-81ED-4DB2-BD59-A6C34878D82A}">
                        <a16:rowId xmlns:a16="http://schemas.microsoft.com/office/drawing/2014/main" val="10001"/>
                      </a:ext>
                    </a:extLst>
                  </a:tr>
                  <a:tr h="396210">
                    <a:tc>
                      <a:txBody>
                        <a:bodyPr/>
                        <a:lstStyle/>
                        <a:p>
                          <a:pPr marL="457200" lvl="0" indent="-317500" algn="l" rtl="0">
                            <a:spcBef>
                              <a:spcPts val="0"/>
                            </a:spcBef>
                            <a:spcAft>
                              <a:spcPts val="0"/>
                            </a:spcAft>
                            <a:buSzPts val="1400"/>
                            <a:buChar char="+"/>
                          </a:pPr>
                          <a:r>
                            <a:rPr lang="en"/>
                            <a:t>ImageNet-Pretrained backbone</a:t>
                          </a:r>
                          <a:endParaRPr/>
                        </a:p>
                      </a:txBody>
                      <a:tcPr marL="91425" marR="91425" marT="91425" marB="91425"/>
                    </a:tc>
                    <a:tc>
                      <a:txBody>
                        <a:bodyPr/>
                        <a:lstStyle/>
                        <a:p>
                          <a:endParaRPr lang="en-US"/>
                        </a:p>
                      </a:txBody>
                      <a:tcPr marL="91425" marR="91425" marT="91425" marB="91425">
                        <a:blipFill>
                          <a:blip r:embed="rId3"/>
                          <a:stretch>
                            <a:fillRect l="-377315" t="-250000" r="-122222" b="-416667"/>
                          </a:stretch>
                        </a:blipFill>
                      </a:tcPr>
                    </a:tc>
                    <a:tc>
                      <a:txBody>
                        <a:bodyPr/>
                        <a:lstStyle/>
                        <a:p>
                          <a:endParaRPr lang="en-US"/>
                        </a:p>
                      </a:txBody>
                      <a:tcPr marL="91425" marR="91425" marT="91425" marB="91425">
                        <a:blipFill>
                          <a:blip r:embed="rId3"/>
                          <a:stretch>
                            <a:fillRect l="-392015" t="-250000" r="-380" b="-416667"/>
                          </a:stretch>
                        </a:blipFill>
                      </a:tcPr>
                    </a:tc>
                    <a:extLst>
                      <a:ext uri="{0D108BD9-81ED-4DB2-BD59-A6C34878D82A}">
                        <a16:rowId xmlns:a16="http://schemas.microsoft.com/office/drawing/2014/main" val="10002"/>
                      </a:ext>
                    </a:extLst>
                  </a:tr>
                  <a:tr h="411250">
                    <a:tc>
                      <a:txBody>
                        <a:bodyPr/>
                        <a:lstStyle/>
                        <a:p>
                          <a:pPr marL="457200" lvl="0" indent="-317500" algn="l" rtl="0">
                            <a:spcBef>
                              <a:spcPts val="0"/>
                            </a:spcBef>
                            <a:spcAft>
                              <a:spcPts val="0"/>
                            </a:spcAft>
                            <a:buSzPts val="1400"/>
                            <a:buChar char="+"/>
                          </a:pPr>
                          <a:r>
                            <a:rPr lang="en"/>
                            <a:t>Data augmentation</a:t>
                          </a:r>
                          <a:endParaRPr/>
                        </a:p>
                      </a:txBody>
                      <a:tcPr marL="91425" marR="91425" marT="91425" marB="91425"/>
                    </a:tc>
                    <a:tc>
                      <a:txBody>
                        <a:bodyPr/>
                        <a:lstStyle/>
                        <a:p>
                          <a:endParaRPr lang="en-US"/>
                        </a:p>
                      </a:txBody>
                      <a:tcPr marL="91425" marR="91425" marT="91425" marB="91425">
                        <a:blipFill>
                          <a:blip r:embed="rId3"/>
                          <a:stretch>
                            <a:fillRect l="-377315" t="-344776" r="-122222" b="-310448"/>
                          </a:stretch>
                        </a:blipFill>
                      </a:tcPr>
                    </a:tc>
                    <a:tc>
                      <a:txBody>
                        <a:bodyPr/>
                        <a:lstStyle/>
                        <a:p>
                          <a:endParaRPr lang="en-US"/>
                        </a:p>
                      </a:txBody>
                      <a:tcPr marL="91425" marR="91425" marT="91425" marB="91425">
                        <a:blipFill>
                          <a:blip r:embed="rId3"/>
                          <a:stretch>
                            <a:fillRect l="-392015" t="-344776" r="-380" b="-310448"/>
                          </a:stretch>
                        </a:blipFill>
                      </a:tcPr>
                    </a:tc>
                    <a:extLst>
                      <a:ext uri="{0D108BD9-81ED-4DB2-BD59-A6C34878D82A}">
                        <a16:rowId xmlns:a16="http://schemas.microsoft.com/office/drawing/2014/main" val="10003"/>
                      </a:ext>
                    </a:extLst>
                  </a:tr>
                  <a:tr h="453750">
                    <a:tc>
                      <a:txBody>
                        <a:bodyPr/>
                        <a:lstStyle/>
                        <a:p>
                          <a:pPr marL="0" lvl="0" indent="0" algn="l" rtl="0">
                            <a:spcBef>
                              <a:spcPts val="0"/>
                            </a:spcBef>
                            <a:spcAft>
                              <a:spcPts val="0"/>
                            </a:spcAft>
                            <a:buNone/>
                          </a:pPr>
                          <a:r>
                            <a:rPr lang="en"/>
                            <a:t>    ImageNet-Pretrained PSPNet w/ Data Aug. without PPM</a:t>
                          </a:r>
                          <a:endParaRPr/>
                        </a:p>
                      </a:txBody>
                      <a:tcPr marL="91425" marR="91425" marT="91425" marB="91425"/>
                    </a:tc>
                    <a:tc>
                      <a:txBody>
                        <a:bodyPr/>
                        <a:lstStyle/>
                        <a:p>
                          <a:endParaRPr lang="en-US"/>
                        </a:p>
                      </a:txBody>
                      <a:tcPr marL="91425" marR="91425" marT="91425" marB="91425">
                        <a:blipFill>
                          <a:blip r:embed="rId3"/>
                          <a:stretch>
                            <a:fillRect l="-377315" t="-397333" r="-122222" b="-177333"/>
                          </a:stretch>
                        </a:blipFill>
                      </a:tcPr>
                    </a:tc>
                    <a:tc>
                      <a:txBody>
                        <a:bodyPr/>
                        <a:lstStyle/>
                        <a:p>
                          <a:endParaRPr lang="en-US"/>
                        </a:p>
                      </a:txBody>
                      <a:tcPr marL="91425" marR="91425" marT="91425" marB="91425">
                        <a:blipFill>
                          <a:blip r:embed="rId3"/>
                          <a:stretch>
                            <a:fillRect l="-392015" t="-397333" r="-380" b="-177333"/>
                          </a:stretch>
                        </a:blipFill>
                      </a:tcPr>
                    </a:tc>
                    <a:extLst>
                      <a:ext uri="{0D108BD9-81ED-4DB2-BD59-A6C34878D82A}">
                        <a16:rowId xmlns:a16="http://schemas.microsoft.com/office/drawing/2014/main" val="10004"/>
                      </a:ext>
                    </a:extLst>
                  </a:tr>
                  <a:tr h="396210">
                    <a:tc>
                      <a:txBody>
                        <a:bodyPr/>
                        <a:lstStyle/>
                        <a:p>
                          <a:pPr marL="457200" lvl="0" indent="-317500" algn="l" rtl="0">
                            <a:spcBef>
                              <a:spcPts val="0"/>
                            </a:spcBef>
                            <a:spcAft>
                              <a:spcPts val="0"/>
                            </a:spcAft>
                            <a:buSzPts val="1400"/>
                            <a:buChar char="+"/>
                          </a:pPr>
                          <a:r>
                            <a:rPr lang="en"/>
                            <a:t>PSPNet with PPM</a:t>
                          </a:r>
                          <a:endParaRPr/>
                        </a:p>
                      </a:txBody>
                      <a:tcPr marL="91425" marR="91425" marT="91425" marB="91425"/>
                    </a:tc>
                    <a:tc>
                      <a:txBody>
                        <a:bodyPr/>
                        <a:lstStyle/>
                        <a:p>
                          <a:endParaRPr lang="en-US"/>
                        </a:p>
                      </a:txBody>
                      <a:tcPr marL="91425" marR="91425" marT="91425" marB="91425">
                        <a:blipFill>
                          <a:blip r:embed="rId3"/>
                          <a:stretch>
                            <a:fillRect l="-377315" t="-573846" r="-122222" b="-104615"/>
                          </a:stretch>
                        </a:blipFill>
                      </a:tcPr>
                    </a:tc>
                    <a:tc>
                      <a:txBody>
                        <a:bodyPr/>
                        <a:lstStyle/>
                        <a:p>
                          <a:endParaRPr lang="en-US"/>
                        </a:p>
                      </a:txBody>
                      <a:tcPr marL="91425" marR="91425" marT="91425" marB="91425">
                        <a:blipFill>
                          <a:blip r:embed="rId3"/>
                          <a:stretch>
                            <a:fillRect l="-392015" t="-573846" r="-380" b="-104615"/>
                          </a:stretch>
                        </a:blipFill>
                      </a:tcPr>
                    </a:tc>
                    <a:extLst>
                      <a:ext uri="{0D108BD9-81ED-4DB2-BD59-A6C34878D82A}">
                        <a16:rowId xmlns:a16="http://schemas.microsoft.com/office/drawing/2014/main" val="10005"/>
                      </a:ext>
                    </a:extLst>
                  </a:tr>
                  <a:tr h="396210">
                    <a:tc>
                      <a:txBody>
                        <a:bodyPr/>
                        <a:lstStyle/>
                        <a:p>
                          <a:pPr marL="457200" lvl="0" indent="-317500" algn="l" rtl="0">
                            <a:spcBef>
                              <a:spcPts val="0"/>
                            </a:spcBef>
                            <a:spcAft>
                              <a:spcPts val="0"/>
                            </a:spcAft>
                            <a:buSzPts val="1400"/>
                            <a:buChar char="+"/>
                          </a:pPr>
                          <a:r>
                            <a:rPr lang="en"/>
                            <a:t>PSPNet with auxiliary loss</a:t>
                          </a:r>
                          <a:endParaRPr/>
                        </a:p>
                      </a:txBody>
                      <a:tcPr marL="91425" marR="91425" marT="91425" marB="91425"/>
                    </a:tc>
                    <a:tc>
                      <a:txBody>
                        <a:bodyPr/>
                        <a:lstStyle/>
                        <a:p>
                          <a:endParaRPr lang="en-US"/>
                        </a:p>
                      </a:txBody>
                      <a:tcPr marL="91425" marR="91425" marT="91425" marB="91425">
                        <a:blipFill>
                          <a:blip r:embed="rId3"/>
                          <a:stretch>
                            <a:fillRect l="-377315" t="-673846" r="-122222" b="-4615"/>
                          </a:stretch>
                        </a:blipFill>
                      </a:tcPr>
                    </a:tc>
                    <a:tc>
                      <a:txBody>
                        <a:bodyPr/>
                        <a:lstStyle/>
                        <a:p>
                          <a:endParaRPr lang="en-US"/>
                        </a:p>
                      </a:txBody>
                      <a:tcPr marL="91425" marR="91425" marT="91425" marB="91425">
                        <a:blipFill>
                          <a:blip r:embed="rId3"/>
                          <a:stretch>
                            <a:fillRect l="-392015" t="-673846" r="-380" b="-4615"/>
                          </a:stretch>
                        </a:blipFill>
                      </a:tcPr>
                    </a:tc>
                    <a:extLst>
                      <a:ext uri="{0D108BD9-81ED-4DB2-BD59-A6C34878D82A}">
                        <a16:rowId xmlns:a16="http://schemas.microsoft.com/office/drawing/2014/main" val="10006"/>
                      </a:ext>
                    </a:extLst>
                  </a:tr>
                </a:tbl>
              </a:graphicData>
            </a:graphic>
          </p:graphicFrame>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1149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Per class IoUs</a:t>
            </a:r>
            <a:endParaRPr/>
          </a:p>
        </p:txBody>
      </p:sp>
      <p:sp>
        <p:nvSpPr>
          <p:cNvPr id="113" name="Google Shape;113;p27"/>
          <p:cNvSpPr txBox="1">
            <a:spLocks noGrp="1"/>
          </p:cNvSpPr>
          <p:nvPr>
            <p:ph type="body" idx="1"/>
          </p:nvPr>
        </p:nvSpPr>
        <p:spPr>
          <a:xfrm>
            <a:off x="311700" y="622975"/>
            <a:ext cx="8520600" cy="657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Report your model’s IoU for the 11 Camvid classes (you can find the order they are listed in at dataset_lists/camvid-11/camvid-11_names.txt):</a:t>
            </a:r>
            <a:endParaRPr/>
          </a:p>
        </p:txBody>
      </p:sp>
      <mc:AlternateContent xmlns:mc="http://schemas.openxmlformats.org/markup-compatibility/2006" xmlns:a14="http://schemas.microsoft.com/office/drawing/2010/main">
        <mc:Choice Requires="a14">
          <p:graphicFrame>
            <p:nvGraphicFramePr>
              <p:cNvPr id="114" name="Google Shape;114;p27"/>
              <p:cNvGraphicFramePr/>
              <p:nvPr>
                <p:extLst>
                  <p:ext uri="{D42A27DB-BD31-4B8C-83A1-F6EECF244321}">
                    <p14:modId xmlns:p14="http://schemas.microsoft.com/office/powerpoint/2010/main" val="2570659636"/>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27180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a:t>Simple Segmentation Net Class IoU</a:t>
                          </a:r>
                          <a:endParaRPr sz="90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27180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0.8638</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0.8959</m:t>
                                </m:r>
                              </m:oMath>
                            </m:oMathPara>
                          </a14:m>
                          <a:endParaRPr lang="en-US" sz="900" b="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0.8647</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0.8924</m:t>
                                </m:r>
                              </m:oMath>
                            </m:oMathPara>
                          </a14:m>
                          <a:endParaRPr sz="900" dirty="0"/>
                        </a:p>
                      </a:txBody>
                      <a:tcPr marL="91425" marR="91425" marT="91425" marB="91425"/>
                    </a:tc>
                    <a:extLst>
                      <a:ext uri="{0D108BD9-81ED-4DB2-BD59-A6C34878D82A}">
                        <a16:rowId xmlns:a16="http://schemas.microsoft.com/office/drawing/2014/main" val="10002"/>
                      </a:ext>
                    </a:extLst>
                  </a:tr>
                  <a:tr h="27180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Sky</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0.8662</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0.9253</m:t>
                                </m:r>
                              </m:oMath>
                            </m:oMathPara>
                          </a14:m>
                          <a:endParaRPr sz="900" dirty="0"/>
                        </a:p>
                      </a:txBody>
                      <a:tcPr marL="91425" marR="91425" marT="91425" marB="91425"/>
                    </a:tc>
                    <a:extLst>
                      <a:ext uri="{0D108BD9-81ED-4DB2-BD59-A6C34878D82A}">
                        <a16:rowId xmlns:a16="http://schemas.microsoft.com/office/drawing/2014/main" val="10003"/>
                      </a:ext>
                    </a:extLst>
                  </a:tr>
                  <a:tr h="27180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Car</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0.6284</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0.8331</m:t>
                                </m:r>
                              </m:oMath>
                            </m:oMathPara>
                          </a14:m>
                          <a:endParaRPr sz="900" dirty="0"/>
                        </a:p>
                      </a:txBody>
                      <a:tcPr marL="91425" marR="91425" marT="91425" marB="91425"/>
                    </a:tc>
                    <a:extLst>
                      <a:ext uri="{0D108BD9-81ED-4DB2-BD59-A6C34878D82A}">
                        <a16:rowId xmlns:a16="http://schemas.microsoft.com/office/drawing/2014/main" val="10004"/>
                      </a:ext>
                    </a:extLst>
                  </a:tr>
                  <a:tr h="27180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0.0000</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0.0000</m:t>
                                </m:r>
                              </m:oMath>
                            </m:oMathPara>
                          </a14:m>
                          <a:endParaRPr sz="900" dirty="0"/>
                        </a:p>
                      </a:txBody>
                      <a:tcPr marL="91425" marR="91425" marT="91425" marB="91425"/>
                    </a:tc>
                    <a:extLst>
                      <a:ext uri="{0D108BD9-81ED-4DB2-BD59-A6C34878D82A}">
                        <a16:rowId xmlns:a16="http://schemas.microsoft.com/office/drawing/2014/main" val="10005"/>
                      </a:ext>
                    </a:extLst>
                  </a:tr>
                  <a:tr h="27180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0.9045</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0.9411</m:t>
                                </m:r>
                              </m:oMath>
                            </m:oMathPara>
                          </a14:m>
                          <a:endParaRPr sz="900" dirty="0"/>
                        </a:p>
                      </a:txBody>
                      <a:tcPr marL="91425" marR="91425" marT="91425" marB="91425"/>
                    </a:tc>
                    <a:extLst>
                      <a:ext uri="{0D108BD9-81ED-4DB2-BD59-A6C34878D82A}">
                        <a16:rowId xmlns:a16="http://schemas.microsoft.com/office/drawing/2014/main" val="10006"/>
                      </a:ext>
                    </a:extLst>
                  </a:tr>
                  <a:tr h="271800">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Pedestrian</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0.1615</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0.3884</m:t>
                                </m:r>
                              </m:oMath>
                            </m:oMathPara>
                          </a14:m>
                          <a:endParaRPr sz="900" dirty="0"/>
                        </a:p>
                      </a:txBody>
                      <a:tcPr marL="91425" marR="91425" marT="91425" marB="91425"/>
                    </a:tc>
                    <a:extLst>
                      <a:ext uri="{0D108BD9-81ED-4DB2-BD59-A6C34878D82A}">
                        <a16:rowId xmlns:a16="http://schemas.microsoft.com/office/drawing/2014/main" val="10007"/>
                      </a:ext>
                    </a:extLst>
                  </a:tr>
                  <a:tr h="27180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a:t>Fence</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0.6593</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0.6406</m:t>
                                </m:r>
                              </m:oMath>
                            </m:oMathPara>
                          </a14:m>
                          <a:endParaRPr sz="900" dirty="0"/>
                        </a:p>
                      </a:txBody>
                      <a:tcPr marL="91425" marR="91425" marT="91425" marB="91425"/>
                    </a:tc>
                    <a:extLst>
                      <a:ext uri="{0D108BD9-81ED-4DB2-BD59-A6C34878D82A}">
                        <a16:rowId xmlns:a16="http://schemas.microsoft.com/office/drawing/2014/main" val="10008"/>
                      </a:ext>
                    </a:extLst>
                  </a:tr>
                  <a:tr h="271800">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a:t>Column_Pole</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0.0000</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0.0000</m:t>
                                </m:r>
                              </m:oMath>
                            </m:oMathPara>
                          </a14:m>
                          <a:endParaRPr sz="900" dirty="0"/>
                        </a:p>
                      </a:txBody>
                      <a:tcPr marL="91425" marR="91425" marT="91425" marB="91425"/>
                    </a:tc>
                    <a:extLst>
                      <a:ext uri="{0D108BD9-81ED-4DB2-BD59-A6C34878D82A}">
                        <a16:rowId xmlns:a16="http://schemas.microsoft.com/office/drawing/2014/main" val="10009"/>
                      </a:ext>
                    </a:extLst>
                  </a:tr>
                  <a:tr h="271800">
                    <a:tc>
                      <a:txBody>
                        <a:bodyPr/>
                        <a:lstStyle/>
                        <a:p>
                          <a:pPr marL="0" lvl="0" indent="0" algn="l" rtl="0">
                            <a:spcBef>
                              <a:spcPts val="0"/>
                            </a:spcBef>
                            <a:spcAft>
                              <a:spcPts val="0"/>
                            </a:spcAft>
                            <a:buNone/>
                          </a:pPr>
                          <a:r>
                            <a:rPr lang="en" sz="900"/>
                            <a:t>9</a:t>
                          </a:r>
                          <a:endParaRPr sz="900"/>
                        </a:p>
                      </a:txBody>
                      <a:tcPr marL="91425" marR="91425" marT="91425" marB="91425"/>
                    </a:tc>
                    <a:tc>
                      <a:txBody>
                        <a:bodyPr/>
                        <a:lstStyle/>
                        <a:p>
                          <a:pPr marL="0" lvl="0" indent="0" algn="l" rtl="0">
                            <a:spcBef>
                              <a:spcPts val="0"/>
                            </a:spcBef>
                            <a:spcAft>
                              <a:spcPts val="0"/>
                            </a:spcAft>
                            <a:buNone/>
                          </a:pPr>
                          <a:r>
                            <a:rPr lang="en" sz="900"/>
                            <a:t>Sidewalk</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0.7362</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0.8221</m:t>
                                </m:r>
                              </m:oMath>
                            </m:oMathPara>
                          </a14:m>
                          <a:endParaRPr sz="900" dirty="0"/>
                        </a:p>
                      </a:txBody>
                      <a:tcPr marL="91425" marR="91425" marT="91425" marB="91425"/>
                    </a:tc>
                    <a:extLst>
                      <a:ext uri="{0D108BD9-81ED-4DB2-BD59-A6C34878D82A}">
                        <a16:rowId xmlns:a16="http://schemas.microsoft.com/office/drawing/2014/main" val="10010"/>
                      </a:ext>
                    </a:extLst>
                  </a:tr>
                  <a:tr h="271800">
                    <a:tc>
                      <a:txBody>
                        <a:bodyPr/>
                        <a:lstStyle/>
                        <a:p>
                          <a:pPr marL="0" lvl="0" indent="0" algn="l" rtl="0">
                            <a:spcBef>
                              <a:spcPts val="0"/>
                            </a:spcBef>
                            <a:spcAft>
                              <a:spcPts val="0"/>
                            </a:spcAft>
                            <a:buNone/>
                          </a:pPr>
                          <a:r>
                            <a:rPr lang="en" sz="900"/>
                            <a:t>10</a:t>
                          </a:r>
                          <a:endParaRPr sz="900"/>
                        </a:p>
                      </a:txBody>
                      <a:tcPr marL="91425" marR="91425" marT="91425" marB="91425"/>
                    </a:tc>
                    <a:tc>
                      <a:txBody>
                        <a:bodyPr/>
                        <a:lstStyle/>
                        <a:p>
                          <a:pPr marL="0" lvl="0" indent="0" algn="l" rtl="0">
                            <a:spcBef>
                              <a:spcPts val="0"/>
                            </a:spcBef>
                            <a:spcAft>
                              <a:spcPts val="0"/>
                            </a:spcAft>
                            <a:buNone/>
                          </a:pPr>
                          <a:r>
                            <a:rPr lang="en" sz="900"/>
                            <a:t>Bicyclist</a:t>
                          </a:r>
                          <a:endParaRPr sz="90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0.2385</m:t>
                                </m:r>
                              </m:oMath>
                            </m:oMathPara>
                          </a14:m>
                          <a:endParaRPr sz="9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900" b="0" i="1" smtClean="0">
                                    <a:latin typeface="Cambria Math" panose="02040503050406030204" pitchFamily="18" charset="0"/>
                                  </a:rPr>
                                  <m:t>0.6333</m:t>
                                </m:r>
                              </m:oMath>
                            </m:oMathPara>
                          </a14:m>
                          <a:endParaRPr sz="900" dirty="0"/>
                        </a:p>
                      </a:txBody>
                      <a:tcPr marL="91425" marR="91425" marT="91425" marB="91425"/>
                    </a:tc>
                    <a:extLst>
                      <a:ext uri="{0D108BD9-81ED-4DB2-BD59-A6C34878D82A}">
                        <a16:rowId xmlns:a16="http://schemas.microsoft.com/office/drawing/2014/main" val="10011"/>
                      </a:ext>
                    </a:extLst>
                  </a:tr>
                </a:tbl>
              </a:graphicData>
            </a:graphic>
          </p:graphicFrame>
        </mc:Choice>
        <mc:Fallback xmlns="">
          <p:graphicFrame>
            <p:nvGraphicFramePr>
              <p:cNvPr id="114" name="Google Shape;114;p27"/>
              <p:cNvGraphicFramePr/>
              <p:nvPr>
                <p:extLst>
                  <p:ext uri="{D42A27DB-BD31-4B8C-83A1-F6EECF244321}">
                    <p14:modId xmlns:p14="http://schemas.microsoft.com/office/powerpoint/2010/main" val="2570659636"/>
                  </p:ext>
                </p:extLst>
              </p:nvPr>
            </p:nvGraphicFramePr>
            <p:xfrm>
              <a:off x="696475" y="1232200"/>
              <a:ext cx="7919025" cy="3840120"/>
            </p:xfrm>
            <a:graphic>
              <a:graphicData uri="http://schemas.openxmlformats.org/drawingml/2006/table">
                <a:tbl>
                  <a:tblPr>
                    <a:noFill/>
                    <a:tableStyleId>{825F6AE1-3AB4-4EE1-A0F0-9F7C0662F09F}</a:tableStyleId>
                  </a:tblPr>
                  <a:tblGrid>
                    <a:gridCol w="123825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2125">
                      <a:extLst>
                        <a:ext uri="{9D8B030D-6E8A-4147-A177-3AD203B41FA5}">
                          <a16:colId xmlns:a16="http://schemas.microsoft.com/office/drawing/2014/main" val="20002"/>
                        </a:ext>
                      </a:extLst>
                    </a:gridCol>
                    <a:gridCol w="1788050">
                      <a:extLst>
                        <a:ext uri="{9D8B030D-6E8A-4147-A177-3AD203B41FA5}">
                          <a16:colId xmlns:a16="http://schemas.microsoft.com/office/drawing/2014/main" val="20003"/>
                        </a:ext>
                      </a:extLst>
                    </a:gridCol>
                  </a:tblGrid>
                  <a:tr h="320010">
                    <a:tc>
                      <a:txBody>
                        <a:bodyPr/>
                        <a:lstStyle/>
                        <a:p>
                          <a:pPr marL="0" lvl="0" indent="0" algn="l" rtl="0">
                            <a:spcBef>
                              <a:spcPts val="0"/>
                            </a:spcBef>
                            <a:spcAft>
                              <a:spcPts val="0"/>
                            </a:spcAft>
                            <a:buNone/>
                          </a:pPr>
                          <a:r>
                            <a:rPr lang="en" sz="900"/>
                            <a:t>Class Index</a:t>
                          </a:r>
                          <a:endParaRPr sz="900"/>
                        </a:p>
                      </a:txBody>
                      <a:tcPr marL="91425" marR="91425" marT="91425" marB="91425"/>
                    </a:tc>
                    <a:tc>
                      <a:txBody>
                        <a:bodyPr/>
                        <a:lstStyle/>
                        <a:p>
                          <a:pPr marL="0" lvl="0" indent="0" algn="l" rtl="0">
                            <a:spcBef>
                              <a:spcPts val="0"/>
                            </a:spcBef>
                            <a:spcAft>
                              <a:spcPts val="0"/>
                            </a:spcAft>
                            <a:buNone/>
                          </a:pPr>
                          <a:r>
                            <a:rPr lang="en" sz="900"/>
                            <a:t>Class name</a:t>
                          </a:r>
                          <a:endParaRPr sz="900"/>
                        </a:p>
                      </a:txBody>
                      <a:tcPr marL="91425" marR="91425" marT="91425" marB="91425"/>
                    </a:tc>
                    <a:tc>
                      <a:txBody>
                        <a:bodyPr/>
                        <a:lstStyle/>
                        <a:p>
                          <a:pPr marL="0" lvl="0" indent="0" algn="l" rtl="0">
                            <a:spcBef>
                              <a:spcPts val="0"/>
                            </a:spcBef>
                            <a:spcAft>
                              <a:spcPts val="0"/>
                            </a:spcAft>
                            <a:buNone/>
                          </a:pPr>
                          <a:r>
                            <a:rPr lang="en" sz="900"/>
                            <a:t>Simple Segmentation Net Class IoU</a:t>
                          </a:r>
                          <a:endParaRPr sz="900"/>
                        </a:p>
                      </a:txBody>
                      <a:tcPr marL="91425" marR="91425" marT="91425" marB="91425"/>
                    </a:tc>
                    <a:tc>
                      <a:txBody>
                        <a:bodyPr/>
                        <a:lstStyle/>
                        <a:p>
                          <a:pPr marL="0" lvl="0" indent="0" algn="l" rtl="0">
                            <a:spcBef>
                              <a:spcPts val="0"/>
                            </a:spcBef>
                            <a:spcAft>
                              <a:spcPts val="0"/>
                            </a:spcAft>
                            <a:buNone/>
                          </a:pPr>
                          <a:r>
                            <a:rPr lang="en" sz="900"/>
                            <a:t>PSPNet Class IoU</a:t>
                          </a:r>
                          <a:endParaRPr sz="900"/>
                        </a:p>
                      </a:txBody>
                      <a:tcPr marL="91425" marR="91425" marT="91425" marB="91425"/>
                    </a:tc>
                    <a:extLst>
                      <a:ext uri="{0D108BD9-81ED-4DB2-BD59-A6C34878D82A}">
                        <a16:rowId xmlns:a16="http://schemas.microsoft.com/office/drawing/2014/main" val="10000"/>
                      </a:ext>
                    </a:extLst>
                  </a:tr>
                  <a:tr h="320010">
                    <a:tc>
                      <a:txBody>
                        <a:bodyPr/>
                        <a:lstStyle/>
                        <a:p>
                          <a:pPr marL="0" lvl="0" indent="0" algn="l" rtl="0">
                            <a:spcBef>
                              <a:spcPts val="0"/>
                            </a:spcBef>
                            <a:spcAft>
                              <a:spcPts val="0"/>
                            </a:spcAft>
                            <a:buNone/>
                          </a:pPr>
                          <a:r>
                            <a:rPr lang="en" sz="900"/>
                            <a:t>0</a:t>
                          </a:r>
                          <a:endParaRPr sz="900"/>
                        </a:p>
                      </a:txBody>
                      <a:tcPr marL="91425" marR="91425" marT="91425" marB="91425"/>
                    </a:tc>
                    <a:tc>
                      <a:txBody>
                        <a:bodyPr/>
                        <a:lstStyle/>
                        <a:p>
                          <a:pPr marL="0" lvl="0" indent="0" algn="l" rtl="0">
                            <a:spcBef>
                              <a:spcPts val="0"/>
                            </a:spcBef>
                            <a:spcAft>
                              <a:spcPts val="0"/>
                            </a:spcAft>
                            <a:buNone/>
                          </a:pPr>
                          <a:r>
                            <a:rPr lang="en" sz="900"/>
                            <a:t>Building</a:t>
                          </a:r>
                          <a:endParaRPr sz="900"/>
                        </a:p>
                      </a:txBody>
                      <a:tcPr marL="91425" marR="91425" marT="91425" marB="91425"/>
                    </a:tc>
                    <a:tc>
                      <a:txBody>
                        <a:bodyPr/>
                        <a:lstStyle/>
                        <a:p>
                          <a:endParaRPr lang="en-US"/>
                        </a:p>
                      </a:txBody>
                      <a:tcPr marL="91425" marR="91425" marT="91425" marB="91425">
                        <a:blipFill>
                          <a:blip r:embed="rId3"/>
                          <a:stretch>
                            <a:fillRect l="-89286" t="-103846" r="-55451" b="-1013462"/>
                          </a:stretch>
                        </a:blipFill>
                      </a:tcPr>
                    </a:tc>
                    <a:tc>
                      <a:txBody>
                        <a:bodyPr/>
                        <a:lstStyle/>
                        <a:p>
                          <a:endParaRPr lang="en-US"/>
                        </a:p>
                      </a:txBody>
                      <a:tcPr marL="91425" marR="91425" marT="91425" marB="91425">
                        <a:blipFill>
                          <a:blip r:embed="rId3"/>
                          <a:stretch>
                            <a:fillRect l="-342517" t="-103846" r="-340" b="-1013462"/>
                          </a:stretch>
                        </a:blipFill>
                      </a:tcPr>
                    </a:tc>
                    <a:extLst>
                      <a:ext uri="{0D108BD9-81ED-4DB2-BD59-A6C34878D82A}">
                        <a16:rowId xmlns:a16="http://schemas.microsoft.com/office/drawing/2014/main" val="10001"/>
                      </a:ext>
                    </a:extLst>
                  </a:tr>
                  <a:tr h="320010">
                    <a:tc>
                      <a:txBody>
                        <a:bodyPr/>
                        <a:lstStyle/>
                        <a:p>
                          <a:pPr marL="0" lvl="0" indent="0" algn="l" rtl="0">
                            <a:spcBef>
                              <a:spcPts val="0"/>
                            </a:spcBef>
                            <a:spcAft>
                              <a:spcPts val="0"/>
                            </a:spcAft>
                            <a:buNone/>
                          </a:pPr>
                          <a:r>
                            <a:rPr lang="en" sz="900"/>
                            <a:t>1</a:t>
                          </a:r>
                          <a:endParaRPr sz="900"/>
                        </a:p>
                      </a:txBody>
                      <a:tcPr marL="91425" marR="91425" marT="91425" marB="91425"/>
                    </a:tc>
                    <a:tc>
                      <a:txBody>
                        <a:bodyPr/>
                        <a:lstStyle/>
                        <a:p>
                          <a:pPr marL="0" lvl="0" indent="0" algn="l" rtl="0">
                            <a:spcBef>
                              <a:spcPts val="0"/>
                            </a:spcBef>
                            <a:spcAft>
                              <a:spcPts val="0"/>
                            </a:spcAft>
                            <a:buNone/>
                          </a:pPr>
                          <a:r>
                            <a:rPr lang="en" sz="900"/>
                            <a:t>Tree</a:t>
                          </a:r>
                          <a:endParaRPr sz="900"/>
                        </a:p>
                      </a:txBody>
                      <a:tcPr marL="91425" marR="91425" marT="91425" marB="91425"/>
                    </a:tc>
                    <a:tc>
                      <a:txBody>
                        <a:bodyPr/>
                        <a:lstStyle/>
                        <a:p>
                          <a:endParaRPr lang="en-US"/>
                        </a:p>
                      </a:txBody>
                      <a:tcPr marL="91425" marR="91425" marT="91425" marB="91425">
                        <a:blipFill>
                          <a:blip r:embed="rId3"/>
                          <a:stretch>
                            <a:fillRect l="-89286" t="-200000" r="-55451" b="-894340"/>
                          </a:stretch>
                        </a:blipFill>
                      </a:tcPr>
                    </a:tc>
                    <a:tc>
                      <a:txBody>
                        <a:bodyPr/>
                        <a:lstStyle/>
                        <a:p>
                          <a:endParaRPr lang="en-US"/>
                        </a:p>
                      </a:txBody>
                      <a:tcPr marL="91425" marR="91425" marT="91425" marB="91425">
                        <a:blipFill>
                          <a:blip r:embed="rId3"/>
                          <a:stretch>
                            <a:fillRect l="-342517" t="-200000" r="-340" b="-894340"/>
                          </a:stretch>
                        </a:blipFill>
                      </a:tcPr>
                    </a:tc>
                    <a:extLst>
                      <a:ext uri="{0D108BD9-81ED-4DB2-BD59-A6C34878D82A}">
                        <a16:rowId xmlns:a16="http://schemas.microsoft.com/office/drawing/2014/main" val="10002"/>
                      </a:ext>
                    </a:extLst>
                  </a:tr>
                  <a:tr h="320010">
                    <a:tc>
                      <a:txBody>
                        <a:bodyPr/>
                        <a:lstStyle/>
                        <a:p>
                          <a:pPr marL="0" lvl="0" indent="0" algn="l" rtl="0">
                            <a:spcBef>
                              <a:spcPts val="0"/>
                            </a:spcBef>
                            <a:spcAft>
                              <a:spcPts val="0"/>
                            </a:spcAft>
                            <a:buNone/>
                          </a:pPr>
                          <a:r>
                            <a:rPr lang="en" sz="900"/>
                            <a:t>2</a:t>
                          </a:r>
                          <a:endParaRPr sz="900"/>
                        </a:p>
                      </a:txBody>
                      <a:tcPr marL="91425" marR="91425" marT="91425" marB="91425"/>
                    </a:tc>
                    <a:tc>
                      <a:txBody>
                        <a:bodyPr/>
                        <a:lstStyle/>
                        <a:p>
                          <a:pPr marL="0" lvl="0" indent="0" algn="l" rtl="0">
                            <a:spcBef>
                              <a:spcPts val="0"/>
                            </a:spcBef>
                            <a:spcAft>
                              <a:spcPts val="0"/>
                            </a:spcAft>
                            <a:buNone/>
                          </a:pPr>
                          <a:r>
                            <a:rPr lang="en" sz="900"/>
                            <a:t>Sky</a:t>
                          </a:r>
                          <a:endParaRPr sz="900"/>
                        </a:p>
                      </a:txBody>
                      <a:tcPr marL="91425" marR="91425" marT="91425" marB="91425"/>
                    </a:tc>
                    <a:tc>
                      <a:txBody>
                        <a:bodyPr/>
                        <a:lstStyle/>
                        <a:p>
                          <a:endParaRPr lang="en-US"/>
                        </a:p>
                      </a:txBody>
                      <a:tcPr marL="91425" marR="91425" marT="91425" marB="91425">
                        <a:blipFill>
                          <a:blip r:embed="rId3"/>
                          <a:stretch>
                            <a:fillRect l="-89286" t="-305769" r="-55451" b="-811538"/>
                          </a:stretch>
                        </a:blipFill>
                      </a:tcPr>
                    </a:tc>
                    <a:tc>
                      <a:txBody>
                        <a:bodyPr/>
                        <a:lstStyle/>
                        <a:p>
                          <a:endParaRPr lang="en-US"/>
                        </a:p>
                      </a:txBody>
                      <a:tcPr marL="91425" marR="91425" marT="91425" marB="91425">
                        <a:blipFill>
                          <a:blip r:embed="rId3"/>
                          <a:stretch>
                            <a:fillRect l="-342517" t="-305769" r="-340" b="-811538"/>
                          </a:stretch>
                        </a:blipFill>
                      </a:tcPr>
                    </a:tc>
                    <a:extLst>
                      <a:ext uri="{0D108BD9-81ED-4DB2-BD59-A6C34878D82A}">
                        <a16:rowId xmlns:a16="http://schemas.microsoft.com/office/drawing/2014/main" val="10003"/>
                      </a:ext>
                    </a:extLst>
                  </a:tr>
                  <a:tr h="320010">
                    <a:tc>
                      <a:txBody>
                        <a:bodyPr/>
                        <a:lstStyle/>
                        <a:p>
                          <a:pPr marL="0" lvl="0" indent="0" algn="l" rtl="0">
                            <a:spcBef>
                              <a:spcPts val="0"/>
                            </a:spcBef>
                            <a:spcAft>
                              <a:spcPts val="0"/>
                            </a:spcAft>
                            <a:buNone/>
                          </a:pPr>
                          <a:r>
                            <a:rPr lang="en" sz="900"/>
                            <a:t>3</a:t>
                          </a:r>
                          <a:endParaRPr sz="900"/>
                        </a:p>
                      </a:txBody>
                      <a:tcPr marL="91425" marR="91425" marT="91425" marB="91425"/>
                    </a:tc>
                    <a:tc>
                      <a:txBody>
                        <a:bodyPr/>
                        <a:lstStyle/>
                        <a:p>
                          <a:pPr marL="0" lvl="0" indent="0" algn="l" rtl="0">
                            <a:spcBef>
                              <a:spcPts val="0"/>
                            </a:spcBef>
                            <a:spcAft>
                              <a:spcPts val="0"/>
                            </a:spcAft>
                            <a:buNone/>
                          </a:pPr>
                          <a:r>
                            <a:rPr lang="en" sz="900"/>
                            <a:t>Car</a:t>
                          </a:r>
                          <a:endParaRPr sz="900"/>
                        </a:p>
                      </a:txBody>
                      <a:tcPr marL="91425" marR="91425" marT="91425" marB="91425"/>
                    </a:tc>
                    <a:tc>
                      <a:txBody>
                        <a:bodyPr/>
                        <a:lstStyle/>
                        <a:p>
                          <a:endParaRPr lang="en-US"/>
                        </a:p>
                      </a:txBody>
                      <a:tcPr marL="91425" marR="91425" marT="91425" marB="91425">
                        <a:blipFill>
                          <a:blip r:embed="rId3"/>
                          <a:stretch>
                            <a:fillRect l="-89286" t="-398113" r="-55451" b="-696226"/>
                          </a:stretch>
                        </a:blipFill>
                      </a:tcPr>
                    </a:tc>
                    <a:tc>
                      <a:txBody>
                        <a:bodyPr/>
                        <a:lstStyle/>
                        <a:p>
                          <a:endParaRPr lang="en-US"/>
                        </a:p>
                      </a:txBody>
                      <a:tcPr marL="91425" marR="91425" marT="91425" marB="91425">
                        <a:blipFill>
                          <a:blip r:embed="rId3"/>
                          <a:stretch>
                            <a:fillRect l="-342517" t="-398113" r="-340" b="-696226"/>
                          </a:stretch>
                        </a:blipFill>
                      </a:tcPr>
                    </a:tc>
                    <a:extLst>
                      <a:ext uri="{0D108BD9-81ED-4DB2-BD59-A6C34878D82A}">
                        <a16:rowId xmlns:a16="http://schemas.microsoft.com/office/drawing/2014/main" val="10004"/>
                      </a:ext>
                    </a:extLst>
                  </a:tr>
                  <a:tr h="320010">
                    <a:tc>
                      <a:txBody>
                        <a:bodyPr/>
                        <a:lstStyle/>
                        <a:p>
                          <a:pPr marL="0" lvl="0" indent="0" algn="l" rtl="0">
                            <a:spcBef>
                              <a:spcPts val="0"/>
                            </a:spcBef>
                            <a:spcAft>
                              <a:spcPts val="0"/>
                            </a:spcAft>
                            <a:buNone/>
                          </a:pPr>
                          <a:r>
                            <a:rPr lang="en" sz="900"/>
                            <a:t>4</a:t>
                          </a:r>
                          <a:endParaRPr sz="900"/>
                        </a:p>
                      </a:txBody>
                      <a:tcPr marL="91425" marR="91425" marT="91425" marB="91425"/>
                    </a:tc>
                    <a:tc>
                      <a:txBody>
                        <a:bodyPr/>
                        <a:lstStyle/>
                        <a:p>
                          <a:pPr marL="0" lvl="0" indent="0" algn="l" rtl="0">
                            <a:spcBef>
                              <a:spcPts val="0"/>
                            </a:spcBef>
                            <a:spcAft>
                              <a:spcPts val="0"/>
                            </a:spcAft>
                            <a:buNone/>
                          </a:pPr>
                          <a:r>
                            <a:rPr lang="en" sz="900"/>
                            <a:t>SignSymbol</a:t>
                          </a:r>
                          <a:endParaRPr sz="900"/>
                        </a:p>
                      </a:txBody>
                      <a:tcPr marL="91425" marR="91425" marT="91425" marB="91425"/>
                    </a:tc>
                    <a:tc>
                      <a:txBody>
                        <a:bodyPr/>
                        <a:lstStyle/>
                        <a:p>
                          <a:endParaRPr lang="en-US"/>
                        </a:p>
                      </a:txBody>
                      <a:tcPr marL="91425" marR="91425" marT="91425" marB="91425">
                        <a:blipFill>
                          <a:blip r:embed="rId3"/>
                          <a:stretch>
                            <a:fillRect l="-89286" t="-498113" r="-55451" b="-596226"/>
                          </a:stretch>
                        </a:blipFill>
                      </a:tcPr>
                    </a:tc>
                    <a:tc>
                      <a:txBody>
                        <a:bodyPr/>
                        <a:lstStyle/>
                        <a:p>
                          <a:endParaRPr lang="en-US"/>
                        </a:p>
                      </a:txBody>
                      <a:tcPr marL="91425" marR="91425" marT="91425" marB="91425">
                        <a:blipFill>
                          <a:blip r:embed="rId3"/>
                          <a:stretch>
                            <a:fillRect l="-342517" t="-498113" r="-340" b="-596226"/>
                          </a:stretch>
                        </a:blipFill>
                      </a:tcPr>
                    </a:tc>
                    <a:extLst>
                      <a:ext uri="{0D108BD9-81ED-4DB2-BD59-A6C34878D82A}">
                        <a16:rowId xmlns:a16="http://schemas.microsoft.com/office/drawing/2014/main" val="10005"/>
                      </a:ext>
                    </a:extLst>
                  </a:tr>
                  <a:tr h="320010">
                    <a:tc>
                      <a:txBody>
                        <a:bodyPr/>
                        <a:lstStyle/>
                        <a:p>
                          <a:pPr marL="0" lvl="0" indent="0" algn="l" rtl="0">
                            <a:spcBef>
                              <a:spcPts val="0"/>
                            </a:spcBef>
                            <a:spcAft>
                              <a:spcPts val="0"/>
                            </a:spcAft>
                            <a:buNone/>
                          </a:pPr>
                          <a:r>
                            <a:rPr lang="en" sz="900"/>
                            <a:t>5</a:t>
                          </a:r>
                          <a:endParaRPr sz="900"/>
                        </a:p>
                      </a:txBody>
                      <a:tcPr marL="91425" marR="91425" marT="91425" marB="91425"/>
                    </a:tc>
                    <a:tc>
                      <a:txBody>
                        <a:bodyPr/>
                        <a:lstStyle/>
                        <a:p>
                          <a:pPr marL="0" lvl="0" indent="0" algn="l" rtl="0">
                            <a:spcBef>
                              <a:spcPts val="0"/>
                            </a:spcBef>
                            <a:spcAft>
                              <a:spcPts val="0"/>
                            </a:spcAft>
                            <a:buNone/>
                          </a:pPr>
                          <a:r>
                            <a:rPr lang="en" sz="900"/>
                            <a:t>Road</a:t>
                          </a:r>
                          <a:endParaRPr sz="900"/>
                        </a:p>
                      </a:txBody>
                      <a:tcPr marL="91425" marR="91425" marT="91425" marB="91425"/>
                    </a:tc>
                    <a:tc>
                      <a:txBody>
                        <a:bodyPr/>
                        <a:lstStyle/>
                        <a:p>
                          <a:endParaRPr lang="en-US"/>
                        </a:p>
                      </a:txBody>
                      <a:tcPr marL="91425" marR="91425" marT="91425" marB="91425">
                        <a:blipFill>
                          <a:blip r:embed="rId3"/>
                          <a:stretch>
                            <a:fillRect l="-89286" t="-609615" r="-55451" b="-507692"/>
                          </a:stretch>
                        </a:blipFill>
                      </a:tcPr>
                    </a:tc>
                    <a:tc>
                      <a:txBody>
                        <a:bodyPr/>
                        <a:lstStyle/>
                        <a:p>
                          <a:endParaRPr lang="en-US"/>
                        </a:p>
                      </a:txBody>
                      <a:tcPr marL="91425" marR="91425" marT="91425" marB="91425">
                        <a:blipFill>
                          <a:blip r:embed="rId3"/>
                          <a:stretch>
                            <a:fillRect l="-342517" t="-609615" r="-340" b="-507692"/>
                          </a:stretch>
                        </a:blipFill>
                      </a:tcPr>
                    </a:tc>
                    <a:extLst>
                      <a:ext uri="{0D108BD9-81ED-4DB2-BD59-A6C34878D82A}">
                        <a16:rowId xmlns:a16="http://schemas.microsoft.com/office/drawing/2014/main" val="10006"/>
                      </a:ext>
                    </a:extLst>
                  </a:tr>
                  <a:tr h="320010">
                    <a:tc>
                      <a:txBody>
                        <a:bodyPr/>
                        <a:lstStyle/>
                        <a:p>
                          <a:pPr marL="0" lvl="0" indent="0" algn="l" rtl="0">
                            <a:spcBef>
                              <a:spcPts val="0"/>
                            </a:spcBef>
                            <a:spcAft>
                              <a:spcPts val="0"/>
                            </a:spcAft>
                            <a:buNone/>
                          </a:pPr>
                          <a:r>
                            <a:rPr lang="en" sz="900"/>
                            <a:t>6</a:t>
                          </a:r>
                          <a:endParaRPr sz="900"/>
                        </a:p>
                      </a:txBody>
                      <a:tcPr marL="91425" marR="91425" marT="91425" marB="91425"/>
                    </a:tc>
                    <a:tc>
                      <a:txBody>
                        <a:bodyPr/>
                        <a:lstStyle/>
                        <a:p>
                          <a:pPr marL="0" lvl="0" indent="0" algn="l" rtl="0">
                            <a:spcBef>
                              <a:spcPts val="0"/>
                            </a:spcBef>
                            <a:spcAft>
                              <a:spcPts val="0"/>
                            </a:spcAft>
                            <a:buNone/>
                          </a:pPr>
                          <a:r>
                            <a:rPr lang="en" sz="900"/>
                            <a:t>Pedestrian</a:t>
                          </a:r>
                          <a:endParaRPr sz="900"/>
                        </a:p>
                      </a:txBody>
                      <a:tcPr marL="91425" marR="91425" marT="91425" marB="91425"/>
                    </a:tc>
                    <a:tc>
                      <a:txBody>
                        <a:bodyPr/>
                        <a:lstStyle/>
                        <a:p>
                          <a:endParaRPr lang="en-US"/>
                        </a:p>
                      </a:txBody>
                      <a:tcPr marL="91425" marR="91425" marT="91425" marB="91425">
                        <a:blipFill>
                          <a:blip r:embed="rId3"/>
                          <a:stretch>
                            <a:fillRect l="-89286" t="-696226" r="-55451" b="-398113"/>
                          </a:stretch>
                        </a:blipFill>
                      </a:tcPr>
                    </a:tc>
                    <a:tc>
                      <a:txBody>
                        <a:bodyPr/>
                        <a:lstStyle/>
                        <a:p>
                          <a:endParaRPr lang="en-US"/>
                        </a:p>
                      </a:txBody>
                      <a:tcPr marL="91425" marR="91425" marT="91425" marB="91425">
                        <a:blipFill>
                          <a:blip r:embed="rId3"/>
                          <a:stretch>
                            <a:fillRect l="-342517" t="-696226" r="-340" b="-398113"/>
                          </a:stretch>
                        </a:blipFill>
                      </a:tcPr>
                    </a:tc>
                    <a:extLst>
                      <a:ext uri="{0D108BD9-81ED-4DB2-BD59-A6C34878D82A}">
                        <a16:rowId xmlns:a16="http://schemas.microsoft.com/office/drawing/2014/main" val="10007"/>
                      </a:ext>
                    </a:extLst>
                  </a:tr>
                  <a:tr h="320010">
                    <a:tc>
                      <a:txBody>
                        <a:bodyPr/>
                        <a:lstStyle/>
                        <a:p>
                          <a:pPr marL="0" lvl="0" indent="0" algn="l" rtl="0">
                            <a:spcBef>
                              <a:spcPts val="0"/>
                            </a:spcBef>
                            <a:spcAft>
                              <a:spcPts val="0"/>
                            </a:spcAft>
                            <a:buNone/>
                          </a:pPr>
                          <a:r>
                            <a:rPr lang="en" sz="900"/>
                            <a:t>7</a:t>
                          </a:r>
                          <a:endParaRPr sz="900"/>
                        </a:p>
                      </a:txBody>
                      <a:tcPr marL="91425" marR="91425" marT="91425" marB="91425"/>
                    </a:tc>
                    <a:tc>
                      <a:txBody>
                        <a:bodyPr/>
                        <a:lstStyle/>
                        <a:p>
                          <a:pPr marL="0" lvl="0" indent="0" algn="l" rtl="0">
                            <a:spcBef>
                              <a:spcPts val="0"/>
                            </a:spcBef>
                            <a:spcAft>
                              <a:spcPts val="0"/>
                            </a:spcAft>
                            <a:buNone/>
                          </a:pPr>
                          <a:r>
                            <a:rPr lang="en" sz="900"/>
                            <a:t>Fence</a:t>
                          </a:r>
                          <a:endParaRPr sz="900"/>
                        </a:p>
                      </a:txBody>
                      <a:tcPr marL="91425" marR="91425" marT="91425" marB="91425"/>
                    </a:tc>
                    <a:tc>
                      <a:txBody>
                        <a:bodyPr/>
                        <a:lstStyle/>
                        <a:p>
                          <a:endParaRPr lang="en-US"/>
                        </a:p>
                      </a:txBody>
                      <a:tcPr marL="91425" marR="91425" marT="91425" marB="91425">
                        <a:blipFill>
                          <a:blip r:embed="rId3"/>
                          <a:stretch>
                            <a:fillRect l="-89286" t="-811538" r="-55451" b="-305769"/>
                          </a:stretch>
                        </a:blipFill>
                      </a:tcPr>
                    </a:tc>
                    <a:tc>
                      <a:txBody>
                        <a:bodyPr/>
                        <a:lstStyle/>
                        <a:p>
                          <a:endParaRPr lang="en-US"/>
                        </a:p>
                      </a:txBody>
                      <a:tcPr marL="91425" marR="91425" marT="91425" marB="91425">
                        <a:blipFill>
                          <a:blip r:embed="rId3"/>
                          <a:stretch>
                            <a:fillRect l="-342517" t="-811538" r="-340" b="-305769"/>
                          </a:stretch>
                        </a:blipFill>
                      </a:tcPr>
                    </a:tc>
                    <a:extLst>
                      <a:ext uri="{0D108BD9-81ED-4DB2-BD59-A6C34878D82A}">
                        <a16:rowId xmlns:a16="http://schemas.microsoft.com/office/drawing/2014/main" val="10008"/>
                      </a:ext>
                    </a:extLst>
                  </a:tr>
                  <a:tr h="320010">
                    <a:tc>
                      <a:txBody>
                        <a:bodyPr/>
                        <a:lstStyle/>
                        <a:p>
                          <a:pPr marL="0" lvl="0" indent="0" algn="l" rtl="0">
                            <a:spcBef>
                              <a:spcPts val="0"/>
                            </a:spcBef>
                            <a:spcAft>
                              <a:spcPts val="0"/>
                            </a:spcAft>
                            <a:buNone/>
                          </a:pPr>
                          <a:r>
                            <a:rPr lang="en" sz="900"/>
                            <a:t>8</a:t>
                          </a:r>
                          <a:endParaRPr sz="900"/>
                        </a:p>
                      </a:txBody>
                      <a:tcPr marL="91425" marR="91425" marT="91425" marB="91425"/>
                    </a:tc>
                    <a:tc>
                      <a:txBody>
                        <a:bodyPr/>
                        <a:lstStyle/>
                        <a:p>
                          <a:pPr marL="0" lvl="0" indent="0" algn="l" rtl="0">
                            <a:spcBef>
                              <a:spcPts val="0"/>
                            </a:spcBef>
                            <a:spcAft>
                              <a:spcPts val="0"/>
                            </a:spcAft>
                            <a:buNone/>
                          </a:pPr>
                          <a:r>
                            <a:rPr lang="en" sz="900"/>
                            <a:t>Column_Pole</a:t>
                          </a:r>
                          <a:endParaRPr sz="900"/>
                        </a:p>
                      </a:txBody>
                      <a:tcPr marL="91425" marR="91425" marT="91425" marB="91425"/>
                    </a:tc>
                    <a:tc>
                      <a:txBody>
                        <a:bodyPr/>
                        <a:lstStyle/>
                        <a:p>
                          <a:endParaRPr lang="en-US"/>
                        </a:p>
                      </a:txBody>
                      <a:tcPr marL="91425" marR="91425" marT="91425" marB="91425">
                        <a:blipFill>
                          <a:blip r:embed="rId3"/>
                          <a:stretch>
                            <a:fillRect l="-89286" t="-894340" r="-55451" b="-200000"/>
                          </a:stretch>
                        </a:blipFill>
                      </a:tcPr>
                    </a:tc>
                    <a:tc>
                      <a:txBody>
                        <a:bodyPr/>
                        <a:lstStyle/>
                        <a:p>
                          <a:endParaRPr lang="en-US"/>
                        </a:p>
                      </a:txBody>
                      <a:tcPr marL="91425" marR="91425" marT="91425" marB="91425">
                        <a:blipFill>
                          <a:blip r:embed="rId3"/>
                          <a:stretch>
                            <a:fillRect l="-342517" t="-894340" r="-340" b="-200000"/>
                          </a:stretch>
                        </a:blipFill>
                      </a:tcPr>
                    </a:tc>
                    <a:extLst>
                      <a:ext uri="{0D108BD9-81ED-4DB2-BD59-A6C34878D82A}">
                        <a16:rowId xmlns:a16="http://schemas.microsoft.com/office/drawing/2014/main" val="10009"/>
                      </a:ext>
                    </a:extLst>
                  </a:tr>
                  <a:tr h="320010">
                    <a:tc>
                      <a:txBody>
                        <a:bodyPr/>
                        <a:lstStyle/>
                        <a:p>
                          <a:pPr marL="0" lvl="0" indent="0" algn="l" rtl="0">
                            <a:spcBef>
                              <a:spcPts val="0"/>
                            </a:spcBef>
                            <a:spcAft>
                              <a:spcPts val="0"/>
                            </a:spcAft>
                            <a:buNone/>
                          </a:pPr>
                          <a:r>
                            <a:rPr lang="en" sz="900"/>
                            <a:t>9</a:t>
                          </a:r>
                          <a:endParaRPr sz="900"/>
                        </a:p>
                      </a:txBody>
                      <a:tcPr marL="91425" marR="91425" marT="91425" marB="91425"/>
                    </a:tc>
                    <a:tc>
                      <a:txBody>
                        <a:bodyPr/>
                        <a:lstStyle/>
                        <a:p>
                          <a:pPr marL="0" lvl="0" indent="0" algn="l" rtl="0">
                            <a:spcBef>
                              <a:spcPts val="0"/>
                            </a:spcBef>
                            <a:spcAft>
                              <a:spcPts val="0"/>
                            </a:spcAft>
                            <a:buNone/>
                          </a:pPr>
                          <a:r>
                            <a:rPr lang="en" sz="900"/>
                            <a:t>Sidewalk</a:t>
                          </a:r>
                          <a:endParaRPr sz="900"/>
                        </a:p>
                      </a:txBody>
                      <a:tcPr marL="91425" marR="91425" marT="91425" marB="91425"/>
                    </a:tc>
                    <a:tc>
                      <a:txBody>
                        <a:bodyPr/>
                        <a:lstStyle/>
                        <a:p>
                          <a:endParaRPr lang="en-US"/>
                        </a:p>
                      </a:txBody>
                      <a:tcPr marL="91425" marR="91425" marT="91425" marB="91425">
                        <a:blipFill>
                          <a:blip r:embed="rId3"/>
                          <a:stretch>
                            <a:fillRect l="-89286" t="-1013462" r="-55451" b="-103846"/>
                          </a:stretch>
                        </a:blipFill>
                      </a:tcPr>
                    </a:tc>
                    <a:tc>
                      <a:txBody>
                        <a:bodyPr/>
                        <a:lstStyle/>
                        <a:p>
                          <a:endParaRPr lang="en-US"/>
                        </a:p>
                      </a:txBody>
                      <a:tcPr marL="91425" marR="91425" marT="91425" marB="91425">
                        <a:blipFill>
                          <a:blip r:embed="rId3"/>
                          <a:stretch>
                            <a:fillRect l="-342517" t="-1013462" r="-340" b="-103846"/>
                          </a:stretch>
                        </a:blipFill>
                      </a:tcPr>
                    </a:tc>
                    <a:extLst>
                      <a:ext uri="{0D108BD9-81ED-4DB2-BD59-A6C34878D82A}">
                        <a16:rowId xmlns:a16="http://schemas.microsoft.com/office/drawing/2014/main" val="10010"/>
                      </a:ext>
                    </a:extLst>
                  </a:tr>
                  <a:tr h="320010">
                    <a:tc>
                      <a:txBody>
                        <a:bodyPr/>
                        <a:lstStyle/>
                        <a:p>
                          <a:pPr marL="0" lvl="0" indent="0" algn="l" rtl="0">
                            <a:spcBef>
                              <a:spcPts val="0"/>
                            </a:spcBef>
                            <a:spcAft>
                              <a:spcPts val="0"/>
                            </a:spcAft>
                            <a:buNone/>
                          </a:pPr>
                          <a:r>
                            <a:rPr lang="en" sz="900"/>
                            <a:t>10</a:t>
                          </a:r>
                          <a:endParaRPr sz="900"/>
                        </a:p>
                      </a:txBody>
                      <a:tcPr marL="91425" marR="91425" marT="91425" marB="91425"/>
                    </a:tc>
                    <a:tc>
                      <a:txBody>
                        <a:bodyPr/>
                        <a:lstStyle/>
                        <a:p>
                          <a:pPr marL="0" lvl="0" indent="0" algn="l" rtl="0">
                            <a:spcBef>
                              <a:spcPts val="0"/>
                            </a:spcBef>
                            <a:spcAft>
                              <a:spcPts val="0"/>
                            </a:spcAft>
                            <a:buNone/>
                          </a:pPr>
                          <a:r>
                            <a:rPr lang="en" sz="900"/>
                            <a:t>Bicyclist</a:t>
                          </a:r>
                          <a:endParaRPr sz="900"/>
                        </a:p>
                      </a:txBody>
                      <a:tcPr marL="91425" marR="91425" marT="91425" marB="91425"/>
                    </a:tc>
                    <a:tc>
                      <a:txBody>
                        <a:bodyPr/>
                        <a:lstStyle/>
                        <a:p>
                          <a:endParaRPr lang="en-US"/>
                        </a:p>
                      </a:txBody>
                      <a:tcPr marL="91425" marR="91425" marT="91425" marB="91425">
                        <a:blipFill>
                          <a:blip r:embed="rId3"/>
                          <a:stretch>
                            <a:fillRect l="-89286" t="-1092453" r="-55451" b="-1887"/>
                          </a:stretch>
                        </a:blipFill>
                      </a:tcPr>
                    </a:tc>
                    <a:tc>
                      <a:txBody>
                        <a:bodyPr/>
                        <a:lstStyle/>
                        <a:p>
                          <a:endParaRPr lang="en-US"/>
                        </a:p>
                      </a:txBody>
                      <a:tcPr marL="91425" marR="91425" marT="91425" marB="91425">
                        <a:blipFill>
                          <a:blip r:embed="rId3"/>
                          <a:stretch>
                            <a:fillRect l="-342517" t="-1092453" r="-340" b="-1887"/>
                          </a:stretch>
                        </a:blipFill>
                      </a:tcPr>
                    </a:tc>
                    <a:extLst>
                      <a:ext uri="{0D108BD9-81ED-4DB2-BD59-A6C34878D82A}">
                        <a16:rowId xmlns:a16="http://schemas.microsoft.com/office/drawing/2014/main" val="10011"/>
                      </a:ext>
                    </a:extLst>
                  </a:tr>
                </a:tbl>
              </a:graphicData>
            </a:graphic>
          </p:graphicFrame>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sp>
        <p:nvSpPr>
          <p:cNvPr id="120" name="Google Shape;12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t>[Which classes have the lowest mIoU? Why might they be the most difficult? Provide an example RGB image from Camvid that illustrates your point]</a:t>
            </a:r>
          </a:p>
          <a:p>
            <a:pPr marL="0" lvl="0" indent="0" rtl="0">
              <a:spcBef>
                <a:spcPts val="0"/>
              </a:spcBef>
              <a:spcAft>
                <a:spcPts val="0"/>
              </a:spcAft>
              <a:buNone/>
            </a:pPr>
            <a:endParaRPr lang="en" dirty="0"/>
          </a:p>
          <a:p>
            <a:pPr marL="0" lvl="0" indent="0" algn="just" rtl="0">
              <a:spcBef>
                <a:spcPts val="0"/>
              </a:spcBef>
              <a:spcAft>
                <a:spcPts val="0"/>
              </a:spcAft>
              <a:buNone/>
            </a:pPr>
            <a:r>
              <a:rPr lang="en" i="1" dirty="0">
                <a:latin typeface="Cambria" panose="02040503050406030204" pitchFamily="18" charset="0"/>
                <a:ea typeface="Cambria" panose="02040503050406030204" pitchFamily="18" charset="0"/>
              </a:rPr>
              <a:t>SignSymbol</a:t>
            </a:r>
            <a:r>
              <a:rPr lang="en" dirty="0">
                <a:latin typeface="Cambria" panose="02040503050406030204" pitchFamily="18" charset="0"/>
                <a:ea typeface="Cambria" panose="02040503050406030204" pitchFamily="18" charset="0"/>
              </a:rPr>
              <a:t> and </a:t>
            </a:r>
            <a:r>
              <a:rPr lang="en" i="1" dirty="0">
                <a:latin typeface="Cambria" panose="02040503050406030204" pitchFamily="18" charset="0"/>
                <a:ea typeface="Cambria" panose="02040503050406030204" pitchFamily="18" charset="0"/>
              </a:rPr>
              <a:t>Column_Pole</a:t>
            </a:r>
            <a:r>
              <a:rPr lang="en" dirty="0">
                <a:latin typeface="Cambria" panose="02040503050406030204" pitchFamily="18" charset="0"/>
                <a:ea typeface="Cambria" panose="02040503050406030204" pitchFamily="18" charset="0"/>
              </a:rPr>
              <a:t> have the lowest mIoU. Poles and Signs are thin and small (not be confused with short). They contribute less to the segmentation loss than larger objects. An image from CamVid is shown in the next page. </a:t>
            </a:r>
            <a:r>
              <a:rPr lang="en-US" dirty="0">
                <a:latin typeface="Cambria" panose="02040503050406030204" pitchFamily="18" charset="0"/>
                <a:ea typeface="Cambria" panose="02040503050406030204" pitchFamily="18" charset="0"/>
              </a:rPr>
              <a:t>The boxed object is small compared to the car or the road.</a:t>
            </a: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Parts 4 &amp; 5: Most difficult classes</a:t>
            </a:r>
            <a:endParaRPr/>
          </a:p>
        </p:txBody>
      </p:sp>
      <p:grpSp>
        <p:nvGrpSpPr>
          <p:cNvPr id="7" name="Group 6">
            <a:extLst>
              <a:ext uri="{FF2B5EF4-FFF2-40B4-BE49-F238E27FC236}">
                <a16:creationId xmlns:a16="http://schemas.microsoft.com/office/drawing/2014/main" id="{A62C49D6-46BB-C2C4-0227-7D5345DFFF28}"/>
              </a:ext>
            </a:extLst>
          </p:cNvPr>
          <p:cNvGrpSpPr/>
          <p:nvPr/>
        </p:nvGrpSpPr>
        <p:grpSpPr>
          <a:xfrm>
            <a:off x="1918716" y="1053539"/>
            <a:ext cx="5306568" cy="3979926"/>
            <a:chOff x="1918716" y="1053539"/>
            <a:chExt cx="5306568" cy="3979926"/>
          </a:xfrm>
        </p:grpSpPr>
        <p:pic>
          <p:nvPicPr>
            <p:cNvPr id="5" name="Picture 4" descr="A car parked on the side of a road&#10;&#10;Description automatically generated with medium confidence">
              <a:extLst>
                <a:ext uri="{FF2B5EF4-FFF2-40B4-BE49-F238E27FC236}">
                  <a16:creationId xmlns:a16="http://schemas.microsoft.com/office/drawing/2014/main" id="{C3CC6282-DBDD-791F-92DD-40327CE1114E}"/>
                </a:ext>
              </a:extLst>
            </p:cNvPr>
            <p:cNvPicPr>
              <a:picLocks noChangeAspect="1"/>
            </p:cNvPicPr>
            <p:nvPr/>
          </p:nvPicPr>
          <p:blipFill>
            <a:blip r:embed="rId3"/>
            <a:stretch>
              <a:fillRect/>
            </a:stretch>
          </p:blipFill>
          <p:spPr>
            <a:xfrm>
              <a:off x="1918716" y="1053539"/>
              <a:ext cx="5306568" cy="3979926"/>
            </a:xfrm>
            <a:prstGeom prst="rect">
              <a:avLst/>
            </a:prstGeom>
          </p:spPr>
        </p:pic>
        <p:sp>
          <p:nvSpPr>
            <p:cNvPr id="6" name="Rectangle 5">
              <a:extLst>
                <a:ext uri="{FF2B5EF4-FFF2-40B4-BE49-F238E27FC236}">
                  <a16:creationId xmlns:a16="http://schemas.microsoft.com/office/drawing/2014/main" id="{8884886D-654A-A9B1-C09F-7B432D7969D9}"/>
                </a:ext>
              </a:extLst>
            </p:cNvPr>
            <p:cNvSpPr/>
            <p:nvPr/>
          </p:nvSpPr>
          <p:spPr>
            <a:xfrm>
              <a:off x="6656832" y="1053539"/>
              <a:ext cx="243840" cy="2226109"/>
            </a:xfrm>
            <a:prstGeom prst="rect">
              <a:avLst/>
            </a:pr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3195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4: Simple segmentation net qualitative results</a:t>
            </a:r>
            <a:endParaRPr/>
          </a:p>
        </p:txBody>
      </p:sp>
      <p:sp>
        <p:nvSpPr>
          <p:cNvPr id="126" name="Google Shape;12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2050" name="Picture 2">
            <a:extLst>
              <a:ext uri="{FF2B5EF4-FFF2-40B4-BE49-F238E27FC236}">
                <a16:creationId xmlns:a16="http://schemas.microsoft.com/office/drawing/2014/main" id="{AF4D06EC-25A2-5F69-23F9-5B05403D5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243" y="1871061"/>
            <a:ext cx="6363514" cy="32724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Part 5: PSPNet qualitative results</a:t>
            </a:r>
            <a:endParaRPr/>
          </a:p>
        </p:txBody>
      </p:sp>
      <p:sp>
        <p:nvSpPr>
          <p:cNvPr id="132" name="Google Shape;13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[Paste a figure of the generated semantic segmentation from Colab. It should be a 2x3 grid, with ground truth on the top row, and your predictions on the bottom row.]</a:t>
            </a:r>
            <a:endParaRPr/>
          </a:p>
        </p:txBody>
      </p:sp>
      <p:pic>
        <p:nvPicPr>
          <p:cNvPr id="1026" name="Picture 2">
            <a:extLst>
              <a:ext uri="{FF2B5EF4-FFF2-40B4-BE49-F238E27FC236}">
                <a16:creationId xmlns:a16="http://schemas.microsoft.com/office/drawing/2014/main" id="{71AE991A-129F-CDDF-CF38-A87F6D6F6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161" y="1869948"/>
            <a:ext cx="6365678" cy="3273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414911"/>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113" name="Google Shape;113;p27"/>
          <p:cNvSpPr txBox="1">
            <a:spLocks noGrp="1"/>
          </p:cNvSpPr>
          <p:nvPr>
            <p:ph type="body" idx="1"/>
          </p:nvPr>
        </p:nvSpPr>
        <p:spPr>
          <a:xfrm>
            <a:off x="311700" y="1044507"/>
            <a:ext cx="8520600" cy="657000"/>
          </a:xfrm>
          <a:prstGeom prst="rect">
            <a:avLst/>
          </a:prstGeom>
        </p:spPr>
        <p:txBody>
          <a:bodyPr spcFirstLastPara="1" wrap="square" lIns="91425" tIns="91425" rIns="91425" bIns="91425" anchor="t" anchorCtr="0">
            <a:noAutofit/>
          </a:bodyPr>
          <a:lstStyle/>
          <a:p>
            <a:pPr marL="0" indent="0">
              <a:buNone/>
            </a:pPr>
            <a:r>
              <a:rPr lang="en" dirty="0"/>
              <a:t>Report your model’s </a:t>
            </a:r>
            <a:r>
              <a:rPr lang="en" dirty="0" err="1"/>
              <a:t>IoU</a:t>
            </a:r>
            <a:r>
              <a:rPr lang="en" dirty="0"/>
              <a:t> for the Kitti Dataset.</a:t>
            </a:r>
          </a:p>
          <a:p>
            <a:pPr marL="0" indent="0">
              <a:lnSpc>
                <a:spcPct val="114999"/>
              </a:lnSpc>
              <a:buNone/>
            </a:pPr>
            <a:endParaRPr lang="en" dirty="0"/>
          </a:p>
          <a:p>
            <a:pPr marL="0" indent="0">
              <a:lnSpc>
                <a:spcPct val="114999"/>
              </a:lnSpc>
              <a:buNone/>
            </a:pPr>
            <a:endParaRPr lang="en" dirty="0"/>
          </a:p>
        </p:txBody>
      </p:sp>
      <mc:AlternateContent xmlns:mc="http://schemas.openxmlformats.org/markup-compatibility/2006" xmlns:a14="http://schemas.microsoft.com/office/drawing/2010/main">
        <mc:Choice Requires="a14">
          <p:graphicFrame>
            <p:nvGraphicFramePr>
              <p:cNvPr id="3" name="Google Shape;114;p27">
                <a:extLst>
                  <a:ext uri="{FF2B5EF4-FFF2-40B4-BE49-F238E27FC236}">
                    <a16:creationId xmlns:a16="http://schemas.microsoft.com/office/drawing/2014/main" id="{0BAB7FCA-1B4B-CFD4-B6E4-B01DA904E52D}"/>
                  </a:ext>
                </a:extLst>
              </p:cNvPr>
              <p:cNvGraphicFramePr/>
              <p:nvPr>
                <p:extLst>
                  <p:ext uri="{D42A27DB-BD31-4B8C-83A1-F6EECF244321}">
                    <p14:modId xmlns:p14="http://schemas.microsoft.com/office/powerpoint/2010/main" val="2391019014"/>
                  </p:ext>
                </p:extLst>
              </p:nvPr>
            </p:nvGraphicFramePr>
            <p:xfrm>
              <a:off x="629677" y="2790836"/>
              <a:ext cx="7919022" cy="102099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441863">
                      <a:extLst>
                        <a:ext uri="{9D8B030D-6E8A-4147-A177-3AD203B41FA5}">
                          <a16:colId xmlns:a16="http://schemas.microsoft.com/office/drawing/2014/main" val="20002"/>
                        </a:ext>
                      </a:extLst>
                    </a:gridCol>
                    <a:gridCol w="2588311">
                      <a:extLst>
                        <a:ext uri="{9D8B030D-6E8A-4147-A177-3AD203B41FA5}">
                          <a16:colId xmlns:a16="http://schemas.microsoft.com/office/drawing/2014/main" val="20003"/>
                        </a:ext>
                      </a:extLst>
                    </a:gridCol>
                  </a:tblGrid>
                  <a:tr h="271800">
                    <a:tc>
                      <a:txBody>
                        <a:bodyPr/>
                        <a:lstStyle/>
                        <a:p>
                          <a:pPr marL="0" lvl="0" indent="0" algn="ctr" rtl="0">
                            <a:spcBef>
                              <a:spcPts val="0"/>
                            </a:spcBef>
                            <a:spcAft>
                              <a:spcPts val="0"/>
                            </a:spcAft>
                            <a:buNone/>
                          </a:pPr>
                          <a:r>
                            <a:rPr lang="en" sz="900" dirty="0"/>
                            <a:t>Class Index</a:t>
                          </a:r>
                          <a:endParaRPr sz="900" dirty="0"/>
                        </a:p>
                      </a:txBody>
                      <a:tcPr marL="91425" marR="91425" marT="91425" marB="91425"/>
                    </a:tc>
                    <a:tc>
                      <a:txBody>
                        <a:bodyPr/>
                        <a:lstStyle/>
                        <a:p>
                          <a:pPr marL="0" lvl="0" indent="0" algn="ctr" rtl="0">
                            <a:spcBef>
                              <a:spcPts val="0"/>
                            </a:spcBef>
                            <a:spcAft>
                              <a:spcPts val="0"/>
                            </a:spcAft>
                            <a:buNone/>
                          </a:pPr>
                          <a:r>
                            <a:rPr lang="en" sz="900" dirty="0"/>
                            <a:t>Class name</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iou</a:t>
                          </a:r>
                          <a:endParaRPr dirty="0" err="1"/>
                        </a:p>
                      </a:txBody>
                      <a:tcPr marL="91425" marR="91425" marT="91425" marB="91425"/>
                    </a:tc>
                    <a:tc>
                      <a:txBody>
                        <a:bodyPr/>
                        <a:lstStyle/>
                        <a:p>
                          <a:pPr marL="0" lvl="0" indent="0" algn="ctr">
                            <a:spcBef>
                              <a:spcPts val="0"/>
                            </a:spcBef>
                            <a:spcAft>
                              <a:spcPts val="0"/>
                            </a:spcAft>
                            <a:buNone/>
                          </a:pPr>
                          <a:r>
                            <a:rPr lang="en" sz="900" b="0" i="0" u="none" strike="noStrike" noProof="0" dirty="0">
                              <a:latin typeface="Arial"/>
                            </a:rPr>
                            <a:t>accuracy </a:t>
                          </a:r>
                          <a:endParaRPr/>
                        </a:p>
                      </a:txBody>
                      <a:tcPr marL="91425" marR="91425" marT="91425" marB="91425"/>
                    </a:tc>
                    <a:extLst>
                      <a:ext uri="{0D108BD9-81ED-4DB2-BD59-A6C34878D82A}">
                        <a16:rowId xmlns:a16="http://schemas.microsoft.com/office/drawing/2014/main" val="10000"/>
                      </a:ext>
                    </a:extLst>
                  </a:tr>
                  <a:tr h="271800">
                    <a:tc>
                      <a:txBody>
                        <a:bodyPr/>
                        <a:lstStyle/>
                        <a:p>
                          <a:pPr marL="0" lvl="0" indent="0" algn="ctr" rtl="0">
                            <a:spcBef>
                              <a:spcPts val="0"/>
                            </a:spcBef>
                            <a:spcAft>
                              <a:spcPts val="0"/>
                            </a:spcAft>
                            <a:buNone/>
                          </a:pPr>
                          <a:r>
                            <a:rPr lang="en" sz="900" dirty="0"/>
                            <a:t>0</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a:latin typeface="Arial"/>
                            </a:rPr>
                            <a:t>Road </a:t>
                          </a:r>
                          <a:endParaRPr/>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0.8720</m:t>
                                </m:r>
                              </m:oMath>
                            </m:oMathPara>
                          </a14:m>
                          <a:endParaRPr sz="1100"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0.9422</m:t>
                                </m:r>
                              </m:oMath>
                            </m:oMathPara>
                          </a14:m>
                          <a:endParaRPr sz="11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ctr" rtl="0">
                            <a:spcBef>
                              <a:spcPts val="0"/>
                            </a:spcBef>
                            <a:spcAft>
                              <a:spcPts val="0"/>
                            </a:spcAft>
                            <a:buNone/>
                          </a:pPr>
                          <a:r>
                            <a:rPr lang="en" sz="900" dirty="0"/>
                            <a:t>1</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Not_Road</a:t>
                          </a:r>
                          <a:r>
                            <a:rPr lang="en" sz="900" b="0" i="0" u="none" strike="noStrike" noProof="0" dirty="0">
                              <a:latin typeface="Arial"/>
                            </a:rPr>
                            <a:t> </a:t>
                          </a:r>
                          <a:endParaRPr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0.9700</m:t>
                                </m:r>
                              </m:oMath>
                            </m:oMathPara>
                          </a14:m>
                          <a:endParaRPr sz="1100" dirty="0"/>
                        </a:p>
                      </a:txBody>
                      <a:tcPr marL="91425" marR="91425" marT="91425" marB="91425"/>
                    </a:tc>
                    <a:tc>
                      <a:txBody>
                        <a:bodyPr/>
                        <a:lstStyle/>
                        <a:p>
                          <a:pPr marL="0" lvl="0" indent="0" algn="ctr"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0.9823</m:t>
                                </m:r>
                              </m:oMath>
                            </m:oMathPara>
                          </a14:m>
                          <a:endParaRPr sz="1100" dirty="0"/>
                        </a:p>
                      </a:txBody>
                      <a:tcPr marL="91425" marR="91425" marT="91425" marB="91425"/>
                    </a:tc>
                    <a:extLst>
                      <a:ext uri="{0D108BD9-81ED-4DB2-BD59-A6C34878D82A}">
                        <a16:rowId xmlns:a16="http://schemas.microsoft.com/office/drawing/2014/main" val="10002"/>
                      </a:ext>
                    </a:extLst>
                  </a:tr>
                </a:tbl>
              </a:graphicData>
            </a:graphic>
          </p:graphicFrame>
        </mc:Choice>
        <mc:Fallback xmlns="">
          <p:graphicFrame>
            <p:nvGraphicFramePr>
              <p:cNvPr id="3" name="Google Shape;114;p27">
                <a:extLst>
                  <a:ext uri="{FF2B5EF4-FFF2-40B4-BE49-F238E27FC236}">
                    <a16:creationId xmlns:a16="http://schemas.microsoft.com/office/drawing/2014/main" id="{0BAB7FCA-1B4B-CFD4-B6E4-B01DA904E52D}"/>
                  </a:ext>
                </a:extLst>
              </p:cNvPr>
              <p:cNvGraphicFramePr/>
              <p:nvPr>
                <p:extLst>
                  <p:ext uri="{D42A27DB-BD31-4B8C-83A1-F6EECF244321}">
                    <p14:modId xmlns:p14="http://schemas.microsoft.com/office/powerpoint/2010/main" val="2391019014"/>
                  </p:ext>
                </p:extLst>
              </p:nvPr>
            </p:nvGraphicFramePr>
            <p:xfrm>
              <a:off x="629677" y="2790836"/>
              <a:ext cx="7919022" cy="102099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441863">
                      <a:extLst>
                        <a:ext uri="{9D8B030D-6E8A-4147-A177-3AD203B41FA5}">
                          <a16:colId xmlns:a16="http://schemas.microsoft.com/office/drawing/2014/main" val="20002"/>
                        </a:ext>
                      </a:extLst>
                    </a:gridCol>
                    <a:gridCol w="2588311">
                      <a:extLst>
                        <a:ext uri="{9D8B030D-6E8A-4147-A177-3AD203B41FA5}">
                          <a16:colId xmlns:a16="http://schemas.microsoft.com/office/drawing/2014/main" val="20003"/>
                        </a:ext>
                      </a:extLst>
                    </a:gridCol>
                  </a:tblGrid>
                  <a:tr h="320010">
                    <a:tc>
                      <a:txBody>
                        <a:bodyPr/>
                        <a:lstStyle/>
                        <a:p>
                          <a:pPr marL="0" lvl="0" indent="0" algn="ctr" rtl="0">
                            <a:spcBef>
                              <a:spcPts val="0"/>
                            </a:spcBef>
                            <a:spcAft>
                              <a:spcPts val="0"/>
                            </a:spcAft>
                            <a:buNone/>
                          </a:pPr>
                          <a:r>
                            <a:rPr lang="en" sz="900" dirty="0"/>
                            <a:t>Class Index</a:t>
                          </a:r>
                          <a:endParaRPr sz="900" dirty="0"/>
                        </a:p>
                      </a:txBody>
                      <a:tcPr marL="91425" marR="91425" marT="91425" marB="91425"/>
                    </a:tc>
                    <a:tc>
                      <a:txBody>
                        <a:bodyPr/>
                        <a:lstStyle/>
                        <a:p>
                          <a:pPr marL="0" lvl="0" indent="0" algn="ctr" rtl="0">
                            <a:spcBef>
                              <a:spcPts val="0"/>
                            </a:spcBef>
                            <a:spcAft>
                              <a:spcPts val="0"/>
                            </a:spcAft>
                            <a:buNone/>
                          </a:pPr>
                          <a:r>
                            <a:rPr lang="en" sz="900" dirty="0"/>
                            <a:t>Class name</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iou</a:t>
                          </a:r>
                          <a:endParaRPr dirty="0" err="1"/>
                        </a:p>
                      </a:txBody>
                      <a:tcPr marL="91425" marR="91425" marT="91425" marB="91425"/>
                    </a:tc>
                    <a:tc>
                      <a:txBody>
                        <a:bodyPr/>
                        <a:lstStyle/>
                        <a:p>
                          <a:pPr marL="0" lvl="0" indent="0" algn="ctr">
                            <a:spcBef>
                              <a:spcPts val="0"/>
                            </a:spcBef>
                            <a:spcAft>
                              <a:spcPts val="0"/>
                            </a:spcAft>
                            <a:buNone/>
                          </a:pPr>
                          <a:r>
                            <a:rPr lang="en" sz="900" b="0" i="0" u="none" strike="noStrike" noProof="0" dirty="0">
                              <a:latin typeface="Arial"/>
                            </a:rPr>
                            <a:t>accuracy </a:t>
                          </a:r>
                          <a:endParaRPr/>
                        </a:p>
                      </a:txBody>
                      <a:tcPr marL="91425" marR="91425" marT="91425" marB="91425"/>
                    </a:tc>
                    <a:extLst>
                      <a:ext uri="{0D108BD9-81ED-4DB2-BD59-A6C34878D82A}">
                        <a16:rowId xmlns:a16="http://schemas.microsoft.com/office/drawing/2014/main" val="10000"/>
                      </a:ext>
                    </a:extLst>
                  </a:tr>
                  <a:tr h="350490">
                    <a:tc>
                      <a:txBody>
                        <a:bodyPr/>
                        <a:lstStyle/>
                        <a:p>
                          <a:pPr marL="0" lvl="0" indent="0" algn="ctr" rtl="0">
                            <a:spcBef>
                              <a:spcPts val="0"/>
                            </a:spcBef>
                            <a:spcAft>
                              <a:spcPts val="0"/>
                            </a:spcAft>
                            <a:buNone/>
                          </a:pPr>
                          <a:r>
                            <a:rPr lang="en" sz="900" dirty="0"/>
                            <a:t>0</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a:latin typeface="Arial"/>
                            </a:rPr>
                            <a:t>Road </a:t>
                          </a:r>
                          <a:endParaRPr/>
                        </a:p>
                      </a:txBody>
                      <a:tcPr marL="91425" marR="91425" marT="91425" marB="91425"/>
                    </a:tc>
                    <a:tc>
                      <a:txBody>
                        <a:bodyPr/>
                        <a:lstStyle/>
                        <a:p>
                          <a:endParaRPr lang="en-US"/>
                        </a:p>
                      </a:txBody>
                      <a:tcPr marL="91425" marR="91425" marT="91425" marB="91425">
                        <a:blipFill>
                          <a:blip r:embed="rId3"/>
                          <a:stretch>
                            <a:fillRect l="-118454" t="-91379" r="-106234" b="-101724"/>
                          </a:stretch>
                        </a:blipFill>
                      </a:tcPr>
                    </a:tc>
                    <a:tc>
                      <a:txBody>
                        <a:bodyPr/>
                        <a:lstStyle/>
                        <a:p>
                          <a:endParaRPr lang="en-US"/>
                        </a:p>
                      </a:txBody>
                      <a:tcPr marL="91425" marR="91425" marT="91425" marB="91425">
                        <a:blipFill>
                          <a:blip r:embed="rId3"/>
                          <a:stretch>
                            <a:fillRect l="-206118" t="-91379" r="-235" b="-101724"/>
                          </a:stretch>
                        </a:blipFill>
                      </a:tcPr>
                    </a:tc>
                    <a:extLst>
                      <a:ext uri="{0D108BD9-81ED-4DB2-BD59-A6C34878D82A}">
                        <a16:rowId xmlns:a16="http://schemas.microsoft.com/office/drawing/2014/main" val="10001"/>
                      </a:ext>
                    </a:extLst>
                  </a:tr>
                  <a:tr h="350490">
                    <a:tc>
                      <a:txBody>
                        <a:bodyPr/>
                        <a:lstStyle/>
                        <a:p>
                          <a:pPr marL="0" lvl="0" indent="0" algn="ctr" rtl="0">
                            <a:spcBef>
                              <a:spcPts val="0"/>
                            </a:spcBef>
                            <a:spcAft>
                              <a:spcPts val="0"/>
                            </a:spcAft>
                            <a:buNone/>
                          </a:pPr>
                          <a:r>
                            <a:rPr lang="en" sz="900" dirty="0"/>
                            <a:t>1</a:t>
                          </a:r>
                          <a:endParaRPr sz="900"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Not_Road</a:t>
                          </a:r>
                          <a:r>
                            <a:rPr lang="en" sz="900" b="0" i="0" u="none" strike="noStrike" noProof="0" dirty="0">
                              <a:latin typeface="Arial"/>
                            </a:rPr>
                            <a:t> </a:t>
                          </a:r>
                          <a:endParaRPr dirty="0"/>
                        </a:p>
                      </a:txBody>
                      <a:tcPr marL="91425" marR="91425" marT="91425" marB="91425"/>
                    </a:tc>
                    <a:tc>
                      <a:txBody>
                        <a:bodyPr/>
                        <a:lstStyle/>
                        <a:p>
                          <a:endParaRPr lang="en-US"/>
                        </a:p>
                      </a:txBody>
                      <a:tcPr marL="91425" marR="91425" marT="91425" marB="91425">
                        <a:blipFill>
                          <a:blip r:embed="rId3"/>
                          <a:stretch>
                            <a:fillRect l="-118454" t="-191379" r="-106234" b="-1724"/>
                          </a:stretch>
                        </a:blipFill>
                      </a:tcPr>
                    </a:tc>
                    <a:tc>
                      <a:txBody>
                        <a:bodyPr/>
                        <a:lstStyle/>
                        <a:p>
                          <a:endParaRPr lang="en-US"/>
                        </a:p>
                      </a:txBody>
                      <a:tcPr marL="91425" marR="91425" marT="91425" marB="91425">
                        <a:blipFill>
                          <a:blip r:embed="rId3"/>
                          <a:stretch>
                            <a:fillRect l="-206118" t="-191379" r="-235" b="-1724"/>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oogle Shape;114;p27">
                <a:extLst>
                  <a:ext uri="{FF2B5EF4-FFF2-40B4-BE49-F238E27FC236}">
                    <a16:creationId xmlns:a16="http://schemas.microsoft.com/office/drawing/2014/main" id="{BA343FC3-0FA4-7271-307C-63154AEC5799}"/>
                  </a:ext>
                </a:extLst>
              </p:cNvPr>
              <p:cNvGraphicFramePr/>
              <p:nvPr>
                <p:extLst>
                  <p:ext uri="{D42A27DB-BD31-4B8C-83A1-F6EECF244321}">
                    <p14:modId xmlns:p14="http://schemas.microsoft.com/office/powerpoint/2010/main" val="3443961989"/>
                  </p:ext>
                </p:extLst>
              </p:nvPr>
            </p:nvGraphicFramePr>
            <p:xfrm>
              <a:off x="648232" y="1666391"/>
              <a:ext cx="7919022" cy="102099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382487">
                      <a:extLst>
                        <a:ext uri="{9D8B030D-6E8A-4147-A177-3AD203B41FA5}">
                          <a16:colId xmlns:a16="http://schemas.microsoft.com/office/drawing/2014/main" val="20002"/>
                        </a:ext>
                      </a:extLst>
                    </a:gridCol>
                    <a:gridCol w="2647687">
                      <a:extLst>
                        <a:ext uri="{9D8B030D-6E8A-4147-A177-3AD203B41FA5}">
                          <a16:colId xmlns:a16="http://schemas.microsoft.com/office/drawing/2014/main" val="20003"/>
                        </a:ext>
                      </a:extLst>
                    </a:gridCol>
                  </a:tblGrid>
                  <a:tr h="271800">
                    <a:tc>
                      <a:txBody>
                        <a:bodyPr/>
                        <a:lstStyle/>
                        <a:p>
                          <a:pPr marL="0" lvl="0" indent="0" algn="l">
                            <a:spcBef>
                              <a:spcPts val="0"/>
                            </a:spcBef>
                            <a:spcAft>
                              <a:spcPts val="0"/>
                            </a:spcAft>
                            <a:buNone/>
                          </a:pPr>
                          <a:endParaRPr lang="en" sz="900" b="0" i="0" u="none" strike="noStrike" noProof="0" dirty="0">
                            <a:latin typeface="Arial"/>
                          </a:endParaRPr>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mIoU</a:t>
                          </a:r>
                          <a:endParaRPr dirty="0" err="1"/>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mAcc</a:t>
                          </a:r>
                          <a:r>
                            <a:rPr lang="en" sz="900" b="0" i="0" u="none" strike="noStrike" noProof="0" dirty="0">
                              <a:latin typeface="Arial"/>
                            </a:rPr>
                            <a:t>/</a:t>
                          </a:r>
                          <a:endParaRPr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allAcc</a:t>
                          </a:r>
                          <a:endParaRPr dirty="0" err="1"/>
                        </a:p>
                      </a:txBody>
                      <a:tcPr marL="91425" marR="91425" marT="91425" marB="91425"/>
                    </a:tc>
                    <a:extLst>
                      <a:ext uri="{0D108BD9-81ED-4DB2-BD59-A6C34878D82A}">
                        <a16:rowId xmlns:a16="http://schemas.microsoft.com/office/drawing/2014/main" val="10000"/>
                      </a:ext>
                    </a:extLst>
                  </a:tr>
                  <a:tr h="271800">
                    <a:tc>
                      <a:txBody>
                        <a:bodyPr/>
                        <a:lstStyle/>
                        <a:p>
                          <a:pPr marL="0" lvl="0" indent="0" algn="ctr">
                            <a:spcBef>
                              <a:spcPts val="0"/>
                            </a:spcBef>
                            <a:spcAft>
                              <a:spcPts val="0"/>
                            </a:spcAft>
                            <a:buNone/>
                          </a:pPr>
                          <a:r>
                            <a:rPr lang="en" sz="900" b="0" i="0" u="none" strike="noStrike" noProof="0" dirty="0">
                              <a:latin typeface="Arial"/>
                            </a:rPr>
                            <a:t>Train result</a:t>
                          </a:r>
                          <a:endParaRPr lang="en-US"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0.9279</m:t>
                                </m:r>
                              </m:oMath>
                            </m:oMathPara>
                          </a14:m>
                          <a:endParaRPr lang="en" sz="11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0.9677</m:t>
                                </m:r>
                              </m:oMath>
                            </m:oMathPara>
                          </a14:m>
                          <a:endParaRPr sz="1100" dirty="0"/>
                        </a:p>
                      </a:txBody>
                      <a:tcPr marL="91425" marR="91425" marT="91425" marB="91425"/>
                    </a:tc>
                    <a:tc>
                      <a:txBody>
                        <a:bodyPr/>
                        <a:lstStyle/>
                        <a:p>
                          <a:pPr marL="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0.9763</m:t>
                                </m:r>
                              </m:oMath>
                            </m:oMathPara>
                          </a14:m>
                          <a:endParaRPr sz="1100" dirty="0"/>
                        </a:p>
                      </a:txBody>
                      <a:tcPr marL="91425" marR="91425" marT="91425" marB="91425"/>
                    </a:tc>
                    <a:extLst>
                      <a:ext uri="{0D108BD9-81ED-4DB2-BD59-A6C34878D82A}">
                        <a16:rowId xmlns:a16="http://schemas.microsoft.com/office/drawing/2014/main" val="10001"/>
                      </a:ext>
                    </a:extLst>
                  </a:tr>
                  <a:tr h="271800">
                    <a:tc>
                      <a:txBody>
                        <a:bodyPr/>
                        <a:lstStyle/>
                        <a:p>
                          <a:pPr marL="0" lvl="0" indent="0" algn="ctr">
                            <a:spcBef>
                              <a:spcPts val="0"/>
                            </a:spcBef>
                            <a:spcAft>
                              <a:spcPts val="0"/>
                            </a:spcAft>
                            <a:buNone/>
                          </a:pPr>
                          <a:r>
                            <a:rPr lang="en" sz="900" b="0" i="0" u="none" strike="noStrike" noProof="0" dirty="0">
                              <a:latin typeface="Arial"/>
                            </a:rPr>
                            <a:t>Val result</a:t>
                          </a:r>
                          <a:endParaRPr lang="en-US" dirty="0"/>
                        </a:p>
                      </a:txBody>
                      <a:tcPr marL="91425" marR="91425" marT="91425" marB="91425"/>
                    </a:tc>
                    <a:tc>
                      <a:txBody>
                        <a:bodyPr/>
                        <a:lstStyle/>
                        <a:p>
                          <a:pPr marL="0" lvl="0" indent="0" algn="l">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0.9210</m:t>
                                </m:r>
                              </m:oMath>
                            </m:oMathPara>
                          </a14:m>
                          <a:endParaRPr lang="en" sz="1100" dirty="0"/>
                        </a:p>
                      </a:txBody>
                      <a:tcPr marL="91425" marR="91425" marT="91425" marB="91425"/>
                    </a:tc>
                    <a:tc>
                      <a:txBody>
                        <a:bodyPr/>
                        <a:lstStyle/>
                        <a:p>
                          <a:pPr marL="0" lvl="0" indent="0" algn="l">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0.9623</m:t>
                                </m:r>
                              </m:oMath>
                            </m:oMathPara>
                          </a14:m>
                          <a:endParaRPr sz="1100" dirty="0"/>
                        </a:p>
                      </a:txBody>
                      <a:tcPr marL="91425" marR="91425" marT="91425" marB="91425"/>
                    </a:tc>
                    <a:tc>
                      <a:txBody>
                        <a:bodyPr/>
                        <a:lstStyle/>
                        <a:p>
                          <a:pPr marL="0" lvl="0" indent="0" algn="l">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0.9751</m:t>
                                </m:r>
                              </m:oMath>
                            </m:oMathPara>
                          </a14:m>
                          <a:endParaRPr sz="1100" dirty="0"/>
                        </a:p>
                      </a:txBody>
                      <a:tcPr marL="91425" marR="91425" marT="91425" marB="91425"/>
                    </a:tc>
                    <a:extLst>
                      <a:ext uri="{0D108BD9-81ED-4DB2-BD59-A6C34878D82A}">
                        <a16:rowId xmlns:a16="http://schemas.microsoft.com/office/drawing/2014/main" val="1706318116"/>
                      </a:ext>
                    </a:extLst>
                  </a:tr>
                </a:tbl>
              </a:graphicData>
            </a:graphic>
          </p:graphicFrame>
        </mc:Choice>
        <mc:Fallback xmlns="">
          <p:graphicFrame>
            <p:nvGraphicFramePr>
              <p:cNvPr id="7" name="Google Shape;114;p27">
                <a:extLst>
                  <a:ext uri="{FF2B5EF4-FFF2-40B4-BE49-F238E27FC236}">
                    <a16:creationId xmlns:a16="http://schemas.microsoft.com/office/drawing/2014/main" id="{BA343FC3-0FA4-7271-307C-63154AEC5799}"/>
                  </a:ext>
                </a:extLst>
              </p:cNvPr>
              <p:cNvGraphicFramePr/>
              <p:nvPr>
                <p:extLst>
                  <p:ext uri="{D42A27DB-BD31-4B8C-83A1-F6EECF244321}">
                    <p14:modId xmlns:p14="http://schemas.microsoft.com/office/powerpoint/2010/main" val="3443961989"/>
                  </p:ext>
                </p:extLst>
              </p:nvPr>
            </p:nvGraphicFramePr>
            <p:xfrm>
              <a:off x="648232" y="1666391"/>
              <a:ext cx="7919022" cy="1020990"/>
            </p:xfrm>
            <a:graphic>
              <a:graphicData uri="http://schemas.openxmlformats.org/drawingml/2006/table">
                <a:tbl>
                  <a:tblPr>
                    <a:noFill/>
                    <a:tableStyleId>{825F6AE1-3AB4-4EE1-A0F0-9F7C0662F09F}</a:tableStyleId>
                  </a:tblPr>
                  <a:tblGrid>
                    <a:gridCol w="1238249">
                      <a:extLst>
                        <a:ext uri="{9D8B030D-6E8A-4147-A177-3AD203B41FA5}">
                          <a16:colId xmlns:a16="http://schemas.microsoft.com/office/drawing/2014/main" val="20000"/>
                        </a:ext>
                      </a:extLst>
                    </a:gridCol>
                    <a:gridCol w="1650599">
                      <a:extLst>
                        <a:ext uri="{9D8B030D-6E8A-4147-A177-3AD203B41FA5}">
                          <a16:colId xmlns:a16="http://schemas.microsoft.com/office/drawing/2014/main" val="20001"/>
                        </a:ext>
                      </a:extLst>
                    </a:gridCol>
                    <a:gridCol w="2382487">
                      <a:extLst>
                        <a:ext uri="{9D8B030D-6E8A-4147-A177-3AD203B41FA5}">
                          <a16:colId xmlns:a16="http://schemas.microsoft.com/office/drawing/2014/main" val="20002"/>
                        </a:ext>
                      </a:extLst>
                    </a:gridCol>
                    <a:gridCol w="2647687">
                      <a:extLst>
                        <a:ext uri="{9D8B030D-6E8A-4147-A177-3AD203B41FA5}">
                          <a16:colId xmlns:a16="http://schemas.microsoft.com/office/drawing/2014/main" val="20003"/>
                        </a:ext>
                      </a:extLst>
                    </a:gridCol>
                  </a:tblGrid>
                  <a:tr h="320010">
                    <a:tc>
                      <a:txBody>
                        <a:bodyPr/>
                        <a:lstStyle/>
                        <a:p>
                          <a:pPr marL="0" lvl="0" indent="0" algn="l">
                            <a:spcBef>
                              <a:spcPts val="0"/>
                            </a:spcBef>
                            <a:spcAft>
                              <a:spcPts val="0"/>
                            </a:spcAft>
                            <a:buNone/>
                          </a:pPr>
                          <a:endParaRPr lang="en" sz="900" b="0" i="0" u="none" strike="noStrike" noProof="0" dirty="0">
                            <a:latin typeface="Arial"/>
                          </a:endParaRPr>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mIoU</a:t>
                          </a:r>
                          <a:endParaRPr dirty="0" err="1"/>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mAcc</a:t>
                          </a:r>
                          <a:r>
                            <a:rPr lang="en" sz="900" b="0" i="0" u="none" strike="noStrike" noProof="0" dirty="0">
                              <a:latin typeface="Arial"/>
                            </a:rPr>
                            <a:t>/</a:t>
                          </a:r>
                          <a:endParaRPr dirty="0"/>
                        </a:p>
                      </a:txBody>
                      <a:tcPr marL="91425" marR="91425" marT="91425" marB="91425"/>
                    </a:tc>
                    <a:tc>
                      <a:txBody>
                        <a:bodyPr/>
                        <a:lstStyle/>
                        <a:p>
                          <a:pPr marL="0" lvl="0" indent="0" algn="ctr">
                            <a:spcBef>
                              <a:spcPts val="0"/>
                            </a:spcBef>
                            <a:spcAft>
                              <a:spcPts val="0"/>
                            </a:spcAft>
                            <a:buNone/>
                          </a:pPr>
                          <a:r>
                            <a:rPr lang="en" sz="900" b="0" i="0" u="none" strike="noStrike" noProof="0" dirty="0" err="1">
                              <a:latin typeface="Arial"/>
                            </a:rPr>
                            <a:t>allAcc</a:t>
                          </a:r>
                          <a:endParaRPr dirty="0" err="1"/>
                        </a:p>
                      </a:txBody>
                      <a:tcPr marL="91425" marR="91425" marT="91425" marB="91425"/>
                    </a:tc>
                    <a:extLst>
                      <a:ext uri="{0D108BD9-81ED-4DB2-BD59-A6C34878D82A}">
                        <a16:rowId xmlns:a16="http://schemas.microsoft.com/office/drawing/2014/main" val="10000"/>
                      </a:ext>
                    </a:extLst>
                  </a:tr>
                  <a:tr h="350490">
                    <a:tc>
                      <a:txBody>
                        <a:bodyPr/>
                        <a:lstStyle/>
                        <a:p>
                          <a:pPr marL="0" lvl="0" indent="0" algn="ctr">
                            <a:spcBef>
                              <a:spcPts val="0"/>
                            </a:spcBef>
                            <a:spcAft>
                              <a:spcPts val="0"/>
                            </a:spcAft>
                            <a:buNone/>
                          </a:pPr>
                          <a:r>
                            <a:rPr lang="en" sz="900" b="0" i="0" u="none" strike="noStrike" noProof="0" dirty="0">
                              <a:latin typeface="Arial"/>
                            </a:rPr>
                            <a:t>Train result</a:t>
                          </a:r>
                          <a:endParaRPr lang="en-US" dirty="0"/>
                        </a:p>
                      </a:txBody>
                      <a:tcPr marL="91425" marR="91425" marT="91425" marB="91425"/>
                    </a:tc>
                    <a:tc>
                      <a:txBody>
                        <a:bodyPr/>
                        <a:lstStyle/>
                        <a:p>
                          <a:endParaRPr lang="en-US"/>
                        </a:p>
                      </a:txBody>
                      <a:tcPr marL="91425" marR="91425" marT="91425" marB="91425">
                        <a:blipFill>
                          <a:blip r:embed="rId4"/>
                          <a:stretch>
                            <a:fillRect l="-75277" t="-94737" r="-305166" b="-105263"/>
                          </a:stretch>
                        </a:blipFill>
                      </a:tcPr>
                    </a:tc>
                    <a:tc>
                      <a:txBody>
                        <a:bodyPr/>
                        <a:lstStyle/>
                        <a:p>
                          <a:endParaRPr lang="en-US"/>
                        </a:p>
                      </a:txBody>
                      <a:tcPr marL="91425" marR="91425" marT="91425" marB="91425">
                        <a:blipFill>
                          <a:blip r:embed="rId4"/>
                          <a:stretch>
                            <a:fillRect l="-121483" t="-94737" r="-111509" b="-105263"/>
                          </a:stretch>
                        </a:blipFill>
                      </a:tcPr>
                    </a:tc>
                    <a:tc>
                      <a:txBody>
                        <a:bodyPr/>
                        <a:lstStyle/>
                        <a:p>
                          <a:endParaRPr lang="en-US"/>
                        </a:p>
                      </a:txBody>
                      <a:tcPr marL="91425" marR="91425" marT="91425" marB="91425">
                        <a:blipFill>
                          <a:blip r:embed="rId4"/>
                          <a:stretch>
                            <a:fillRect l="-199080" t="-94737" r="-230" b="-105263"/>
                          </a:stretch>
                        </a:blipFill>
                      </a:tcPr>
                    </a:tc>
                    <a:extLst>
                      <a:ext uri="{0D108BD9-81ED-4DB2-BD59-A6C34878D82A}">
                        <a16:rowId xmlns:a16="http://schemas.microsoft.com/office/drawing/2014/main" val="10001"/>
                      </a:ext>
                    </a:extLst>
                  </a:tr>
                  <a:tr h="350490">
                    <a:tc>
                      <a:txBody>
                        <a:bodyPr/>
                        <a:lstStyle/>
                        <a:p>
                          <a:pPr marL="0" lvl="0" indent="0" algn="ctr">
                            <a:spcBef>
                              <a:spcPts val="0"/>
                            </a:spcBef>
                            <a:spcAft>
                              <a:spcPts val="0"/>
                            </a:spcAft>
                            <a:buNone/>
                          </a:pPr>
                          <a:r>
                            <a:rPr lang="en" sz="900" b="0" i="0" u="none" strike="noStrike" noProof="0" dirty="0">
                              <a:latin typeface="Arial"/>
                            </a:rPr>
                            <a:t>Val result</a:t>
                          </a:r>
                          <a:endParaRPr lang="en-US" dirty="0"/>
                        </a:p>
                      </a:txBody>
                      <a:tcPr marL="91425" marR="91425" marT="91425" marB="91425"/>
                    </a:tc>
                    <a:tc>
                      <a:txBody>
                        <a:bodyPr/>
                        <a:lstStyle/>
                        <a:p>
                          <a:endParaRPr lang="en-US"/>
                        </a:p>
                      </a:txBody>
                      <a:tcPr marL="91425" marR="91425" marT="91425" marB="91425">
                        <a:blipFill>
                          <a:blip r:embed="rId4"/>
                          <a:stretch>
                            <a:fillRect l="-75277" t="-191379" r="-305166" b="-3448"/>
                          </a:stretch>
                        </a:blipFill>
                      </a:tcPr>
                    </a:tc>
                    <a:tc>
                      <a:txBody>
                        <a:bodyPr/>
                        <a:lstStyle/>
                        <a:p>
                          <a:endParaRPr lang="en-US"/>
                        </a:p>
                      </a:txBody>
                      <a:tcPr marL="91425" marR="91425" marT="91425" marB="91425">
                        <a:blipFill>
                          <a:blip r:embed="rId4"/>
                          <a:stretch>
                            <a:fillRect l="-121483" t="-191379" r="-111509" b="-3448"/>
                          </a:stretch>
                        </a:blipFill>
                      </a:tcPr>
                    </a:tc>
                    <a:tc>
                      <a:txBody>
                        <a:bodyPr/>
                        <a:lstStyle/>
                        <a:p>
                          <a:endParaRPr lang="en-US"/>
                        </a:p>
                      </a:txBody>
                      <a:tcPr marL="91425" marR="91425" marT="91425" marB="91425">
                        <a:blipFill>
                          <a:blip r:embed="rId4"/>
                          <a:stretch>
                            <a:fillRect l="-199080" t="-191379" r="-230" b="-3448"/>
                          </a:stretch>
                        </a:blipFill>
                      </a:tcPr>
                    </a:tc>
                    <a:extLst>
                      <a:ext uri="{0D108BD9-81ED-4DB2-BD59-A6C34878D82A}">
                        <a16:rowId xmlns:a16="http://schemas.microsoft.com/office/drawing/2014/main" val="1706318116"/>
                      </a:ext>
                    </a:extLst>
                  </a:tr>
                </a:tbl>
              </a:graphicData>
            </a:graphic>
          </p:graphicFrame>
        </mc:Fallback>
      </mc:AlternateContent>
    </p:spTree>
    <p:extLst>
      <p:ext uri="{BB962C8B-B14F-4D97-AF65-F5344CB8AC3E}">
        <p14:creationId xmlns:p14="http://schemas.microsoft.com/office/powerpoint/2010/main" val="99145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7"/>
          <p:cNvSpPr txBox="1">
            <a:spLocks noGrp="1"/>
          </p:cNvSpPr>
          <p:nvPr>
            <p:ph type="title"/>
          </p:nvPr>
        </p:nvSpPr>
        <p:spPr>
          <a:xfrm>
            <a:off x="311700" y="374379"/>
            <a:ext cx="8520600" cy="572700"/>
          </a:xfrm>
          <a:prstGeom prst="rect">
            <a:avLst/>
          </a:prstGeom>
        </p:spPr>
        <p:txBody>
          <a:bodyPr spcFirstLastPara="1" wrap="square" lIns="91425" tIns="91425" rIns="91425" bIns="91425" anchor="t" anchorCtr="0">
            <a:noAutofit/>
          </a:bodyPr>
          <a:lstStyle/>
          <a:p>
            <a:r>
              <a:rPr lang="en" dirty="0"/>
              <a:t>Part 6: Transfer Learning</a:t>
            </a:r>
            <a:endParaRPr dirty="0" err="1"/>
          </a:p>
        </p:txBody>
      </p:sp>
      <p:sp>
        <p:nvSpPr>
          <p:cNvPr id="6" name="Google Shape;113;p27">
            <a:extLst>
              <a:ext uri="{FF2B5EF4-FFF2-40B4-BE49-F238E27FC236}">
                <a16:creationId xmlns:a16="http://schemas.microsoft.com/office/drawing/2014/main" id="{EE29B813-8D19-E0D5-BD46-6C81D7111762}"/>
              </a:ext>
            </a:extLst>
          </p:cNvPr>
          <p:cNvSpPr txBox="1">
            <a:spLocks noGrp="1"/>
          </p:cNvSpPr>
          <p:nvPr>
            <p:ph type="body" idx="1"/>
          </p:nvPr>
        </p:nvSpPr>
        <p:spPr>
          <a:xfrm>
            <a:off x="311700" y="882378"/>
            <a:ext cx="8520600" cy="2506997"/>
          </a:xfrm>
          <a:prstGeom prst="rect">
            <a:avLst/>
          </a:prstGeom>
        </p:spPr>
        <p:txBody>
          <a:bodyPr spcFirstLastPara="1" wrap="square" lIns="91425" tIns="91425" rIns="91425" bIns="91425" anchor="t" anchorCtr="0">
            <a:noAutofit/>
          </a:bodyPr>
          <a:lstStyle/>
          <a:p>
            <a:pPr marL="0" indent="0">
              <a:lnSpc>
                <a:spcPct val="114999"/>
              </a:lnSpc>
              <a:buNone/>
            </a:pPr>
            <a:r>
              <a:rPr lang="en" dirty="0"/>
              <a:t>Compare the training loss generated when training on Kitti dataset and </a:t>
            </a:r>
            <a:r>
              <a:rPr lang="en" dirty="0" err="1"/>
              <a:t>Camvid</a:t>
            </a:r>
            <a:r>
              <a:rPr lang="en" dirty="0"/>
              <a:t> dataset. Which decreases at a faster rate? If </a:t>
            </a:r>
            <a:r>
              <a:rPr lang="en" dirty="0" err="1"/>
              <a:t>Camvid</a:t>
            </a:r>
            <a:r>
              <a:rPr lang="en" dirty="0"/>
              <a:t> or Kitti training loss decreases at a faster rate than the other, why do you think this happened? Or, if the loss decreases at a similar rate, why do you think that is so?</a:t>
            </a:r>
          </a:p>
          <a:p>
            <a:pPr marL="0" indent="0">
              <a:lnSpc>
                <a:spcPct val="114999"/>
              </a:lnSpc>
              <a:buNone/>
            </a:pPr>
            <a:endParaRPr lang="en-US" dirty="0">
              <a:latin typeface="Cambria" panose="02040503050406030204" pitchFamily="18" charset="0"/>
              <a:ea typeface="Cambria" panose="02040503050406030204" pitchFamily="18" charset="0"/>
            </a:endParaRPr>
          </a:p>
          <a:p>
            <a:pPr marL="0" indent="0" algn="just">
              <a:lnSpc>
                <a:spcPct val="114999"/>
              </a:lnSpc>
              <a:buNone/>
            </a:pPr>
            <a:r>
              <a:rPr lang="en-US" dirty="0">
                <a:latin typeface="Cambria" panose="02040503050406030204" pitchFamily="18" charset="0"/>
                <a:ea typeface="Cambria" panose="02040503050406030204" pitchFamily="18" charset="0"/>
              </a:rPr>
              <a:t>In percentage reduction of loss, KITTI training loss decreases faster. We are distinguishing between two cases with KITTI as opposed to 11 for </a:t>
            </a:r>
            <a:r>
              <a:rPr lang="en-US" dirty="0" err="1">
                <a:latin typeface="Cambria" panose="02040503050406030204" pitchFamily="18" charset="0"/>
                <a:ea typeface="Cambria" panose="02040503050406030204" pitchFamily="18" charset="0"/>
              </a:rPr>
              <a:t>CamVid</a:t>
            </a:r>
            <a:r>
              <a:rPr lang="en-US" dirty="0">
                <a:latin typeface="Cambria" panose="02040503050406030204" pitchFamily="18" charset="0"/>
                <a:ea typeface="Cambria" panose="02040503050406030204" pitchFamily="18" charset="0"/>
              </a:rPr>
              <a:t>, which makes it easier </a:t>
            </a:r>
            <a:r>
              <a:rPr lang="en-US">
                <a:latin typeface="Cambria" panose="02040503050406030204" pitchFamily="18" charset="0"/>
                <a:ea typeface="Cambria" panose="02040503050406030204" pitchFamily="18" charset="0"/>
              </a:rPr>
              <a:t>to reduce the loss for KITTI</a:t>
            </a:r>
            <a:r>
              <a:rPr lang="en-US" dirty="0">
                <a:latin typeface="Cambria" panose="02040503050406030204" pitchFamily="18" charset="0"/>
                <a:ea typeface="Cambria" panose="02040503050406030204" pitchFamily="18" charset="0"/>
              </a:rPr>
              <a:t>.</a:t>
            </a:r>
          </a:p>
          <a:p>
            <a:pPr marL="0" indent="0">
              <a:lnSpc>
                <a:spcPct val="114999"/>
              </a:lnSpc>
              <a:buNone/>
            </a:pPr>
            <a:endParaRPr lang="en" dirty="0"/>
          </a:p>
        </p:txBody>
      </p:sp>
    </p:spTree>
    <p:extLst>
      <p:ext uri="{BB962C8B-B14F-4D97-AF65-F5344CB8AC3E}">
        <p14:creationId xmlns:p14="http://schemas.microsoft.com/office/powerpoint/2010/main" val="31718352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520</Words>
  <Application>Microsoft Office PowerPoint</Application>
  <PresentationFormat>On-screen Show (16:9)</PresentationFormat>
  <Paragraphs>115</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Cambria</vt:lpstr>
      <vt:lpstr>Cambria Math</vt:lpstr>
      <vt:lpstr>Simple Light</vt:lpstr>
      <vt:lpstr>Simple Light</vt:lpstr>
      <vt:lpstr>CS 6476 Project 6</vt:lpstr>
      <vt:lpstr>Parts 4 &amp; 5: mIoU of different models </vt:lpstr>
      <vt:lpstr>Parts 4 &amp; 5: Per class IoUs</vt:lpstr>
      <vt:lpstr>Parts 4 &amp; 5: Most difficult classes</vt:lpstr>
      <vt:lpstr>Parts 4 &amp; 5: Most difficult classes</vt:lpstr>
      <vt:lpstr>Part 4: Simple segmentation net qualitative results</vt:lpstr>
      <vt:lpstr>Part 5: PSPNet qualitative results</vt:lpstr>
      <vt:lpstr>Part 6: Transfer Learning</vt:lpstr>
      <vt:lpstr>Part 6: Transfer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cp:lastModifiedBy>Newaz, Shuvo</cp:lastModifiedBy>
  <cp:revision>72</cp:revision>
  <dcterms:modified xsi:type="dcterms:W3CDTF">2022-12-06T15:28:36Z</dcterms:modified>
</cp:coreProperties>
</file>