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39804F-F4E1-425F-B46C-90C4F9F4FC53}" v="561" dt="2022-09-28T19:36:38.82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77" d="100"/>
          <a:sy n="77" d="100"/>
        </p:scale>
        <p:origin x="90" y="1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az, Shuvo" userId="4c2373e7-346f-4797-94d1-ef2a1d69f094" providerId="ADAL" clId="{9039804F-F4E1-425F-B46C-90C4F9F4FC53}"/>
    <pc:docChg chg="undo custSel modSld">
      <pc:chgData name="Newaz, Shuvo" userId="4c2373e7-346f-4797-94d1-ef2a1d69f094" providerId="ADAL" clId="{9039804F-F4E1-425F-B46C-90C4F9F4FC53}" dt="2022-09-28T20:43:02.916" v="6568" actId="20577"/>
      <pc:docMkLst>
        <pc:docMk/>
      </pc:docMkLst>
      <pc:sldChg chg="modSp mod">
        <pc:chgData name="Newaz, Shuvo" userId="4c2373e7-346f-4797-94d1-ef2a1d69f094" providerId="ADAL" clId="{9039804F-F4E1-425F-B46C-90C4F9F4FC53}" dt="2022-09-26T15:56:31.980" v="52" actId="2711"/>
        <pc:sldMkLst>
          <pc:docMk/>
          <pc:sldMk cId="0" sldId="256"/>
        </pc:sldMkLst>
        <pc:spChg chg="mod">
          <ac:chgData name="Newaz, Shuvo" userId="4c2373e7-346f-4797-94d1-ef2a1d69f094" providerId="ADAL" clId="{9039804F-F4E1-425F-B46C-90C4F9F4FC53}" dt="2022-09-26T15:56:31.980" v="52" actId="2711"/>
          <ac:spMkLst>
            <pc:docMk/>
            <pc:sldMk cId="0" sldId="256"/>
            <ac:spMk id="206" creationId="{00000000-0000-0000-0000-000000000000}"/>
          </ac:spMkLst>
        </pc:spChg>
      </pc:sldChg>
      <pc:sldChg chg="addSp modSp mod">
        <pc:chgData name="Newaz, Shuvo" userId="4c2373e7-346f-4797-94d1-ef2a1d69f094" providerId="ADAL" clId="{9039804F-F4E1-425F-B46C-90C4F9F4FC53}" dt="2022-09-27T21:28:54.550" v="335" actId="1076"/>
        <pc:sldMkLst>
          <pc:docMk/>
          <pc:sldMk cId="0" sldId="257"/>
        </pc:sldMkLst>
        <pc:spChg chg="mod">
          <ac:chgData name="Newaz, Shuvo" userId="4c2373e7-346f-4797-94d1-ef2a1d69f094" providerId="ADAL" clId="{9039804F-F4E1-425F-B46C-90C4F9F4FC53}" dt="2022-09-27T21:18:20.868" v="54" actId="1076"/>
          <ac:spMkLst>
            <pc:docMk/>
            <pc:sldMk cId="0" sldId="257"/>
            <ac:spMk id="208" creationId="{00000000-0000-0000-0000-000000000000}"/>
          </ac:spMkLst>
        </pc:spChg>
        <pc:spChg chg="mod">
          <ac:chgData name="Newaz, Shuvo" userId="4c2373e7-346f-4797-94d1-ef2a1d69f094" providerId="ADAL" clId="{9039804F-F4E1-425F-B46C-90C4F9F4FC53}" dt="2022-09-27T21:18:20.868" v="54" actId="1076"/>
          <ac:spMkLst>
            <pc:docMk/>
            <pc:sldMk cId="0" sldId="257"/>
            <ac:spMk id="209" creationId="{00000000-0000-0000-0000-000000000000}"/>
          </ac:spMkLst>
        </pc:spChg>
        <pc:spChg chg="mod">
          <ac:chgData name="Newaz, Shuvo" userId="4c2373e7-346f-4797-94d1-ef2a1d69f094" providerId="ADAL" clId="{9039804F-F4E1-425F-B46C-90C4F9F4FC53}" dt="2022-09-27T21:27:24.550" v="322" actId="20577"/>
          <ac:spMkLst>
            <pc:docMk/>
            <pc:sldMk cId="0" sldId="257"/>
            <ac:spMk id="210" creationId="{00000000-0000-0000-0000-000000000000}"/>
          </ac:spMkLst>
        </pc:spChg>
        <pc:picChg chg="add mod">
          <ac:chgData name="Newaz, Shuvo" userId="4c2373e7-346f-4797-94d1-ef2a1d69f094" providerId="ADAL" clId="{9039804F-F4E1-425F-B46C-90C4F9F4FC53}" dt="2022-09-27T21:28:54.550" v="335" actId="1076"/>
          <ac:picMkLst>
            <pc:docMk/>
            <pc:sldMk cId="0" sldId="257"/>
            <ac:picMk id="3" creationId="{F03A3C8F-9A8D-5F8F-C06A-21B9D4324959}"/>
          </ac:picMkLst>
        </pc:picChg>
      </pc:sldChg>
      <pc:sldChg chg="addSp modSp mod">
        <pc:chgData name="Newaz, Shuvo" userId="4c2373e7-346f-4797-94d1-ef2a1d69f094" providerId="ADAL" clId="{9039804F-F4E1-425F-B46C-90C4F9F4FC53}" dt="2022-09-27T21:27:44.055" v="327" actId="1076"/>
        <pc:sldMkLst>
          <pc:docMk/>
          <pc:sldMk cId="0" sldId="258"/>
        </pc:sldMkLst>
        <pc:picChg chg="add mod">
          <ac:chgData name="Newaz, Shuvo" userId="4c2373e7-346f-4797-94d1-ef2a1d69f094" providerId="ADAL" clId="{9039804F-F4E1-425F-B46C-90C4F9F4FC53}" dt="2022-09-27T21:27:44.055" v="327" actId="1076"/>
          <ac:picMkLst>
            <pc:docMk/>
            <pc:sldMk cId="0" sldId="258"/>
            <ac:picMk id="3" creationId="{054C847D-7422-A86E-4A10-AC6B7B54B17C}"/>
          </ac:picMkLst>
        </pc:picChg>
      </pc:sldChg>
      <pc:sldChg chg="addSp modSp mod">
        <pc:chgData name="Newaz, Shuvo" userId="4c2373e7-346f-4797-94d1-ef2a1d69f094" providerId="ADAL" clId="{9039804F-F4E1-425F-B46C-90C4F9F4FC53}" dt="2022-09-28T19:36:38.822" v="6011" actId="20577"/>
        <pc:sldMkLst>
          <pc:docMk/>
          <pc:sldMk cId="0" sldId="259"/>
        </pc:sldMkLst>
        <pc:spChg chg="mod">
          <ac:chgData name="Newaz, Shuvo" userId="4c2373e7-346f-4797-94d1-ef2a1d69f094" providerId="ADAL" clId="{9039804F-F4E1-425F-B46C-90C4F9F4FC53}" dt="2022-09-28T19:36:38.822" v="6011" actId="20577"/>
          <ac:spMkLst>
            <pc:docMk/>
            <pc:sldMk cId="0" sldId="259"/>
            <ac:spMk id="217" creationId="{00000000-0000-0000-0000-000000000000}"/>
          </ac:spMkLst>
        </pc:spChg>
        <pc:picChg chg="add mod">
          <ac:chgData name="Newaz, Shuvo" userId="4c2373e7-346f-4797-94d1-ef2a1d69f094" providerId="ADAL" clId="{9039804F-F4E1-425F-B46C-90C4F9F4FC53}" dt="2022-09-27T21:29:12.342" v="337"/>
          <ac:picMkLst>
            <pc:docMk/>
            <pc:sldMk cId="0" sldId="259"/>
            <ac:picMk id="2" creationId="{2CE50A7A-5875-D9EC-22F9-8DF2CAC54C9C}"/>
          </ac:picMkLst>
        </pc:picChg>
      </pc:sldChg>
      <pc:sldChg chg="addSp delSp modSp mod">
        <pc:chgData name="Newaz, Shuvo" userId="4c2373e7-346f-4797-94d1-ef2a1d69f094" providerId="ADAL" clId="{9039804F-F4E1-425F-B46C-90C4F9F4FC53}" dt="2022-09-28T13:25:39.627" v="1686" actId="1076"/>
        <pc:sldMkLst>
          <pc:docMk/>
          <pc:sldMk cId="0" sldId="260"/>
        </pc:sldMkLst>
        <pc:spChg chg="add del">
          <ac:chgData name="Newaz, Shuvo" userId="4c2373e7-346f-4797-94d1-ef2a1d69f094" providerId="ADAL" clId="{9039804F-F4E1-425F-B46C-90C4F9F4FC53}" dt="2022-09-28T13:20:32.896" v="1649" actId="22"/>
          <ac:spMkLst>
            <pc:docMk/>
            <pc:sldMk cId="0" sldId="260"/>
            <ac:spMk id="3" creationId="{3C0A5282-97C4-254C-7C24-68644F36CF05}"/>
          </ac:spMkLst>
        </pc:spChg>
        <pc:picChg chg="add del mod">
          <ac:chgData name="Newaz, Shuvo" userId="4c2373e7-346f-4797-94d1-ef2a1d69f094" providerId="ADAL" clId="{9039804F-F4E1-425F-B46C-90C4F9F4FC53}" dt="2022-09-27T21:29:10.919" v="336" actId="21"/>
          <ac:picMkLst>
            <pc:docMk/>
            <pc:sldMk cId="0" sldId="260"/>
            <ac:picMk id="3" creationId="{7CE864A1-055F-1BAD-E8F8-E2C89B1BD529}"/>
          </ac:picMkLst>
        </pc:picChg>
        <pc:picChg chg="add del mod">
          <ac:chgData name="Newaz, Shuvo" userId="4c2373e7-346f-4797-94d1-ef2a1d69f094" providerId="ADAL" clId="{9039804F-F4E1-425F-B46C-90C4F9F4FC53}" dt="2022-09-28T13:20:31.452" v="1647" actId="478"/>
          <ac:picMkLst>
            <pc:docMk/>
            <pc:sldMk cId="0" sldId="260"/>
            <ac:picMk id="5" creationId="{86845DED-2D78-931B-C053-C92806CAC8D6}"/>
          </ac:picMkLst>
        </pc:picChg>
        <pc:picChg chg="add mod">
          <ac:chgData name="Newaz, Shuvo" userId="4c2373e7-346f-4797-94d1-ef2a1d69f094" providerId="ADAL" clId="{9039804F-F4E1-425F-B46C-90C4F9F4FC53}" dt="2022-09-28T13:20:50.906" v="1655" actId="1076"/>
          <ac:picMkLst>
            <pc:docMk/>
            <pc:sldMk cId="0" sldId="260"/>
            <ac:picMk id="6" creationId="{4BE5A95B-11E9-D860-0022-3067D9C6F064}"/>
          </ac:picMkLst>
        </pc:picChg>
        <pc:picChg chg="add del mod">
          <ac:chgData name="Newaz, Shuvo" userId="4c2373e7-346f-4797-94d1-ef2a1d69f094" providerId="ADAL" clId="{9039804F-F4E1-425F-B46C-90C4F9F4FC53}" dt="2022-09-28T13:25:26.477" v="1681" actId="478"/>
          <ac:picMkLst>
            <pc:docMk/>
            <pc:sldMk cId="0" sldId="260"/>
            <ac:picMk id="7" creationId="{122DC9B3-2DA3-30BE-C79C-247EE335E121}"/>
          </ac:picMkLst>
        </pc:picChg>
        <pc:picChg chg="add mod">
          <ac:chgData name="Newaz, Shuvo" userId="4c2373e7-346f-4797-94d1-ef2a1d69f094" providerId="ADAL" clId="{9039804F-F4E1-425F-B46C-90C4F9F4FC53}" dt="2022-09-28T13:25:39.627" v="1686" actId="1076"/>
          <ac:picMkLst>
            <pc:docMk/>
            <pc:sldMk cId="0" sldId="260"/>
            <ac:picMk id="9" creationId="{346E0FEE-B8C2-96E0-A69E-C4E6211C0B99}"/>
          </ac:picMkLst>
        </pc:picChg>
      </pc:sldChg>
      <pc:sldChg chg="addSp modSp mod">
        <pc:chgData name="Newaz, Shuvo" userId="4c2373e7-346f-4797-94d1-ef2a1d69f094" providerId="ADAL" clId="{9039804F-F4E1-425F-B46C-90C4F9F4FC53}" dt="2022-09-28T19:13:28.842" v="5191" actId="20577"/>
        <pc:sldMkLst>
          <pc:docMk/>
          <pc:sldMk cId="0" sldId="261"/>
        </pc:sldMkLst>
        <pc:spChg chg="mod">
          <ac:chgData name="Newaz, Shuvo" userId="4c2373e7-346f-4797-94d1-ef2a1d69f094" providerId="ADAL" clId="{9039804F-F4E1-425F-B46C-90C4F9F4FC53}" dt="2022-09-28T19:13:28.842" v="5191" actId="20577"/>
          <ac:spMkLst>
            <pc:docMk/>
            <pc:sldMk cId="0" sldId="261"/>
            <ac:spMk id="225" creationId="{00000000-0000-0000-0000-000000000000}"/>
          </ac:spMkLst>
        </pc:spChg>
        <pc:picChg chg="add mod">
          <ac:chgData name="Newaz, Shuvo" userId="4c2373e7-346f-4797-94d1-ef2a1d69f094" providerId="ADAL" clId="{9039804F-F4E1-425F-B46C-90C4F9F4FC53}" dt="2022-09-28T13:29:19.482" v="1724" actId="1076"/>
          <ac:picMkLst>
            <pc:docMk/>
            <pc:sldMk cId="0" sldId="261"/>
            <ac:picMk id="3" creationId="{E5536834-43D4-D273-65A9-38513111D5F7}"/>
          </ac:picMkLst>
        </pc:picChg>
      </pc:sldChg>
      <pc:sldChg chg="modSp mod">
        <pc:chgData name="Newaz, Shuvo" userId="4c2373e7-346f-4797-94d1-ef2a1d69f094" providerId="ADAL" clId="{9039804F-F4E1-425F-B46C-90C4F9F4FC53}" dt="2022-09-28T19:17:25.936" v="5308" actId="20577"/>
        <pc:sldMkLst>
          <pc:docMk/>
          <pc:sldMk cId="0" sldId="262"/>
        </pc:sldMkLst>
        <pc:spChg chg="mod">
          <ac:chgData name="Newaz, Shuvo" userId="4c2373e7-346f-4797-94d1-ef2a1d69f094" providerId="ADAL" clId="{9039804F-F4E1-425F-B46C-90C4F9F4FC53}" dt="2022-09-28T19:17:25.936" v="5308" actId="20577"/>
          <ac:spMkLst>
            <pc:docMk/>
            <pc:sldMk cId="0" sldId="262"/>
            <ac:spMk id="228" creationId="{00000000-0000-0000-0000-000000000000}"/>
          </ac:spMkLst>
        </pc:spChg>
      </pc:sldChg>
      <pc:sldChg chg="addSp delSp modSp mod">
        <pc:chgData name="Newaz, Shuvo" userId="4c2373e7-346f-4797-94d1-ef2a1d69f094" providerId="ADAL" clId="{9039804F-F4E1-425F-B46C-90C4F9F4FC53}" dt="2022-09-28T19:17:56.511" v="5309" actId="20577"/>
        <pc:sldMkLst>
          <pc:docMk/>
          <pc:sldMk cId="0" sldId="263"/>
        </pc:sldMkLst>
        <pc:spChg chg="add del mod">
          <ac:chgData name="Newaz, Shuvo" userId="4c2373e7-346f-4797-94d1-ef2a1d69f094" providerId="ADAL" clId="{9039804F-F4E1-425F-B46C-90C4F9F4FC53}" dt="2022-09-28T18:45:07.295" v="4139"/>
          <ac:spMkLst>
            <pc:docMk/>
            <pc:sldMk cId="0" sldId="263"/>
            <ac:spMk id="2" creationId="{0833E27A-8516-E21A-3141-95BECF515438}"/>
          </ac:spMkLst>
        </pc:spChg>
        <pc:spChg chg="mod">
          <ac:chgData name="Newaz, Shuvo" userId="4c2373e7-346f-4797-94d1-ef2a1d69f094" providerId="ADAL" clId="{9039804F-F4E1-425F-B46C-90C4F9F4FC53}" dt="2022-09-28T19:17:56.511" v="5309" actId="20577"/>
          <ac:spMkLst>
            <pc:docMk/>
            <pc:sldMk cId="0" sldId="263"/>
            <ac:spMk id="232" creationId="{00000000-0000-0000-0000-000000000000}"/>
          </ac:spMkLst>
        </pc:spChg>
        <pc:picChg chg="add mod">
          <ac:chgData name="Newaz, Shuvo" userId="4c2373e7-346f-4797-94d1-ef2a1d69f094" providerId="ADAL" clId="{9039804F-F4E1-425F-B46C-90C4F9F4FC53}" dt="2022-09-27T21:45:10.736" v="403" actId="1076"/>
          <ac:picMkLst>
            <pc:docMk/>
            <pc:sldMk cId="0" sldId="263"/>
            <ac:picMk id="3" creationId="{6712A5D1-E3EB-0D75-A4C4-9CB948FC3BFB}"/>
          </ac:picMkLst>
        </pc:picChg>
      </pc:sldChg>
      <pc:sldChg chg="addSp delSp modSp mod">
        <pc:chgData name="Newaz, Shuvo" userId="4c2373e7-346f-4797-94d1-ef2a1d69f094" providerId="ADAL" clId="{9039804F-F4E1-425F-B46C-90C4F9F4FC53}" dt="2022-09-28T13:26:35.035" v="1704" actId="20577"/>
        <pc:sldMkLst>
          <pc:docMk/>
          <pc:sldMk cId="0" sldId="264"/>
        </pc:sldMkLst>
        <pc:spChg chg="mod">
          <ac:chgData name="Newaz, Shuvo" userId="4c2373e7-346f-4797-94d1-ef2a1d69f094" providerId="ADAL" clId="{9039804F-F4E1-425F-B46C-90C4F9F4FC53}" dt="2022-09-28T13:22:00.897" v="1666" actId="20577"/>
          <ac:spMkLst>
            <pc:docMk/>
            <pc:sldMk cId="0" sldId="264"/>
            <ac:spMk id="235" creationId="{00000000-0000-0000-0000-000000000000}"/>
          </ac:spMkLst>
        </pc:spChg>
        <pc:spChg chg="mod">
          <ac:chgData name="Newaz, Shuvo" userId="4c2373e7-346f-4797-94d1-ef2a1d69f094" providerId="ADAL" clId="{9039804F-F4E1-425F-B46C-90C4F9F4FC53}" dt="2022-09-28T13:26:35.035" v="1704" actId="20577"/>
          <ac:spMkLst>
            <pc:docMk/>
            <pc:sldMk cId="0" sldId="264"/>
            <ac:spMk id="236" creationId="{00000000-0000-0000-0000-000000000000}"/>
          </ac:spMkLst>
        </pc:spChg>
        <pc:picChg chg="add del mod">
          <ac:chgData name="Newaz, Shuvo" userId="4c2373e7-346f-4797-94d1-ef2a1d69f094" providerId="ADAL" clId="{9039804F-F4E1-425F-B46C-90C4F9F4FC53}" dt="2022-09-28T13:21:42.262" v="1656" actId="478"/>
          <ac:picMkLst>
            <pc:docMk/>
            <pc:sldMk cId="0" sldId="264"/>
            <ac:picMk id="3" creationId="{421D374B-D923-93CA-F32A-E358C7910BC7}"/>
          </ac:picMkLst>
        </pc:picChg>
        <pc:picChg chg="add mod">
          <ac:chgData name="Newaz, Shuvo" userId="4c2373e7-346f-4797-94d1-ef2a1d69f094" providerId="ADAL" clId="{9039804F-F4E1-425F-B46C-90C4F9F4FC53}" dt="2022-09-28T13:21:49.663" v="1660" actId="14100"/>
          <ac:picMkLst>
            <pc:docMk/>
            <pc:sldMk cId="0" sldId="264"/>
            <ac:picMk id="4" creationId="{57E70CF1-6A3F-9E06-8B67-71E142368476}"/>
          </ac:picMkLst>
        </pc:picChg>
        <pc:picChg chg="add del mod">
          <ac:chgData name="Newaz, Shuvo" userId="4c2373e7-346f-4797-94d1-ef2a1d69f094" providerId="ADAL" clId="{9039804F-F4E1-425F-B46C-90C4F9F4FC53}" dt="2022-09-28T13:25:56.494" v="1687" actId="478"/>
          <ac:picMkLst>
            <pc:docMk/>
            <pc:sldMk cId="0" sldId="264"/>
            <ac:picMk id="5" creationId="{7420FA76-79C8-B38E-E510-D6DD17BA1020}"/>
          </ac:picMkLst>
        </pc:picChg>
        <pc:picChg chg="add mod">
          <ac:chgData name="Newaz, Shuvo" userId="4c2373e7-346f-4797-94d1-ef2a1d69f094" providerId="ADAL" clId="{9039804F-F4E1-425F-B46C-90C4F9F4FC53}" dt="2022-09-28T13:26:15.915" v="1695" actId="1076"/>
          <ac:picMkLst>
            <pc:docMk/>
            <pc:sldMk cId="0" sldId="264"/>
            <ac:picMk id="7" creationId="{AE8F1549-B2FA-152E-2E2A-1DD17C21B775}"/>
          </ac:picMkLst>
        </pc:picChg>
      </pc:sldChg>
      <pc:sldChg chg="addSp delSp modSp mod">
        <pc:chgData name="Newaz, Shuvo" userId="4c2373e7-346f-4797-94d1-ef2a1d69f094" providerId="ADAL" clId="{9039804F-F4E1-425F-B46C-90C4F9F4FC53}" dt="2022-09-28T13:34:18.944" v="1932" actId="20577"/>
        <pc:sldMkLst>
          <pc:docMk/>
          <pc:sldMk cId="0" sldId="265"/>
        </pc:sldMkLst>
        <pc:spChg chg="mod">
          <ac:chgData name="Newaz, Shuvo" userId="4c2373e7-346f-4797-94d1-ef2a1d69f094" providerId="ADAL" clId="{9039804F-F4E1-425F-B46C-90C4F9F4FC53}" dt="2022-09-28T13:34:18.944" v="1932" actId="20577"/>
          <ac:spMkLst>
            <pc:docMk/>
            <pc:sldMk cId="0" sldId="265"/>
            <ac:spMk id="239" creationId="{00000000-0000-0000-0000-000000000000}"/>
          </ac:spMkLst>
        </pc:spChg>
        <pc:spChg chg="mod">
          <ac:chgData name="Newaz, Shuvo" userId="4c2373e7-346f-4797-94d1-ef2a1d69f094" providerId="ADAL" clId="{9039804F-F4E1-425F-B46C-90C4F9F4FC53}" dt="2022-09-27T22:04:47.247" v="1461" actId="123"/>
          <ac:spMkLst>
            <pc:docMk/>
            <pc:sldMk cId="0" sldId="265"/>
            <ac:spMk id="240" creationId="{00000000-0000-0000-0000-000000000000}"/>
          </ac:spMkLst>
        </pc:spChg>
        <pc:picChg chg="add del mod">
          <ac:chgData name="Newaz, Shuvo" userId="4c2373e7-346f-4797-94d1-ef2a1d69f094" providerId="ADAL" clId="{9039804F-F4E1-425F-B46C-90C4F9F4FC53}" dt="2022-09-28T13:34:04.566" v="1926" actId="478"/>
          <ac:picMkLst>
            <pc:docMk/>
            <pc:sldMk cId="0" sldId="265"/>
            <ac:picMk id="3" creationId="{75710DDF-CCF0-8744-D32C-6D1C14084480}"/>
          </ac:picMkLst>
        </pc:picChg>
        <pc:picChg chg="add mod">
          <ac:chgData name="Newaz, Shuvo" userId="4c2373e7-346f-4797-94d1-ef2a1d69f094" providerId="ADAL" clId="{9039804F-F4E1-425F-B46C-90C4F9F4FC53}" dt="2022-09-28T13:34:11.947" v="1930" actId="14100"/>
          <ac:picMkLst>
            <pc:docMk/>
            <pc:sldMk cId="0" sldId="265"/>
            <ac:picMk id="5" creationId="{95FCC0AD-D7C7-60E3-0938-938F7BA8214E}"/>
          </ac:picMkLst>
        </pc:picChg>
      </pc:sldChg>
      <pc:sldChg chg="addSp delSp modSp mod">
        <pc:chgData name="Newaz, Shuvo" userId="4c2373e7-346f-4797-94d1-ef2a1d69f094" providerId="ADAL" clId="{9039804F-F4E1-425F-B46C-90C4F9F4FC53}" dt="2022-09-28T13:22:43.244" v="1680" actId="20577"/>
        <pc:sldMkLst>
          <pc:docMk/>
          <pc:sldMk cId="0" sldId="266"/>
        </pc:sldMkLst>
        <pc:spChg chg="mod">
          <ac:chgData name="Newaz, Shuvo" userId="4c2373e7-346f-4797-94d1-ef2a1d69f094" providerId="ADAL" clId="{9039804F-F4E1-425F-B46C-90C4F9F4FC53}" dt="2022-09-28T13:22:43.244" v="1680" actId="20577"/>
          <ac:spMkLst>
            <pc:docMk/>
            <pc:sldMk cId="0" sldId="266"/>
            <ac:spMk id="244" creationId="{00000000-0000-0000-0000-000000000000}"/>
          </ac:spMkLst>
        </pc:spChg>
        <pc:picChg chg="add del mod">
          <ac:chgData name="Newaz, Shuvo" userId="4c2373e7-346f-4797-94d1-ef2a1d69f094" providerId="ADAL" clId="{9039804F-F4E1-425F-B46C-90C4F9F4FC53}" dt="2022-09-28T13:22:13.071" v="1667" actId="478"/>
          <ac:picMkLst>
            <pc:docMk/>
            <pc:sldMk cId="0" sldId="266"/>
            <ac:picMk id="3" creationId="{2526166D-123E-A110-B669-5EA3DED38641}"/>
          </ac:picMkLst>
        </pc:picChg>
        <pc:picChg chg="add mod">
          <ac:chgData name="Newaz, Shuvo" userId="4c2373e7-346f-4797-94d1-ef2a1d69f094" providerId="ADAL" clId="{9039804F-F4E1-425F-B46C-90C4F9F4FC53}" dt="2022-09-28T13:22:26.517" v="1672" actId="14100"/>
          <ac:picMkLst>
            <pc:docMk/>
            <pc:sldMk cId="0" sldId="266"/>
            <ac:picMk id="4" creationId="{CD4E5707-3B5F-F3FA-56F2-0741C7810A4A}"/>
          </ac:picMkLst>
        </pc:picChg>
        <pc:picChg chg="add mod">
          <ac:chgData name="Newaz, Shuvo" userId="4c2373e7-346f-4797-94d1-ef2a1d69f094" providerId="ADAL" clId="{9039804F-F4E1-425F-B46C-90C4F9F4FC53}" dt="2022-09-27T21:58:51.932" v="1053" actId="1076"/>
          <ac:picMkLst>
            <pc:docMk/>
            <pc:sldMk cId="0" sldId="266"/>
            <ac:picMk id="5" creationId="{E53858C6-0CE8-B132-BFBC-3412F486ACEF}"/>
          </ac:picMkLst>
        </pc:picChg>
      </pc:sldChg>
      <pc:sldChg chg="addSp modSp mod">
        <pc:chgData name="Newaz, Shuvo" userId="4c2373e7-346f-4797-94d1-ef2a1d69f094" providerId="ADAL" clId="{9039804F-F4E1-425F-B46C-90C4F9F4FC53}" dt="2022-09-28T13:57:26.013" v="2092" actId="20577"/>
        <pc:sldMkLst>
          <pc:docMk/>
          <pc:sldMk cId="0" sldId="267"/>
        </pc:sldMkLst>
        <pc:spChg chg="mod">
          <ac:chgData name="Newaz, Shuvo" userId="4c2373e7-346f-4797-94d1-ef2a1d69f094" providerId="ADAL" clId="{9039804F-F4E1-425F-B46C-90C4F9F4FC53}" dt="2022-09-28T13:27:14.784" v="1717"/>
          <ac:spMkLst>
            <pc:docMk/>
            <pc:sldMk cId="0" sldId="267"/>
            <ac:spMk id="247" creationId="{00000000-0000-0000-0000-000000000000}"/>
          </ac:spMkLst>
        </pc:spChg>
        <pc:spChg chg="mod">
          <ac:chgData name="Newaz, Shuvo" userId="4c2373e7-346f-4797-94d1-ef2a1d69f094" providerId="ADAL" clId="{9039804F-F4E1-425F-B46C-90C4F9F4FC53}" dt="2022-09-28T13:57:26.013" v="2092" actId="20577"/>
          <ac:spMkLst>
            <pc:docMk/>
            <pc:sldMk cId="0" sldId="267"/>
            <ac:spMk id="248" creationId="{00000000-0000-0000-0000-000000000000}"/>
          </ac:spMkLst>
        </pc:spChg>
        <pc:picChg chg="add mod">
          <ac:chgData name="Newaz, Shuvo" userId="4c2373e7-346f-4797-94d1-ef2a1d69f094" providerId="ADAL" clId="{9039804F-F4E1-425F-B46C-90C4F9F4FC53}" dt="2022-09-28T13:26:56.175" v="1707" actId="1076"/>
          <ac:picMkLst>
            <pc:docMk/>
            <pc:sldMk cId="0" sldId="267"/>
            <ac:picMk id="3" creationId="{58218C86-39C3-6D31-B7A6-A2720721BEDE}"/>
          </ac:picMkLst>
        </pc:picChg>
        <pc:picChg chg="add mod">
          <ac:chgData name="Newaz, Shuvo" userId="4c2373e7-346f-4797-94d1-ef2a1d69f094" providerId="ADAL" clId="{9039804F-F4E1-425F-B46C-90C4F9F4FC53}" dt="2022-09-28T13:34:43.614" v="1938" actId="14100"/>
          <ac:picMkLst>
            <pc:docMk/>
            <pc:sldMk cId="0" sldId="267"/>
            <ac:picMk id="5" creationId="{C6E88860-3A3F-783B-DB78-D5DAE0FB6E20}"/>
          </ac:picMkLst>
        </pc:picChg>
      </pc:sldChg>
      <pc:sldChg chg="modSp mod">
        <pc:chgData name="Newaz, Shuvo" userId="4c2373e7-346f-4797-94d1-ef2a1d69f094" providerId="ADAL" clId="{9039804F-F4E1-425F-B46C-90C4F9F4FC53}" dt="2022-09-28T19:20:15.484" v="5513" actId="20577"/>
        <pc:sldMkLst>
          <pc:docMk/>
          <pc:sldMk cId="0" sldId="268"/>
        </pc:sldMkLst>
        <pc:spChg chg="mod">
          <ac:chgData name="Newaz, Shuvo" userId="4c2373e7-346f-4797-94d1-ef2a1d69f094" providerId="ADAL" clId="{9039804F-F4E1-425F-B46C-90C4F9F4FC53}" dt="2022-09-27T22:06:01.767" v="1578" actId="20577"/>
          <ac:spMkLst>
            <pc:docMk/>
            <pc:sldMk cId="0" sldId="268"/>
            <ac:spMk id="251" creationId="{00000000-0000-0000-0000-000000000000}"/>
          </ac:spMkLst>
        </pc:spChg>
        <pc:spChg chg="mod">
          <ac:chgData name="Newaz, Shuvo" userId="4c2373e7-346f-4797-94d1-ef2a1d69f094" providerId="ADAL" clId="{9039804F-F4E1-425F-B46C-90C4F9F4FC53}" dt="2022-09-28T19:20:15.484" v="5513" actId="20577"/>
          <ac:spMkLst>
            <pc:docMk/>
            <pc:sldMk cId="0" sldId="268"/>
            <ac:spMk id="252" creationId="{00000000-0000-0000-0000-000000000000}"/>
          </ac:spMkLst>
        </pc:spChg>
      </pc:sldChg>
      <pc:sldChg chg="modSp mod">
        <pc:chgData name="Newaz, Shuvo" userId="4c2373e7-346f-4797-94d1-ef2a1d69f094" providerId="ADAL" clId="{9039804F-F4E1-425F-B46C-90C4F9F4FC53}" dt="2022-09-28T19:20:42.029" v="5545" actId="20577"/>
        <pc:sldMkLst>
          <pc:docMk/>
          <pc:sldMk cId="0" sldId="269"/>
        </pc:sldMkLst>
        <pc:spChg chg="mod">
          <ac:chgData name="Newaz, Shuvo" userId="4c2373e7-346f-4797-94d1-ef2a1d69f094" providerId="ADAL" clId="{9039804F-F4E1-425F-B46C-90C4F9F4FC53}" dt="2022-09-28T19:20:42.029" v="5545" actId="20577"/>
          <ac:spMkLst>
            <pc:docMk/>
            <pc:sldMk cId="0" sldId="269"/>
            <ac:spMk id="255" creationId="{00000000-0000-0000-0000-000000000000}"/>
          </ac:spMkLst>
        </pc:spChg>
      </pc:sldChg>
      <pc:sldChg chg="addSp modSp mod">
        <pc:chgData name="Newaz, Shuvo" userId="4c2373e7-346f-4797-94d1-ef2a1d69f094" providerId="ADAL" clId="{9039804F-F4E1-425F-B46C-90C4F9F4FC53}" dt="2022-09-28T19:38:46.003" v="6018" actId="20577"/>
        <pc:sldMkLst>
          <pc:docMk/>
          <pc:sldMk cId="0" sldId="270"/>
        </pc:sldMkLst>
        <pc:spChg chg="mod">
          <ac:chgData name="Newaz, Shuvo" userId="4c2373e7-346f-4797-94d1-ef2a1d69f094" providerId="ADAL" clId="{9039804F-F4E1-425F-B46C-90C4F9F4FC53}" dt="2022-09-28T19:38:46.003" v="6018" actId="20577"/>
          <ac:spMkLst>
            <pc:docMk/>
            <pc:sldMk cId="0" sldId="270"/>
            <ac:spMk id="258" creationId="{00000000-0000-0000-0000-000000000000}"/>
          </ac:spMkLst>
        </pc:spChg>
        <pc:graphicFrameChg chg="add mod modGraphic">
          <ac:chgData name="Newaz, Shuvo" userId="4c2373e7-346f-4797-94d1-ef2a1d69f094" providerId="ADAL" clId="{9039804F-F4E1-425F-B46C-90C4F9F4FC53}" dt="2022-09-28T16:22:12.624" v="3455" actId="113"/>
          <ac:graphicFrameMkLst>
            <pc:docMk/>
            <pc:sldMk cId="0" sldId="270"/>
            <ac:graphicFrameMk id="2" creationId="{BD1489C4-6B43-74FD-11B0-09C9E56A0238}"/>
          </ac:graphicFrameMkLst>
        </pc:graphicFrameChg>
        <pc:graphicFrameChg chg="add mod modGraphic">
          <ac:chgData name="Newaz, Shuvo" userId="4c2373e7-346f-4797-94d1-ef2a1d69f094" providerId="ADAL" clId="{9039804F-F4E1-425F-B46C-90C4F9F4FC53}" dt="2022-09-28T16:22:10.474" v="3454" actId="113"/>
          <ac:graphicFrameMkLst>
            <pc:docMk/>
            <pc:sldMk cId="0" sldId="270"/>
            <ac:graphicFrameMk id="3" creationId="{BDB76947-F544-2231-110E-BE366BFA953D}"/>
          </ac:graphicFrameMkLst>
        </pc:graphicFrameChg>
      </pc:sldChg>
      <pc:sldChg chg="addSp delSp modSp mod">
        <pc:chgData name="Newaz, Shuvo" userId="4c2373e7-346f-4797-94d1-ef2a1d69f094" providerId="ADAL" clId="{9039804F-F4E1-425F-B46C-90C4F9F4FC53}" dt="2022-09-28T16:23:05.513" v="3463" actId="14100"/>
        <pc:sldMkLst>
          <pc:docMk/>
          <pc:sldMk cId="0" sldId="271"/>
        </pc:sldMkLst>
        <pc:spChg chg="mod">
          <ac:chgData name="Newaz, Shuvo" userId="4c2373e7-346f-4797-94d1-ef2a1d69f094" providerId="ADAL" clId="{9039804F-F4E1-425F-B46C-90C4F9F4FC53}" dt="2022-09-28T16:23:05.513" v="3463" actId="14100"/>
          <ac:spMkLst>
            <pc:docMk/>
            <pc:sldMk cId="0" sldId="271"/>
            <ac:spMk id="260" creationId="{00000000-0000-0000-0000-000000000000}"/>
          </ac:spMkLst>
        </pc:spChg>
        <pc:graphicFrameChg chg="add del mod modGraphic">
          <ac:chgData name="Newaz, Shuvo" userId="4c2373e7-346f-4797-94d1-ef2a1d69f094" providerId="ADAL" clId="{9039804F-F4E1-425F-B46C-90C4F9F4FC53}" dt="2022-09-28T14:47:47.065" v="2138" actId="478"/>
          <ac:graphicFrameMkLst>
            <pc:docMk/>
            <pc:sldMk cId="0" sldId="271"/>
            <ac:graphicFrameMk id="2" creationId="{5FE3A6D0-5FC9-1D06-45DA-D349D7478F9A}"/>
          </ac:graphicFrameMkLst>
        </pc:graphicFrameChg>
        <pc:graphicFrameChg chg="add del mod modGraphic">
          <ac:chgData name="Newaz, Shuvo" userId="4c2373e7-346f-4797-94d1-ef2a1d69f094" providerId="ADAL" clId="{9039804F-F4E1-425F-B46C-90C4F9F4FC53}" dt="2022-09-28T14:49:37.910" v="2239" actId="478"/>
          <ac:graphicFrameMkLst>
            <pc:docMk/>
            <pc:sldMk cId="0" sldId="271"/>
            <ac:graphicFrameMk id="3" creationId="{324088B0-AA87-19B5-D623-C9080BC63452}"/>
          </ac:graphicFrameMkLst>
        </pc:graphicFrameChg>
        <pc:graphicFrameChg chg="add mod modGraphic">
          <ac:chgData name="Newaz, Shuvo" userId="4c2373e7-346f-4797-94d1-ef2a1d69f094" providerId="ADAL" clId="{9039804F-F4E1-425F-B46C-90C4F9F4FC53}" dt="2022-09-28T16:22:24.952" v="3458" actId="113"/>
          <ac:graphicFrameMkLst>
            <pc:docMk/>
            <pc:sldMk cId="0" sldId="271"/>
            <ac:graphicFrameMk id="4" creationId="{83FDBA54-42DD-71B0-0F90-2AA0DC44396F}"/>
          </ac:graphicFrameMkLst>
        </pc:graphicFrameChg>
        <pc:graphicFrameChg chg="add mod modGraphic">
          <ac:chgData name="Newaz, Shuvo" userId="4c2373e7-346f-4797-94d1-ef2a1d69f094" providerId="ADAL" clId="{9039804F-F4E1-425F-B46C-90C4F9F4FC53}" dt="2022-09-28T16:22:26.665" v="3459" actId="113"/>
          <ac:graphicFrameMkLst>
            <pc:docMk/>
            <pc:sldMk cId="0" sldId="271"/>
            <ac:graphicFrameMk id="5" creationId="{5BF92639-CD10-B6C8-08D1-698F596DB357}"/>
          </ac:graphicFrameMkLst>
        </pc:graphicFrameChg>
      </pc:sldChg>
      <pc:sldChg chg="addSp modSp mod">
        <pc:chgData name="Newaz, Shuvo" userId="4c2373e7-346f-4797-94d1-ef2a1d69f094" providerId="ADAL" clId="{9039804F-F4E1-425F-B46C-90C4F9F4FC53}" dt="2022-09-28T16:23:09.278" v="3464" actId="14100"/>
        <pc:sldMkLst>
          <pc:docMk/>
          <pc:sldMk cId="0" sldId="272"/>
        </pc:sldMkLst>
        <pc:spChg chg="mod">
          <ac:chgData name="Newaz, Shuvo" userId="4c2373e7-346f-4797-94d1-ef2a1d69f094" providerId="ADAL" clId="{9039804F-F4E1-425F-B46C-90C4F9F4FC53}" dt="2022-09-28T16:23:09.278" v="3464" actId="14100"/>
          <ac:spMkLst>
            <pc:docMk/>
            <pc:sldMk cId="0" sldId="272"/>
            <ac:spMk id="264" creationId="{00000000-0000-0000-0000-000000000000}"/>
          </ac:spMkLst>
        </pc:spChg>
        <pc:graphicFrameChg chg="add mod modGraphic">
          <ac:chgData name="Newaz, Shuvo" userId="4c2373e7-346f-4797-94d1-ef2a1d69f094" providerId="ADAL" clId="{9039804F-F4E1-425F-B46C-90C4F9F4FC53}" dt="2022-09-28T16:22:31.311" v="3461" actId="113"/>
          <ac:graphicFrameMkLst>
            <pc:docMk/>
            <pc:sldMk cId="0" sldId="272"/>
            <ac:graphicFrameMk id="2" creationId="{47840014-DDA2-FD41-24F7-E1B7DB2D4563}"/>
          </ac:graphicFrameMkLst>
        </pc:graphicFrameChg>
        <pc:graphicFrameChg chg="add mod modGraphic">
          <ac:chgData name="Newaz, Shuvo" userId="4c2373e7-346f-4797-94d1-ef2a1d69f094" providerId="ADAL" clId="{9039804F-F4E1-425F-B46C-90C4F9F4FC53}" dt="2022-09-28T16:22:29.463" v="3460" actId="113"/>
          <ac:graphicFrameMkLst>
            <pc:docMk/>
            <pc:sldMk cId="0" sldId="272"/>
            <ac:graphicFrameMk id="3" creationId="{CE0CC0AD-2E53-5C61-2B54-2ADEA532048E}"/>
          </ac:graphicFrameMkLst>
        </pc:graphicFrameChg>
      </pc:sldChg>
      <pc:sldChg chg="addSp modSp mod">
        <pc:chgData name="Newaz, Shuvo" userId="4c2373e7-346f-4797-94d1-ef2a1d69f094" providerId="ADAL" clId="{9039804F-F4E1-425F-B46C-90C4F9F4FC53}" dt="2022-09-28T20:17:09.647" v="6564" actId="20577"/>
        <pc:sldMkLst>
          <pc:docMk/>
          <pc:sldMk cId="0" sldId="273"/>
        </pc:sldMkLst>
        <pc:spChg chg="mod">
          <ac:chgData name="Newaz, Shuvo" userId="4c2373e7-346f-4797-94d1-ef2a1d69f094" providerId="ADAL" clId="{9039804F-F4E1-425F-B46C-90C4F9F4FC53}" dt="2022-09-28T20:17:09.647" v="6564" actId="20577"/>
          <ac:spMkLst>
            <pc:docMk/>
            <pc:sldMk cId="0" sldId="273"/>
            <ac:spMk id="267" creationId="{00000000-0000-0000-0000-000000000000}"/>
          </ac:spMkLst>
        </pc:spChg>
        <pc:picChg chg="add mod">
          <ac:chgData name="Newaz, Shuvo" userId="4c2373e7-346f-4797-94d1-ef2a1d69f094" providerId="ADAL" clId="{9039804F-F4E1-425F-B46C-90C4F9F4FC53}" dt="2022-09-28T20:09:10.625" v="6075" actId="1076"/>
          <ac:picMkLst>
            <pc:docMk/>
            <pc:sldMk cId="0" sldId="273"/>
            <ac:picMk id="3" creationId="{870D5C61-E1E5-BE85-EE76-6A40F8013F8F}"/>
          </ac:picMkLst>
        </pc:picChg>
      </pc:sldChg>
      <pc:sldChg chg="modSp mod">
        <pc:chgData name="Newaz, Shuvo" userId="4c2373e7-346f-4797-94d1-ef2a1d69f094" providerId="ADAL" clId="{9039804F-F4E1-425F-B46C-90C4F9F4FC53}" dt="2022-09-28T20:13:58.462" v="6563" actId="20577"/>
        <pc:sldMkLst>
          <pc:docMk/>
          <pc:sldMk cId="0" sldId="274"/>
        </pc:sldMkLst>
        <pc:spChg chg="mod">
          <ac:chgData name="Newaz, Shuvo" userId="4c2373e7-346f-4797-94d1-ef2a1d69f094" providerId="ADAL" clId="{9039804F-F4E1-425F-B46C-90C4F9F4FC53}" dt="2022-09-28T20:13:58.462" v="6563" actId="20577"/>
          <ac:spMkLst>
            <pc:docMk/>
            <pc:sldMk cId="0" sldId="274"/>
            <ac:spMk id="270" creationId="{00000000-0000-0000-0000-000000000000}"/>
          </ac:spMkLst>
        </pc:spChg>
      </pc:sldChg>
      <pc:sldChg chg="modSp mod">
        <pc:chgData name="Newaz, Shuvo" userId="4c2373e7-346f-4797-94d1-ef2a1d69f094" providerId="ADAL" clId="{9039804F-F4E1-425F-B46C-90C4F9F4FC53}" dt="2022-09-28T20:43:02.916" v="6568" actId="20577"/>
        <pc:sldMkLst>
          <pc:docMk/>
          <pc:sldMk cId="0" sldId="275"/>
        </pc:sldMkLst>
        <pc:spChg chg="mod">
          <ac:chgData name="Newaz, Shuvo" userId="4c2373e7-346f-4797-94d1-ef2a1d69f094" providerId="ADAL" clId="{9039804F-F4E1-425F-B46C-90C4F9F4FC53}" dt="2022-09-28T20:43:02.916" v="6568" actId="20577"/>
          <ac:spMkLst>
            <pc:docMk/>
            <pc:sldMk cId="0" sldId="275"/>
            <ac:spMk id="2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8" y="1152475"/>
            <a:ext cx="3999903" cy="3416400"/>
          </a:xfrm>
          <a:prstGeom prst="rect">
            <a:avLst/>
          </a:prstGeom>
        </p:spPr>
        <p:txBody>
          <a:bodyPr/>
          <a:lstStyle/>
          <a:p>
            <a:endParaRPr/>
          </a:p>
        </p:txBody>
      </p:sp>
      <p:sp>
        <p:nvSpPr>
          <p:cNvPr id="11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169"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8" y="1152475"/>
            <a:ext cx="3999903" cy="3416400"/>
          </a:xfrm>
          <a:prstGeom prst="rect">
            <a:avLst/>
          </a:prstGeom>
        </p:spPr>
        <p:txBody>
          <a:bodyPr/>
          <a:lstStyle/>
          <a:p>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73"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8" y="445025"/>
            <a:ext cx="8520603" cy="57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Title Text</a:t>
            </a:r>
          </a:p>
        </p:txBody>
      </p:sp>
      <p:sp>
        <p:nvSpPr>
          <p:cNvPr id="3" name="Body Level One…"/>
          <p:cNvSpPr txBox="1">
            <a:spLocks noGrp="1"/>
          </p:cNvSpPr>
          <p:nvPr>
            <p:ph type="body" idx="1"/>
          </p:nvPr>
        </p:nvSpPr>
        <p:spPr>
          <a:xfrm>
            <a:off x="311698" y="1152475"/>
            <a:ext cx="8520603"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8" y="4700820"/>
            <a:ext cx="336812" cy="318394"/>
          </a:xfrm>
          <a:prstGeom prst="rect">
            <a:avLst/>
          </a:prstGeom>
          <a:ln w="12700">
            <a:miter lim="400000"/>
          </a:ln>
        </p:spPr>
        <p:txBody>
          <a:bodyPr wrap="none" lIns="91423" tIns="91423" rIns="91423" bIns="91423" anchor="ctr">
            <a:normAutofit/>
          </a:bodyPr>
          <a:lstStyle>
            <a:lvl1pPr algn="r">
              <a:defRPr sz="1000">
                <a:solidFill>
                  <a:srgbClr val="585858"/>
                </a:solid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1pPr>
      <a:lvl2pPr marL="1005114"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6pPr>
      <a:lvl7pPr marL="3291113"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7pPr>
      <a:lvl8pPr marL="37483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8pPr>
      <a:lvl9pPr marL="42055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8"/>
          </a:xfrm>
          <a:prstGeom prst="rect">
            <a:avLst/>
          </a:prstGeom>
        </p:spPr>
        <p:txBody>
          <a:bodyPr/>
          <a:lstStyle/>
          <a:p>
            <a:r>
              <a:t>CS 4476/6476 Project 2</a:t>
            </a:r>
          </a:p>
        </p:txBody>
      </p:sp>
      <p:sp>
        <p:nvSpPr>
          <p:cNvPr id="206" name="Google Shape;100;p25"/>
          <p:cNvSpPr txBox="1">
            <a:spLocks noGrp="1"/>
          </p:cNvSpPr>
          <p:nvPr>
            <p:ph type="body" sz="half" idx="1"/>
          </p:nvPr>
        </p:nvSpPr>
        <p:spPr>
          <a:xfrm>
            <a:off x="311699" y="2320025"/>
            <a:ext cx="8520602" cy="1797302"/>
          </a:xfrm>
          <a:prstGeom prst="rect">
            <a:avLst/>
          </a:prstGeom>
        </p:spPr>
        <p:txBody>
          <a:bodyPr/>
          <a:lstStyle/>
          <a:p>
            <a:pPr marL="0" indent="0">
              <a:lnSpc>
                <a:spcPct val="90000"/>
              </a:lnSpc>
            </a:pPr>
            <a:r>
              <a:rPr lang="en-US" dirty="0">
                <a:latin typeface="Cambria" panose="02040503050406030204" pitchFamily="18" charset="0"/>
                <a:ea typeface="Cambria" panose="02040503050406030204" pitchFamily="18" charset="0"/>
              </a:rPr>
              <a:t>Shuvo Newaz</a:t>
            </a:r>
            <a:endParaRPr dirty="0">
              <a:latin typeface="Cambria" panose="02040503050406030204" pitchFamily="18" charset="0"/>
              <a:ea typeface="Cambria" panose="02040503050406030204" pitchFamily="18" charset="0"/>
            </a:endParaRPr>
          </a:p>
          <a:p>
            <a:pPr marL="0" indent="0">
              <a:lnSpc>
                <a:spcPct val="90000"/>
              </a:lnSpc>
            </a:pPr>
            <a:r>
              <a:rPr lang="en-US" dirty="0">
                <a:latin typeface="Cambria" panose="02040503050406030204" pitchFamily="18" charset="0"/>
                <a:ea typeface="Cambria" panose="02040503050406030204" pitchFamily="18" charset="0"/>
              </a:rPr>
              <a:t>shuvo.newaz@gatech.edu</a:t>
            </a:r>
            <a:endParaRPr dirty="0">
              <a:latin typeface="Cambria" panose="02040503050406030204" pitchFamily="18" charset="0"/>
              <a:ea typeface="Cambria" panose="02040503050406030204" pitchFamily="18" charset="0"/>
            </a:endParaRPr>
          </a:p>
          <a:p>
            <a:pPr marL="0" indent="0">
              <a:lnSpc>
                <a:spcPct val="90000"/>
              </a:lnSpc>
            </a:pPr>
            <a:r>
              <a:rPr lang="en-US" dirty="0">
                <a:latin typeface="Cambria" panose="02040503050406030204" pitchFamily="18" charset="0"/>
                <a:ea typeface="Cambria" panose="02040503050406030204" pitchFamily="18" charset="0"/>
              </a:rPr>
              <a:t>snewaz3</a:t>
            </a:r>
            <a:endParaRPr dirty="0">
              <a:latin typeface="Cambria" panose="02040503050406030204" pitchFamily="18" charset="0"/>
              <a:ea typeface="Cambria" panose="02040503050406030204" pitchFamily="18" charset="0"/>
            </a:endParaRPr>
          </a:p>
          <a:p>
            <a:pPr marL="0" indent="0">
              <a:lnSpc>
                <a:spcPct val="90000"/>
              </a:lnSpc>
            </a:pPr>
            <a:r>
              <a:rPr lang="en-US" dirty="0">
                <a:latin typeface="Cambria" panose="02040503050406030204" pitchFamily="18" charset="0"/>
                <a:ea typeface="Cambria" panose="02040503050406030204" pitchFamily="18" charset="0"/>
              </a:rPr>
              <a:t>903614132</a:t>
            </a:r>
            <a:endParaRPr dirty="0">
              <a:latin typeface="Cambria" panose="02040503050406030204" pitchFamily="18" charset="0"/>
              <a:ea typeface="Cambria" panose="020405030504060302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Google Shape;159;p34"/>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mc:AlternateContent xmlns:mc="http://schemas.openxmlformats.org/markup-compatibility/2006" xmlns:a14="http://schemas.microsoft.com/office/drawing/2010/main">
        <mc:Choice Requires="a14">
          <p:sp>
            <p:nvSpPr>
              <p:cNvPr id="239" name="Google Shape;160;p34"/>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[insert visualization of matches for Gaudi image pair from proj2.ipynb here]</a:t>
                </a:r>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r>
                  <a:rPr lang="en-US" dirty="0"/>
                  <a:t># matches: </a:t>
                </a:r>
                <a14:m>
                  <m:oMath xmlns:m="http://schemas.openxmlformats.org/officeDocument/2006/math">
                    <m:r>
                      <a:rPr lang="en-US" b="0" i="1" dirty="0" smtClean="0">
                        <a:latin typeface="Cambria Math" panose="02040503050406030204" pitchFamily="18" charset="0"/>
                      </a:rPr>
                      <m:t>13</m:t>
                    </m:r>
                  </m:oMath>
                </a14:m>
                <a:endParaRPr lang="en-US" dirty="0"/>
              </a:p>
              <a:p>
                <a:pPr marL="0" indent="0">
                  <a:buSzTx/>
                  <a:buNone/>
                </a:pPr>
                <a:r>
                  <a:rPr lang="en-US" dirty="0"/>
                  <a:t>Accuracy: </a:t>
                </a:r>
                <a14:m>
                  <m:oMath xmlns:m="http://schemas.openxmlformats.org/officeDocument/2006/math">
                    <m:r>
                      <a:rPr lang="en-US" i="1" dirty="0" smtClean="0">
                        <a:latin typeface="Cambria Math" panose="02040503050406030204" pitchFamily="18" charset="0"/>
                      </a:rPr>
                      <m:t>0.00%</m:t>
                    </m:r>
                  </m:oMath>
                </a14:m>
                <a:endParaRPr dirty="0"/>
              </a:p>
            </p:txBody>
          </p:sp>
        </mc:Choice>
        <mc:Fallback xmlns="">
          <p:sp>
            <p:nvSpPr>
              <p:cNvPr id="239" name="Google Shape;160;p34"/>
              <p:cNvSpPr txBox="1">
                <a:spLocks noGrp="1" noRot="1" noChangeAspect="1" noMove="1" noResize="1" noEditPoints="1" noAdjustHandles="1" noChangeArrowheads="1" noChangeShapeType="1" noTextEdit="1"/>
              </p:cNvSpPr>
              <p:nvPr>
                <p:ph type="body" sz="half" idx="1"/>
              </p:nvPr>
            </p:nvSpPr>
            <p:spPr>
              <a:xfrm>
                <a:off x="311699" y="1152475"/>
                <a:ext cx="3999902" cy="3416400"/>
              </a:xfrm>
              <a:prstGeom prst="rect">
                <a:avLst/>
              </a:prstGeom>
              <a:blipFill>
                <a:blip r:embed="rId2"/>
                <a:stretch>
                  <a:fillRect l="-457"/>
                </a:stretch>
              </a:blipFill>
            </p:spPr>
            <p:txBody>
              <a:bodyPr/>
              <a:lstStyle/>
              <a:p>
                <a:r>
                  <a:rPr lang="en-US">
                    <a:noFill/>
                  </a:rPr>
                  <a:t> </a:t>
                </a:r>
              </a:p>
            </p:txBody>
          </p:sp>
        </mc:Fallback>
      </mc:AlternateContent>
      <p:sp>
        <p:nvSpPr>
          <p:cNvPr id="240" name="Google Shape;161;p34"/>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a:bodyPr>
          <a:lstStyle/>
          <a:p>
            <a:pPr marL="0" indent="0">
              <a:buSzTx/>
              <a:buNone/>
              <a:defRPr sz="1400"/>
            </a:pPr>
            <a:r>
              <a:rPr dirty="0"/>
              <a:t>[Describe your implementation of feature matching here]</a:t>
            </a:r>
            <a:endParaRPr lang="en-US" dirty="0"/>
          </a:p>
          <a:p>
            <a:pPr marL="342900" algn="just">
              <a:buSzTx/>
              <a:buFont typeface="+mj-lt"/>
              <a:buAutoNum type="arabicPeriod"/>
              <a:defRPr sz="1400"/>
            </a:pPr>
            <a:r>
              <a:rPr lang="en-US" dirty="0">
                <a:latin typeface="Cambria" panose="02040503050406030204" pitchFamily="18" charset="0"/>
                <a:ea typeface="Cambria" panose="02040503050406030204" pitchFamily="18" charset="0"/>
              </a:rPr>
              <a:t>Compute distances between the features from set 1 to features from set 2.</a:t>
            </a:r>
          </a:p>
          <a:p>
            <a:pPr marL="342900" algn="just">
              <a:buSzTx/>
              <a:buFont typeface="+mj-lt"/>
              <a:buAutoNum type="arabicPeriod"/>
              <a:defRPr sz="1400"/>
            </a:pPr>
            <a:r>
              <a:rPr lang="en-US" dirty="0">
                <a:latin typeface="Cambria" panose="02040503050406030204" pitchFamily="18" charset="0"/>
                <a:ea typeface="Cambria" panose="02040503050406030204" pitchFamily="18" charset="0"/>
              </a:rPr>
              <a:t>Sort the distances and keep track of the sorted indices.</a:t>
            </a:r>
          </a:p>
          <a:p>
            <a:pPr marL="342900" algn="just">
              <a:buSzTx/>
              <a:buFont typeface="+mj-lt"/>
              <a:buAutoNum type="arabicPeriod"/>
              <a:defRPr sz="1400"/>
            </a:pPr>
            <a:r>
              <a:rPr lang="en-US" dirty="0">
                <a:latin typeface="Cambria" panose="02040503050406030204" pitchFamily="18" charset="0"/>
                <a:ea typeface="Cambria" panose="02040503050406030204" pitchFamily="18" charset="0"/>
              </a:rPr>
              <a:t>For every point in feature set 1, compute the distances to its nearest neighbor and second nearest neighbor in feature set 2. Take the ratio of these 2 distances (should be less than 1). This is the nearest neighbor distance ratio (NNDR)</a:t>
            </a:r>
          </a:p>
          <a:p>
            <a:pPr marL="342900" algn="just">
              <a:buSzTx/>
              <a:buFont typeface="+mj-lt"/>
              <a:buAutoNum type="arabicPeriod"/>
              <a:defRPr sz="1400"/>
            </a:pPr>
            <a:r>
              <a:rPr lang="en-US" dirty="0">
                <a:latin typeface="Cambria" panose="02040503050406030204" pitchFamily="18" charset="0"/>
                <a:ea typeface="Cambria" panose="02040503050406030204" pitchFamily="18" charset="0"/>
              </a:rPr>
              <a:t>Set a threshold. Select only the points from the two features sets for which the NNDR is less than or equal to the threshold.</a:t>
            </a:r>
            <a:endParaRPr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5FCC0AD-D7C7-60E3-0938-938F7BA8214E}"/>
              </a:ext>
            </a:extLst>
          </p:cNvPr>
          <p:cNvPicPr>
            <a:picLocks noChangeAspect="1"/>
          </p:cNvPicPr>
          <p:nvPr/>
        </p:nvPicPr>
        <p:blipFill>
          <a:blip r:embed="rId3"/>
          <a:stretch>
            <a:fillRect/>
          </a:stretch>
        </p:blipFill>
        <p:spPr>
          <a:xfrm>
            <a:off x="242568" y="1821592"/>
            <a:ext cx="4138163" cy="188543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166;p35"/>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43" name="Google Shape;167;p35"/>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of SIFT feature descriptor from proj2.ipynb here]</a:t>
            </a:r>
          </a:p>
        </p:txBody>
      </p:sp>
      <mc:AlternateContent xmlns:mc="http://schemas.openxmlformats.org/markup-compatibility/2006" xmlns:a14="http://schemas.microsoft.com/office/drawing/2010/main">
        <mc:Choice Requires="a14">
          <p:sp>
            <p:nvSpPr>
              <p:cNvPr id="244" name="Google Shape;168;p35"/>
              <p:cNvSpPr txBox="1">
                <a:spLocks noGrp="1"/>
              </p:cNvSpPr>
              <p:nvPr>
                <p:ph type="body" idx="21"/>
              </p:nvPr>
            </p:nvSpPr>
            <p:spPr>
              <a:prstGeom prst="rect">
                <a:avLst/>
              </a:prstGeom>
              <a:extLst>
                <a:ext uri="{C572A759-6A51-4108-AA02-DFA0A04FC94B}">
                  <ma14:wrappingTextBoxFlag xmlns="" xmlns:m="http://schemas.openxmlformats.org/officeDocument/2006/math" xmlns:ma14="http://schemas.microsoft.com/office/mac/drawingml/2011/main" val="1"/>
                </a:ext>
              </a:extLst>
            </p:spPr>
            <p:txBody>
              <a:bodyPr/>
              <a:lstStyle/>
              <a:p>
                <a:pPr marL="0" indent="0">
                  <a:buSzTx/>
                  <a:buNone/>
                  <a:defRPr sz="1400"/>
                </a:pPr>
                <a:r>
                  <a:rPr lang="en-US" dirty="0"/>
                  <a:t>[insert visualization of matches (with green/red lines for correct/incorrect correspondences) for Notre Dame image pair from proj2.ipynb here]</a:t>
                </a:r>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r>
                  <a:rPr lang="en-US" dirty="0"/>
                  <a:t># matches (out of 100):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02</m:t>
                    </m:r>
                  </m:oMath>
                </a14:m>
                <a:endParaRPr lang="en-US" dirty="0"/>
              </a:p>
              <a:p>
                <a:pPr marL="0" indent="0">
                  <a:buSzTx/>
                  <a:buNone/>
                  <a:defRPr sz="1400"/>
                </a:pPr>
                <a:r>
                  <a:rPr lang="en-US" dirty="0"/>
                  <a:t>Accuracy: </a:t>
                </a:r>
                <a14:m>
                  <m:oMath xmlns:m="http://schemas.openxmlformats.org/officeDocument/2006/math">
                    <m:r>
                      <a:rPr lang="en-US" i="1" dirty="0" smtClean="0">
                        <a:latin typeface="Cambria Math" panose="02040503050406030204" pitchFamily="18" charset="0"/>
                      </a:rPr>
                      <m:t>8</m:t>
                    </m:r>
                    <m:r>
                      <a:rPr lang="en-US" b="0" i="1" dirty="0" smtClean="0">
                        <a:latin typeface="Cambria Math" panose="02040503050406030204" pitchFamily="18" charset="0"/>
                      </a:rPr>
                      <m:t>8</m:t>
                    </m:r>
                    <m:r>
                      <a:rPr lang="en-US" i="1" dirty="0" smtClean="0">
                        <a:latin typeface="Cambria Math" panose="02040503050406030204" pitchFamily="18" charset="0"/>
                      </a:rPr>
                      <m:t>.</m:t>
                    </m:r>
                    <m:r>
                      <a:rPr lang="en-US" b="0" i="1" dirty="0" smtClean="0">
                        <a:latin typeface="Cambria Math" panose="02040503050406030204" pitchFamily="18" charset="0"/>
                      </a:rPr>
                      <m:t>23%</m:t>
                    </m:r>
                  </m:oMath>
                </a14:m>
                <a:endParaRPr dirty="0"/>
              </a:p>
            </p:txBody>
          </p:sp>
        </mc:Choice>
        <mc:Fallback xmlns="">
          <p:sp>
            <p:nvSpPr>
              <p:cNvPr id="244" name="Google Shape;168;p35"/>
              <p:cNvSpPr txBox="1">
                <a:spLocks noGrp="1" noRot="1" noChangeAspect="1" noMove="1" noResize="1" noEditPoints="1" noAdjustHandles="1" noChangeArrowheads="1" noChangeShapeType="1" noTextEdit="1"/>
              </p:cNvSpPr>
              <p:nvPr>
                <p:ph type="body" idx="21"/>
              </p:nvPr>
            </p:nvSpPr>
            <p:spPr>
              <a:prstGeom prst="rect">
                <a:avLst/>
              </a:prstGeom>
              <a:blipFill>
                <a:blip r:embed="rId2"/>
                <a:stretch>
                  <a:fillRect l="-457"/>
                </a:stretch>
              </a:blipFill>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E53858C6-0CE8-B132-BFBC-3412F486ACEF}"/>
              </a:ext>
            </a:extLst>
          </p:cNvPr>
          <p:cNvPicPr>
            <a:picLocks noChangeAspect="1"/>
          </p:cNvPicPr>
          <p:nvPr/>
        </p:nvPicPr>
        <p:blipFill>
          <a:blip r:embed="rId3"/>
          <a:stretch>
            <a:fillRect/>
          </a:stretch>
        </p:blipFill>
        <p:spPr>
          <a:xfrm>
            <a:off x="869965" y="1727100"/>
            <a:ext cx="2400021" cy="3416400"/>
          </a:xfrm>
          <a:prstGeom prst="rect">
            <a:avLst/>
          </a:prstGeom>
        </p:spPr>
      </p:pic>
      <p:pic>
        <p:nvPicPr>
          <p:cNvPr id="4" name="Picture 3">
            <a:extLst>
              <a:ext uri="{FF2B5EF4-FFF2-40B4-BE49-F238E27FC236}">
                <a16:creationId xmlns:a16="http://schemas.microsoft.com/office/drawing/2014/main" id="{CD4E5707-3B5F-F3FA-56F2-0741C7810A4A}"/>
              </a:ext>
            </a:extLst>
          </p:cNvPr>
          <p:cNvPicPr>
            <a:picLocks noChangeAspect="1"/>
          </p:cNvPicPr>
          <p:nvPr/>
        </p:nvPicPr>
        <p:blipFill>
          <a:blip r:embed="rId4"/>
          <a:stretch>
            <a:fillRect/>
          </a:stretch>
        </p:blipFill>
        <p:spPr>
          <a:xfrm>
            <a:off x="5288343" y="1974377"/>
            <a:ext cx="2965658" cy="2016648"/>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73;p36"/>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mc:AlternateContent xmlns:mc="http://schemas.openxmlformats.org/markup-compatibility/2006" xmlns:a14="http://schemas.microsoft.com/office/drawing/2010/main">
        <mc:Choice Requires="a14">
          <p:sp>
            <p:nvSpPr>
              <p:cNvPr id="247" name="Google Shape;174;p36"/>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for Mt. Rushmore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matches: </a:t>
                </a:r>
                <a14:m>
                  <m:oMath xmlns:m="http://schemas.openxmlformats.org/officeDocument/2006/math">
                    <m:r>
                      <a:rPr lang="en-US" i="1" dirty="0" smtClean="0">
                        <a:latin typeface="Cambria Math" panose="02040503050406030204" pitchFamily="18" charset="0"/>
                      </a:rPr>
                      <m:t>98</m:t>
                    </m:r>
                  </m:oMath>
                </a14:m>
                <a:endParaRPr dirty="0"/>
              </a:p>
              <a:p>
                <a:pPr marL="0" indent="0">
                  <a:buSzTx/>
                  <a:buNone/>
                </a:pPr>
                <a:r>
                  <a:rPr dirty="0"/>
                  <a:t>Accuracy: </a:t>
                </a:r>
                <a14:m>
                  <m:oMath xmlns:m="http://schemas.openxmlformats.org/officeDocument/2006/math">
                    <m:r>
                      <a:rPr lang="en-US" i="1" dirty="0" smtClean="0">
                        <a:latin typeface="Cambria Math" panose="02040503050406030204" pitchFamily="18" charset="0"/>
                      </a:rPr>
                      <m:t>93.00%</m:t>
                    </m:r>
                  </m:oMath>
                </a14:m>
                <a:endParaRPr dirty="0"/>
              </a:p>
            </p:txBody>
          </p:sp>
        </mc:Choice>
        <mc:Fallback xmlns="">
          <p:sp>
            <p:nvSpPr>
              <p:cNvPr id="247" name="Google Shape;174;p36"/>
              <p:cNvSpPr txBox="1">
                <a:spLocks noGrp="1" noRot="1" noChangeAspect="1" noMove="1" noResize="1" noEditPoints="1" noAdjustHandles="1" noChangeArrowheads="1" noChangeShapeType="1" noTextEdit="1"/>
              </p:cNvSpPr>
              <p:nvPr>
                <p:ph type="body" sz="half" idx="1"/>
              </p:nvPr>
            </p:nvSpPr>
            <p:spPr>
              <a:xfrm>
                <a:off x="311699" y="1152475"/>
                <a:ext cx="3999902" cy="3416400"/>
              </a:xfrm>
              <a:prstGeom prst="rect">
                <a:avLst/>
              </a:prstGeom>
              <a:blipFill>
                <a:blip r:embed="rId2"/>
                <a:stretch>
                  <a:fillRect l="-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8" name="Google Shape;175;p36"/>
              <p:cNvSpPr txBox="1">
                <a:spLocks noGrp="1"/>
              </p:cNvSpPr>
              <p:nvPr>
                <p:ph type="body" idx="21"/>
              </p:nvPr>
            </p:nvSpPr>
            <p:spPr>
              <a:prstGeom prst="rect">
                <a:avLst/>
              </a:prstGeom>
              <a:extLst>
                <a:ext uri="{C572A759-6A51-4108-AA02-DFA0A04FC94B}">
                  <ma14:wrappingTextBoxFlag xmlns="" xmlns:m="http://schemas.openxmlformats.org/officeDocument/2006/math" xmlns:ma14="http://schemas.microsoft.com/office/mac/drawingml/2011/main" val="1"/>
                </a:ext>
              </a:extLst>
            </p:spPr>
            <p:txBody>
              <a:bodyPr/>
              <a:lstStyle/>
              <a:p>
                <a:pPr marL="0" indent="0">
                  <a:buSzTx/>
                  <a:buNone/>
                  <a:defRPr sz="1400"/>
                </a:pPr>
                <a:r>
                  <a:rPr dirty="0"/>
                  <a:t>[insert visualization of matches for Gaudi</a:t>
                </a:r>
                <a:r>
                  <a:rPr lang="en-US" dirty="0"/>
                  <a:t> </a:t>
                </a:r>
                <a:r>
                  <a:rPr dirty="0"/>
                  <a:t>image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matches: </a:t>
                </a:r>
                <a14:m>
                  <m:oMath xmlns:m="http://schemas.openxmlformats.org/officeDocument/2006/math">
                    <m:r>
                      <a:rPr lang="en-US" i="1" dirty="0" smtClean="0">
                        <a:latin typeface="Cambria Math" panose="02040503050406030204" pitchFamily="18" charset="0"/>
                      </a:rPr>
                      <m:t>3</m:t>
                    </m:r>
                  </m:oMath>
                </a14:m>
                <a:endParaRPr dirty="0"/>
              </a:p>
              <a:p>
                <a:pPr marL="0" indent="0">
                  <a:buSzTx/>
                  <a:buNone/>
                  <a:defRPr sz="1400"/>
                </a:pPr>
                <a:r>
                  <a:rPr dirty="0"/>
                  <a:t>Accuracy:</a:t>
                </a:r>
                <a:r>
                  <a:rPr lang="en-US" dirty="0"/>
                  <a:t> </a:t>
                </a:r>
                <a14:m>
                  <m:oMath xmlns:m="http://schemas.openxmlformats.org/officeDocument/2006/math">
                    <m:r>
                      <a:rPr lang="en-US" i="1" dirty="0" smtClean="0">
                        <a:latin typeface="Cambria Math" panose="02040503050406030204" pitchFamily="18" charset="0"/>
                      </a:rPr>
                      <m:t>0.00%</m:t>
                    </m:r>
                  </m:oMath>
                </a14:m>
                <a:endParaRPr dirty="0"/>
              </a:p>
            </p:txBody>
          </p:sp>
        </mc:Choice>
        <mc:Fallback xmlns="">
          <p:sp>
            <p:nvSpPr>
              <p:cNvPr id="248" name="Google Shape;175;p36"/>
              <p:cNvSpPr txBox="1">
                <a:spLocks noGrp="1" noRot="1" noChangeAspect="1" noMove="1" noResize="1" noEditPoints="1" noAdjustHandles="1" noChangeArrowheads="1" noChangeShapeType="1" noTextEdit="1"/>
              </p:cNvSpPr>
              <p:nvPr>
                <p:ph type="body" idx="21"/>
              </p:nvPr>
            </p:nvSpPr>
            <p:spPr>
              <a:prstGeom prst="rect">
                <a:avLst/>
              </a:prstGeom>
              <a:blipFill>
                <a:blip r:embed="rId3"/>
                <a:stretch>
                  <a:fillRect l="-457"/>
                </a:stretch>
              </a:blip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58218C86-39C3-6D31-B7A6-A2720721BEDE}"/>
              </a:ext>
            </a:extLst>
          </p:cNvPr>
          <p:cNvPicPr>
            <a:picLocks noChangeAspect="1"/>
          </p:cNvPicPr>
          <p:nvPr/>
        </p:nvPicPr>
        <p:blipFill>
          <a:blip r:embed="rId4"/>
          <a:stretch>
            <a:fillRect/>
          </a:stretch>
        </p:blipFill>
        <p:spPr>
          <a:xfrm>
            <a:off x="0" y="1878119"/>
            <a:ext cx="4625777" cy="1965111"/>
          </a:xfrm>
          <a:prstGeom prst="rect">
            <a:avLst/>
          </a:prstGeom>
        </p:spPr>
      </p:pic>
      <p:pic>
        <p:nvPicPr>
          <p:cNvPr id="5" name="Picture 4">
            <a:extLst>
              <a:ext uri="{FF2B5EF4-FFF2-40B4-BE49-F238E27FC236}">
                <a16:creationId xmlns:a16="http://schemas.microsoft.com/office/drawing/2014/main" id="{C6E88860-3A3F-783B-DB78-D5DAE0FB6E20}"/>
              </a:ext>
            </a:extLst>
          </p:cNvPr>
          <p:cNvPicPr>
            <a:picLocks noChangeAspect="1"/>
          </p:cNvPicPr>
          <p:nvPr/>
        </p:nvPicPr>
        <p:blipFill>
          <a:blip r:embed="rId5"/>
          <a:stretch>
            <a:fillRect/>
          </a:stretch>
        </p:blipFill>
        <p:spPr>
          <a:xfrm>
            <a:off x="4632907" y="1878118"/>
            <a:ext cx="4313034" cy="1965111"/>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mc:AlternateContent xmlns:mc="http://schemas.openxmlformats.org/markup-compatibility/2006" xmlns:a14="http://schemas.microsoft.com/office/drawing/2010/main">
        <mc:Choice Requires="a14">
          <p:sp>
            <p:nvSpPr>
              <p:cNvPr id="251" name="Google Shape;181;p37"/>
              <p:cNvSpPr txBox="1">
                <a:spLocks noGrp="1"/>
              </p:cNvSpPr>
              <p:nvPr>
                <p:ph type="body" sz="half" idx="1"/>
              </p:nvPr>
            </p:nvSpPr>
            <p:spPr>
              <a:xfrm>
                <a:off x="311699" y="1152475"/>
                <a:ext cx="3999902" cy="3416400"/>
              </a:xfrm>
              <a:prstGeom prst="rect">
                <a:avLst/>
              </a:prstGeom>
            </p:spPr>
            <p:txBody>
              <a:bodyPr>
                <a:normAutofit lnSpcReduction="10000"/>
              </a:bodyPr>
              <a:lstStyle/>
              <a:p>
                <a:pPr marL="0" indent="0">
                  <a:buSzTx/>
                  <a:buNone/>
                </a:pPr>
                <a:r>
                  <a:rPr lang="en-US" dirty="0"/>
                  <a:t>[Describe your implementation of SIFT feature descriptors here]</a:t>
                </a:r>
              </a:p>
              <a:p>
                <a:pPr marL="342900" indent="-342900" algn="just">
                  <a:buSzTx/>
                  <a:buFont typeface="+mj-lt"/>
                  <a:buAutoNum type="arabicPeriod"/>
                </a:pPr>
                <a:r>
                  <a:rPr lang="en-US" dirty="0">
                    <a:latin typeface="Cambria" panose="02040503050406030204" pitchFamily="18" charset="0"/>
                    <a:ea typeface="Cambria" panose="02040503050406030204" pitchFamily="18" charset="0"/>
                  </a:rPr>
                  <a:t>Compute the image gradients.</a:t>
                </a:r>
              </a:p>
              <a:p>
                <a:pPr marL="342900" indent="-342900" algn="just">
                  <a:buSzTx/>
                  <a:buFont typeface="+mj-lt"/>
                  <a:buAutoNum type="arabicPeriod"/>
                </a:pPr>
                <a:r>
                  <a:rPr lang="en-US" dirty="0">
                    <a:latin typeface="Cambria" panose="02040503050406030204" pitchFamily="18" charset="0"/>
                    <a:ea typeface="Cambria" panose="02040503050406030204" pitchFamily="18" charset="0"/>
                  </a:rPr>
                  <a:t>Get magnitudes and orientations from the gradients.</a:t>
                </a:r>
              </a:p>
              <a:p>
                <a:pPr marL="342900" indent="-342900" algn="just">
                  <a:buSzTx/>
                  <a:buFont typeface="+mj-lt"/>
                  <a:buAutoNum type="arabicPeriod"/>
                </a:pPr>
                <a:r>
                  <a:rPr lang="en-US" dirty="0">
                    <a:latin typeface="Cambria" panose="02040503050406030204" pitchFamily="18" charset="0"/>
                    <a:ea typeface="Cambria" panose="02040503050406030204" pitchFamily="18" charset="0"/>
                  </a:rPr>
                  <a:t>Isolate a </a:t>
                </a:r>
                <a14:m>
                  <m:oMath xmlns:m="http://schemas.openxmlformats.org/officeDocument/2006/math">
                    <m:r>
                      <a:rPr lang="en-US" b="0" i="1" smtClean="0">
                        <a:latin typeface="Cambria Math" panose="02040503050406030204" pitchFamily="18" charset="0"/>
                        <a:ea typeface="Cambria" panose="02040503050406030204" pitchFamily="18" charset="0"/>
                      </a:rPr>
                      <m:t>16×16</m:t>
                    </m:r>
                  </m:oMath>
                </a14:m>
                <a:r>
                  <a:rPr lang="en-US" dirty="0">
                    <a:latin typeface="Cambria" panose="02040503050406030204" pitchFamily="18" charset="0"/>
                    <a:ea typeface="Cambria" panose="02040503050406030204" pitchFamily="18" charset="0"/>
                  </a:rPr>
                  <a:t> patch of the magnitude and orientation matrices.</a:t>
                </a:r>
              </a:p>
              <a:p>
                <a:pPr marL="342900" indent="-342900" algn="just">
                  <a:buSzTx/>
                  <a:buFont typeface="+mj-lt"/>
                  <a:buAutoNum type="arabicPeriod"/>
                </a:pPr>
                <a:r>
                  <a:rPr lang="en-US" dirty="0">
                    <a:latin typeface="Cambria" panose="02040503050406030204" pitchFamily="18" charset="0"/>
                    <a:ea typeface="Cambria" panose="02040503050406030204" pitchFamily="18" charset="0"/>
                  </a:rPr>
                  <a:t>Create an 8-bin histogram with given bin centers. The histogram holds orientations in a </a:t>
                </a:r>
                <a14:m>
                  <m:oMath xmlns:m="http://schemas.openxmlformats.org/officeDocument/2006/math">
                    <m:r>
                      <a:rPr lang="en-US" b="0" i="1" smtClean="0">
                        <a:latin typeface="Cambria Math" panose="02040503050406030204" pitchFamily="18" charset="0"/>
                        <a:ea typeface="Cambria" panose="02040503050406030204" pitchFamily="18" charset="0"/>
                      </a:rPr>
                      <m:t>4×4</m:t>
                    </m:r>
                  </m:oMath>
                </a14:m>
                <a:r>
                  <a:rPr lang="en-US" dirty="0">
                    <a:latin typeface="Cambria" panose="02040503050406030204" pitchFamily="18" charset="0"/>
                    <a:ea typeface="Cambria" panose="02040503050406030204" pitchFamily="18" charset="0"/>
                  </a:rPr>
                  <a:t> region, weighted by the corresponding magnitudes. This will yield a </a:t>
                </a:r>
                <a14:m>
                  <m:oMath xmlns:m="http://schemas.openxmlformats.org/officeDocument/2006/math">
                    <m:r>
                      <a:rPr lang="en-US" b="0" i="1" smtClean="0">
                        <a:latin typeface="Cambria Math" panose="02040503050406030204" pitchFamily="18" charset="0"/>
                        <a:ea typeface="Cambria" panose="02040503050406030204" pitchFamily="18" charset="0"/>
                      </a:rPr>
                      <m:t>128</m:t>
                    </m:r>
                  </m:oMath>
                </a14:m>
                <a:r>
                  <a:rPr lang="en-US" dirty="0">
                    <a:latin typeface="Cambria" panose="02040503050406030204" pitchFamily="18" charset="0"/>
                    <a:ea typeface="Cambria" panose="02040503050406030204" pitchFamily="18" charset="0"/>
                  </a:rPr>
                  <a:t>-length feature vector.</a:t>
                </a:r>
              </a:p>
              <a:p>
                <a:pPr marL="342900" indent="-342900" algn="just">
                  <a:buSzTx/>
                  <a:buFont typeface="+mj-lt"/>
                  <a:buAutoNum type="arabicPeriod"/>
                </a:pPr>
                <a:r>
                  <a:rPr lang="en-US" dirty="0">
                    <a:latin typeface="Cambria" panose="02040503050406030204" pitchFamily="18" charset="0"/>
                    <a:ea typeface="Cambria" panose="02040503050406030204" pitchFamily="18" charset="0"/>
                  </a:rPr>
                  <a:t>Compute this feature vector for all available interest points.</a:t>
                </a:r>
              </a:p>
              <a:p>
                <a:pPr marL="342900" indent="-342900" algn="just">
                  <a:buSzTx/>
                  <a:buFont typeface="+mj-lt"/>
                  <a:buAutoNum type="arabicPeriod"/>
                </a:pPr>
                <a:endParaRPr dirty="0">
                  <a:latin typeface="Cambria" panose="02040503050406030204" pitchFamily="18" charset="0"/>
                  <a:ea typeface="Cambria" panose="02040503050406030204" pitchFamily="18" charset="0"/>
                </a:endParaRPr>
              </a:p>
            </p:txBody>
          </p:sp>
        </mc:Choice>
        <mc:Fallback xmlns="">
          <p:sp>
            <p:nvSpPr>
              <p:cNvPr id="251" name="Google Shape;181;p37"/>
              <p:cNvSpPr txBox="1">
                <a:spLocks noGrp="1" noRot="1" noChangeAspect="1" noMove="1" noResize="1" noEditPoints="1" noAdjustHandles="1" noChangeArrowheads="1" noChangeShapeType="1" noTextEdit="1"/>
              </p:cNvSpPr>
              <p:nvPr>
                <p:ph type="body" sz="half" idx="1"/>
              </p:nvPr>
            </p:nvSpPr>
            <p:spPr>
              <a:xfrm>
                <a:off x="311699" y="1152475"/>
                <a:ext cx="3999902" cy="3416400"/>
              </a:xfrm>
              <a:prstGeom prst="rect">
                <a:avLst/>
              </a:prstGeom>
              <a:blipFill>
                <a:blip r:embed="rId2"/>
                <a:stretch>
                  <a:fillRect l="-457" r="-457"/>
                </a:stretch>
              </a:blipFill>
            </p:spPr>
            <p:txBody>
              <a:bodyPr/>
              <a:lstStyle/>
              <a:p>
                <a:r>
                  <a:rPr lang="en-US">
                    <a:noFill/>
                  </a:rPr>
                  <a:t> </a:t>
                </a:r>
              </a:p>
            </p:txBody>
          </p:sp>
        </mc:Fallback>
      </mc:AlternateContent>
      <p:sp>
        <p:nvSpPr>
          <p:cNvPr id="252" name="Google Shape;182;p37"/>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[Why are SIFT features better descriptors than the normalized patches?]</a:t>
            </a:r>
            <a:endParaRPr lang="en-US" dirty="0"/>
          </a:p>
          <a:p>
            <a:endParaRPr lang="en-US" dirty="0"/>
          </a:p>
          <a:p>
            <a:pPr algn="just"/>
            <a:r>
              <a:rPr lang="en-US" dirty="0">
                <a:latin typeface="Cambria" panose="02040503050406030204" pitchFamily="18" charset="0"/>
                <a:ea typeface="Cambria" panose="02040503050406030204" pitchFamily="18" charset="0"/>
              </a:rPr>
              <a:t>As explained in Part 2, normalized patch descriptors do not take into account the image gradient magnitudes and orientations at all, whereas SIFT descriptors do. A descriptor that makes use of the gradient magnitudes and directions works well on top of a corner detector.</a:t>
            </a:r>
            <a:endParaRPr dirty="0">
              <a:latin typeface="Cambria" panose="02040503050406030204" pitchFamily="18" charset="0"/>
              <a:ea typeface="Cambria" panose="02040503050406030204" pitchFamily="18"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55" name="Google Shape;181;p37"/>
          <p:cNvSpPr txBox="1">
            <a:spLocks noGrp="1"/>
          </p:cNvSpPr>
          <p:nvPr>
            <p:ph type="body" idx="1"/>
          </p:nvPr>
        </p:nvSpPr>
        <p:spPr>
          <a:xfrm>
            <a:off x="311699" y="1152475"/>
            <a:ext cx="8520602" cy="3416400"/>
          </a:xfrm>
          <a:prstGeom prst="rect">
            <a:avLst/>
          </a:prstGeom>
        </p:spPr>
        <p:txBody>
          <a:bodyPr/>
          <a:lstStyle/>
          <a:p>
            <a:pPr marL="0" indent="0">
              <a:buSzTx/>
              <a:buNone/>
            </a:pPr>
            <a:r>
              <a:rPr dirty="0"/>
              <a:t>[Why does our SIFT implementation perform worse on the given Gaudi image pair than the Notre Dame image</a:t>
            </a:r>
            <a:r>
              <a:rPr lang="en-US" dirty="0"/>
              <a:t> and Mt. Rushmore </a:t>
            </a:r>
            <a:r>
              <a:rPr dirty="0"/>
              <a:t>pair</a:t>
            </a:r>
            <a:r>
              <a:rPr lang="en-US" dirty="0"/>
              <a:t>s?</a:t>
            </a:r>
            <a:r>
              <a:rPr dirty="0"/>
              <a:t>]</a:t>
            </a:r>
            <a:endParaRPr lang="en-US" dirty="0"/>
          </a:p>
          <a:p>
            <a:pPr marL="0" indent="0">
              <a:buSzTx/>
              <a:buNone/>
            </a:pPr>
            <a:endParaRPr lang="en-US" dirty="0"/>
          </a:p>
          <a:p>
            <a:pPr marL="0" indent="0" algn="just">
              <a:buSzTx/>
              <a:buNone/>
            </a:pPr>
            <a:r>
              <a:rPr lang="en-US" dirty="0">
                <a:latin typeface="Cambria" panose="02040503050406030204" pitchFamily="18" charset="0"/>
                <a:ea typeface="Cambria" panose="02040503050406030204" pitchFamily="18" charset="0"/>
              </a:rPr>
              <a:t>Our SIFT implementation perform worse on the Gaudi pair because the color contrast of the two image are too dissimilar. Also, the images are of different sizes. We have not implemented the “scale-invariant” part of SIFT. The other image pair did not have these issues, or the issues were less severe.</a:t>
            </a:r>
            <a:endParaRPr dirty="0">
              <a:latin typeface="Cambria" panose="02040503050406030204" pitchFamily="18" charset="0"/>
              <a:ea typeface="Cambria" panose="02040503050406030204" pitchFamily="18"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58" name="Google Shape;181;p37"/>
          <p:cNvSpPr txBox="1">
            <a:spLocks noGrp="1"/>
          </p:cNvSpPr>
          <p:nvPr>
            <p:ph type="body" idx="1"/>
          </p:nvPr>
        </p:nvSpPr>
        <p:spPr>
          <a:xfrm>
            <a:off x="311697" y="1152475"/>
            <a:ext cx="8520603" cy="3416400"/>
          </a:xfrm>
          <a:prstGeom prst="rect">
            <a:avLst/>
          </a:prstGeom>
        </p:spPr>
        <p:txBody>
          <a:bodyPr/>
          <a:lstStyle>
            <a:lvl1pPr marL="0" indent="0">
              <a:buSzTx/>
              <a:buNone/>
            </a:lvl1pPr>
          </a:lstStyle>
          <a:p>
            <a:r>
              <a:rPr dirty="0"/>
              <a:t>Describe the effects of changing window size around features. Did different values have better performance?</a:t>
            </a:r>
            <a:endParaRPr lang="en-US" dirty="0"/>
          </a:p>
          <a:p>
            <a:pPr algn="just"/>
            <a:r>
              <a:rPr lang="en-US" dirty="0">
                <a:latin typeface="Cambria" panose="02040503050406030204" pitchFamily="18" charset="0"/>
                <a:ea typeface="Cambria" panose="02040503050406030204" pitchFamily="18" charset="0"/>
              </a:rPr>
              <a:t>Increasing window size means accommodating more local cells. The following table shows the metrics obtained from testing different window sizes on the Notre Dame (left) and Mount Rushmore (right) pairs. The threshold for NNDR is the same for all test sessions. Increasing the window size had varying effects in terms of number of matches and accuracy for the image pairs as seen from the table. In terms of precision, window size of 16 gives the best result.</a:t>
            </a:r>
          </a:p>
          <a:p>
            <a:endParaRPr lang="en-US" dirty="0"/>
          </a:p>
        </p:txBody>
      </p:sp>
      <mc:AlternateContent xmlns:mc="http://schemas.openxmlformats.org/markup-compatibility/2006" xmlns:a14="http://schemas.microsoft.com/office/drawing/2010/main">
        <mc:Choice Requires="a14">
          <p:graphicFrame>
            <p:nvGraphicFramePr>
              <p:cNvPr id="2" name="Table 4">
                <a:extLst>
                  <a:ext uri="{FF2B5EF4-FFF2-40B4-BE49-F238E27FC236}">
                    <a16:creationId xmlns:a16="http://schemas.microsoft.com/office/drawing/2014/main" id="{BD1489C4-6B43-74FD-11B0-09C9E56A0238}"/>
                  </a:ext>
                </a:extLst>
              </p:cNvPr>
              <p:cNvGraphicFramePr>
                <a:graphicFrameLocks noGrp="1"/>
              </p:cNvGraphicFramePr>
              <p:nvPr>
                <p:extLst>
                  <p:ext uri="{D42A27DB-BD31-4B8C-83A1-F6EECF244321}">
                    <p14:modId xmlns:p14="http://schemas.microsoft.com/office/powerpoint/2010/main" val="1261666948"/>
                  </p:ext>
                </p:extLst>
              </p:nvPr>
            </p:nvGraphicFramePr>
            <p:xfrm>
              <a:off x="4734836"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370840">
                    <a:tc>
                      <a:txBody>
                        <a:bodyPr/>
                        <a:lstStyle/>
                        <a:p>
                          <a:pPr algn="ctr"/>
                          <a:r>
                            <a:rPr lang="en-US" sz="1200" b="1" dirty="0">
                              <a:latin typeface="Cambria" panose="02040503050406030204" pitchFamily="18" charset="0"/>
                              <a:ea typeface="Cambria" panose="02040503050406030204" pitchFamily="18" charset="0"/>
                            </a:rPr>
                            <a:t>Window Size</a:t>
                          </a:r>
                        </a:p>
                      </a:txBody>
                      <a:tcPr/>
                    </a:tc>
                    <a:tc>
                      <a:txBody>
                        <a:bodyPr/>
                        <a:lstStyle/>
                        <a:p>
                          <a:pPr algn="ctr"/>
                          <a:r>
                            <a:rPr lang="en-US" sz="1200" dirty="0">
                              <a:latin typeface="Cambria" panose="02040503050406030204" pitchFamily="18" charset="0"/>
                              <a:ea typeface="Cambria" panose="02040503050406030204" pitchFamily="18" charset="0"/>
                            </a:rPr>
                            <a:t>Cell Size</a:t>
                          </a:r>
                        </a:p>
                      </a:txBody>
                      <a:tcPr/>
                    </a:tc>
                    <a:tc>
                      <a:txBody>
                        <a:bodyPr/>
                        <a:lstStyle/>
                        <a:p>
                          <a:pPr algn="ctr"/>
                          <a:r>
                            <a:rPr lang="en-US" sz="1200"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67</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34.00%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73233511"/>
                      </a:ext>
                    </a:extLst>
                  </a:tr>
                  <a:tr h="370840">
                    <a:tc>
                      <a:txBody>
                        <a:bodyPr/>
                        <a:lstStyle/>
                        <a:p>
                          <a:pPr algn="ctr"/>
                          <a:r>
                            <a:rPr lang="en-US" sz="1200" b="1"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98</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93.00%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944275167"/>
                      </a:ext>
                    </a:extLst>
                  </a:tr>
                  <a:tr h="370840">
                    <a:tc>
                      <a:txBody>
                        <a:bodyPr/>
                        <a:lstStyle/>
                        <a:p>
                          <a:pPr algn="ctr"/>
                          <a:r>
                            <a:rPr lang="en-US" sz="1200" b="1" dirty="0">
                              <a:latin typeface="Cambria" panose="02040503050406030204" pitchFamily="18" charset="0"/>
                              <a:ea typeface="Cambria" panose="02040503050406030204" pitchFamily="18" charset="0"/>
                            </a:rPr>
                            <a:t>32</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119</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98.32%</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44361943"/>
                      </a:ext>
                    </a:extLst>
                  </a:tr>
                </a:tbl>
              </a:graphicData>
            </a:graphic>
          </p:graphicFrame>
        </mc:Choice>
        <mc:Fallback xmlns="">
          <p:graphicFrame>
            <p:nvGraphicFramePr>
              <p:cNvPr id="2" name="Table 4">
                <a:extLst>
                  <a:ext uri="{FF2B5EF4-FFF2-40B4-BE49-F238E27FC236}">
                    <a16:creationId xmlns:a16="http://schemas.microsoft.com/office/drawing/2014/main" id="{BD1489C4-6B43-74FD-11B0-09C9E56A0238}"/>
                  </a:ext>
                </a:extLst>
              </p:cNvPr>
              <p:cNvGraphicFramePr>
                <a:graphicFrameLocks noGrp="1"/>
              </p:cNvGraphicFramePr>
              <p:nvPr>
                <p:extLst>
                  <p:ext uri="{D42A27DB-BD31-4B8C-83A1-F6EECF244321}">
                    <p14:modId xmlns:p14="http://schemas.microsoft.com/office/powerpoint/2010/main" val="1261666948"/>
                  </p:ext>
                </p:extLst>
              </p:nvPr>
            </p:nvGraphicFramePr>
            <p:xfrm>
              <a:off x="4734836"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640080">
                    <a:tc>
                      <a:txBody>
                        <a:bodyPr/>
                        <a:lstStyle/>
                        <a:p>
                          <a:pPr algn="ctr"/>
                          <a:r>
                            <a:rPr lang="en-US" sz="1200" b="1" dirty="0">
                              <a:latin typeface="Cambria" panose="02040503050406030204" pitchFamily="18" charset="0"/>
                              <a:ea typeface="Cambria" panose="02040503050406030204" pitchFamily="18" charset="0"/>
                            </a:rPr>
                            <a:t>Window Size</a:t>
                          </a:r>
                        </a:p>
                      </a:txBody>
                      <a:tcPr/>
                    </a:tc>
                    <a:tc>
                      <a:txBody>
                        <a:bodyPr/>
                        <a:lstStyle/>
                        <a:p>
                          <a:pPr algn="ctr"/>
                          <a:r>
                            <a:rPr lang="en-US" sz="1200" dirty="0">
                              <a:latin typeface="Cambria" panose="02040503050406030204" pitchFamily="18" charset="0"/>
                              <a:ea typeface="Cambria" panose="02040503050406030204" pitchFamily="18" charset="0"/>
                            </a:rPr>
                            <a:t>Cell Size</a:t>
                          </a:r>
                        </a:p>
                      </a:txBody>
                      <a:tcPr/>
                    </a:tc>
                    <a:tc>
                      <a:txBody>
                        <a:bodyPr/>
                        <a:lstStyle/>
                        <a:p>
                          <a:pPr algn="ctr"/>
                          <a:r>
                            <a:rPr lang="en-US" sz="1200"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2"/>
                          <a:stretch>
                            <a:fillRect l="-302239" t="-175410" r="-102239" b="-203279"/>
                          </a:stretch>
                        </a:blipFill>
                      </a:tcPr>
                    </a:tc>
                    <a:tc>
                      <a:txBody>
                        <a:bodyPr/>
                        <a:lstStyle/>
                        <a:p>
                          <a:endParaRPr lang="en-US"/>
                        </a:p>
                      </a:txBody>
                      <a:tcPr>
                        <a:blipFill>
                          <a:blip r:embed="rId2"/>
                          <a:stretch>
                            <a:fillRect l="-399259" t="-175410" r="-1481" b="-203279"/>
                          </a:stretch>
                        </a:blipFill>
                      </a:tcPr>
                    </a:tc>
                    <a:extLst>
                      <a:ext uri="{0D108BD9-81ED-4DB2-BD59-A6C34878D82A}">
                        <a16:rowId xmlns:a16="http://schemas.microsoft.com/office/drawing/2014/main" val="373233511"/>
                      </a:ext>
                    </a:extLst>
                  </a:tr>
                  <a:tr h="370840">
                    <a:tc>
                      <a:txBody>
                        <a:bodyPr/>
                        <a:lstStyle/>
                        <a:p>
                          <a:pPr algn="ctr"/>
                          <a:r>
                            <a:rPr lang="en-US" sz="1200" b="1"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2"/>
                          <a:stretch>
                            <a:fillRect l="-302239" t="-275410" r="-102239" b="-103279"/>
                          </a:stretch>
                        </a:blipFill>
                      </a:tcPr>
                    </a:tc>
                    <a:tc>
                      <a:txBody>
                        <a:bodyPr/>
                        <a:lstStyle/>
                        <a:p>
                          <a:endParaRPr lang="en-US"/>
                        </a:p>
                      </a:txBody>
                      <a:tcPr>
                        <a:blipFill>
                          <a:blip r:embed="rId2"/>
                          <a:stretch>
                            <a:fillRect l="-399259" t="-275410" r="-1481" b="-103279"/>
                          </a:stretch>
                        </a:blipFill>
                      </a:tcPr>
                    </a:tc>
                    <a:extLst>
                      <a:ext uri="{0D108BD9-81ED-4DB2-BD59-A6C34878D82A}">
                        <a16:rowId xmlns:a16="http://schemas.microsoft.com/office/drawing/2014/main" val="944275167"/>
                      </a:ext>
                    </a:extLst>
                  </a:tr>
                  <a:tr h="370840">
                    <a:tc>
                      <a:txBody>
                        <a:bodyPr/>
                        <a:lstStyle/>
                        <a:p>
                          <a:pPr algn="ctr"/>
                          <a:r>
                            <a:rPr lang="en-US" sz="1200" b="1" dirty="0">
                              <a:latin typeface="Cambria" panose="02040503050406030204" pitchFamily="18" charset="0"/>
                              <a:ea typeface="Cambria" panose="02040503050406030204" pitchFamily="18" charset="0"/>
                            </a:rPr>
                            <a:t>32</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2"/>
                          <a:stretch>
                            <a:fillRect l="-302239" t="-375410" r="-102239" b="-3279"/>
                          </a:stretch>
                        </a:blipFill>
                      </a:tcPr>
                    </a:tc>
                    <a:tc>
                      <a:txBody>
                        <a:bodyPr/>
                        <a:lstStyle/>
                        <a:p>
                          <a:endParaRPr lang="en-US"/>
                        </a:p>
                      </a:txBody>
                      <a:tcPr>
                        <a:blipFill>
                          <a:blip r:embed="rId2"/>
                          <a:stretch>
                            <a:fillRect l="-399259" t="-375410" r="-1481" b="-3279"/>
                          </a:stretch>
                        </a:blipFill>
                      </a:tcPr>
                    </a:tc>
                    <a:extLst>
                      <a:ext uri="{0D108BD9-81ED-4DB2-BD59-A6C34878D82A}">
                        <a16:rowId xmlns:a16="http://schemas.microsoft.com/office/drawing/2014/main" val="19443619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BDB76947-F544-2231-110E-BE366BFA953D}"/>
                  </a:ext>
                </a:extLst>
              </p:cNvPr>
              <p:cNvGraphicFramePr>
                <a:graphicFrameLocks noGrp="1"/>
              </p:cNvGraphicFramePr>
              <p:nvPr>
                <p:extLst>
                  <p:ext uri="{D42A27DB-BD31-4B8C-83A1-F6EECF244321}">
                    <p14:modId xmlns:p14="http://schemas.microsoft.com/office/powerpoint/2010/main" val="646762066"/>
                  </p:ext>
                </p:extLst>
              </p:nvPr>
            </p:nvGraphicFramePr>
            <p:xfrm>
              <a:off x="311700"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448999">
                    <a:tc>
                      <a:txBody>
                        <a:bodyPr/>
                        <a:lstStyle/>
                        <a:p>
                          <a:pPr algn="ctr"/>
                          <a:r>
                            <a:rPr lang="en-US" sz="1200" b="1" dirty="0">
                              <a:latin typeface="Cambria" panose="02040503050406030204" pitchFamily="18" charset="0"/>
                              <a:ea typeface="Cambria" panose="02040503050406030204" pitchFamily="18" charset="0"/>
                            </a:rPr>
                            <a:t>Window Size</a:t>
                          </a:r>
                        </a:p>
                      </a:txBody>
                      <a:tcPr/>
                    </a:tc>
                    <a:tc>
                      <a:txBody>
                        <a:bodyPr/>
                        <a:lstStyle/>
                        <a:p>
                          <a:pPr algn="ctr"/>
                          <a:r>
                            <a:rPr lang="en-US" sz="1200" dirty="0">
                              <a:latin typeface="Cambria" panose="02040503050406030204" pitchFamily="18" charset="0"/>
                              <a:ea typeface="Cambria" panose="02040503050406030204" pitchFamily="18" charset="0"/>
                            </a:rPr>
                            <a:t>Cell Size</a:t>
                          </a:r>
                        </a:p>
                      </a:txBody>
                      <a:tcPr/>
                    </a:tc>
                    <a:tc>
                      <a:txBody>
                        <a:bodyPr/>
                        <a:lstStyle/>
                        <a:p>
                          <a:pPr algn="ctr"/>
                          <a:r>
                            <a:rPr lang="en-US" sz="1200"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107</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55.14%</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73233511"/>
                      </a:ext>
                    </a:extLst>
                  </a:tr>
                  <a:tr h="370840">
                    <a:tc>
                      <a:txBody>
                        <a:bodyPr/>
                        <a:lstStyle/>
                        <a:p>
                          <a:pPr algn="ctr"/>
                          <a:r>
                            <a:rPr lang="en-US" sz="1200" b="1"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102</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r>
                                  <a:rPr lang="en-US" sz="1200" b="0" i="1" dirty="0" smtClean="0">
                                    <a:latin typeface="Cambria Math" panose="02040503050406030204" pitchFamily="18" charset="0"/>
                                  </a:rPr>
                                  <m:t>8</m:t>
                                </m:r>
                                <m:r>
                                  <a:rPr lang="en-US" sz="1200" i="1" dirty="0" smtClean="0">
                                    <a:latin typeface="Cambria Math" panose="02040503050406030204" pitchFamily="18" charset="0"/>
                                  </a:rPr>
                                  <m:t>.</m:t>
                                </m:r>
                                <m:r>
                                  <a:rPr lang="en-US" sz="1200" b="0" i="1" dirty="0" smtClean="0">
                                    <a:latin typeface="Cambria Math" panose="02040503050406030204" pitchFamily="18" charset="0"/>
                                  </a:rPr>
                                  <m:t>23%</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944275167"/>
                      </a:ext>
                    </a:extLst>
                  </a:tr>
                  <a:tr h="370840">
                    <a:tc>
                      <a:txBody>
                        <a:bodyPr/>
                        <a:lstStyle/>
                        <a:p>
                          <a:pPr algn="ctr"/>
                          <a:r>
                            <a:rPr lang="en-US" sz="1200" b="1" dirty="0">
                              <a:latin typeface="Cambria" panose="02040503050406030204" pitchFamily="18" charset="0"/>
                              <a:ea typeface="Cambria" panose="02040503050406030204" pitchFamily="18" charset="0"/>
                            </a:rPr>
                            <a:t>32</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40</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38.00%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44361943"/>
                      </a:ext>
                    </a:extLst>
                  </a:tr>
                </a:tbl>
              </a:graphicData>
            </a:graphic>
          </p:graphicFrame>
        </mc:Choice>
        <mc:Fallback xmlns="">
          <p:graphicFrame>
            <p:nvGraphicFramePr>
              <p:cNvPr id="3" name="Table 2">
                <a:extLst>
                  <a:ext uri="{FF2B5EF4-FFF2-40B4-BE49-F238E27FC236}">
                    <a16:creationId xmlns:a16="http://schemas.microsoft.com/office/drawing/2014/main" id="{BDB76947-F544-2231-110E-BE366BFA953D}"/>
                  </a:ext>
                </a:extLst>
              </p:cNvPr>
              <p:cNvGraphicFramePr>
                <a:graphicFrameLocks noGrp="1"/>
              </p:cNvGraphicFramePr>
              <p:nvPr>
                <p:extLst>
                  <p:ext uri="{D42A27DB-BD31-4B8C-83A1-F6EECF244321}">
                    <p14:modId xmlns:p14="http://schemas.microsoft.com/office/powerpoint/2010/main" val="646762066"/>
                  </p:ext>
                </p:extLst>
              </p:nvPr>
            </p:nvGraphicFramePr>
            <p:xfrm>
              <a:off x="311700"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640080">
                    <a:tc>
                      <a:txBody>
                        <a:bodyPr/>
                        <a:lstStyle/>
                        <a:p>
                          <a:pPr algn="ctr"/>
                          <a:r>
                            <a:rPr lang="en-US" sz="1200" b="1" dirty="0">
                              <a:latin typeface="Cambria" panose="02040503050406030204" pitchFamily="18" charset="0"/>
                              <a:ea typeface="Cambria" panose="02040503050406030204" pitchFamily="18" charset="0"/>
                            </a:rPr>
                            <a:t>Window Size</a:t>
                          </a:r>
                        </a:p>
                      </a:txBody>
                      <a:tcPr/>
                    </a:tc>
                    <a:tc>
                      <a:txBody>
                        <a:bodyPr/>
                        <a:lstStyle/>
                        <a:p>
                          <a:pPr algn="ctr"/>
                          <a:r>
                            <a:rPr lang="en-US" sz="1200" dirty="0">
                              <a:latin typeface="Cambria" panose="02040503050406030204" pitchFamily="18" charset="0"/>
                              <a:ea typeface="Cambria" panose="02040503050406030204" pitchFamily="18" charset="0"/>
                            </a:rPr>
                            <a:t>Cell Size</a:t>
                          </a:r>
                        </a:p>
                      </a:txBody>
                      <a:tcPr/>
                    </a:tc>
                    <a:tc>
                      <a:txBody>
                        <a:bodyPr/>
                        <a:lstStyle/>
                        <a:p>
                          <a:pPr algn="ctr"/>
                          <a:r>
                            <a:rPr lang="en-US" sz="1200"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3"/>
                          <a:stretch>
                            <a:fillRect l="-302239" t="-175410" r="-102239" b="-203279"/>
                          </a:stretch>
                        </a:blipFill>
                      </a:tcPr>
                    </a:tc>
                    <a:tc>
                      <a:txBody>
                        <a:bodyPr/>
                        <a:lstStyle/>
                        <a:p>
                          <a:endParaRPr lang="en-US"/>
                        </a:p>
                      </a:txBody>
                      <a:tcPr>
                        <a:blipFill>
                          <a:blip r:embed="rId3"/>
                          <a:stretch>
                            <a:fillRect l="-399259" t="-175410" r="-1481" b="-203279"/>
                          </a:stretch>
                        </a:blipFill>
                      </a:tcPr>
                    </a:tc>
                    <a:extLst>
                      <a:ext uri="{0D108BD9-81ED-4DB2-BD59-A6C34878D82A}">
                        <a16:rowId xmlns:a16="http://schemas.microsoft.com/office/drawing/2014/main" val="373233511"/>
                      </a:ext>
                    </a:extLst>
                  </a:tr>
                  <a:tr h="370840">
                    <a:tc>
                      <a:txBody>
                        <a:bodyPr/>
                        <a:lstStyle/>
                        <a:p>
                          <a:pPr algn="ctr"/>
                          <a:r>
                            <a:rPr lang="en-US" sz="1200" b="1"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3"/>
                          <a:stretch>
                            <a:fillRect l="-302239" t="-275410" r="-102239" b="-103279"/>
                          </a:stretch>
                        </a:blipFill>
                      </a:tcPr>
                    </a:tc>
                    <a:tc>
                      <a:txBody>
                        <a:bodyPr/>
                        <a:lstStyle/>
                        <a:p>
                          <a:endParaRPr lang="en-US"/>
                        </a:p>
                      </a:txBody>
                      <a:tcPr>
                        <a:blipFill>
                          <a:blip r:embed="rId3"/>
                          <a:stretch>
                            <a:fillRect l="-399259" t="-275410" r="-1481" b="-103279"/>
                          </a:stretch>
                        </a:blipFill>
                      </a:tcPr>
                    </a:tc>
                    <a:extLst>
                      <a:ext uri="{0D108BD9-81ED-4DB2-BD59-A6C34878D82A}">
                        <a16:rowId xmlns:a16="http://schemas.microsoft.com/office/drawing/2014/main" val="944275167"/>
                      </a:ext>
                    </a:extLst>
                  </a:tr>
                  <a:tr h="370840">
                    <a:tc>
                      <a:txBody>
                        <a:bodyPr/>
                        <a:lstStyle/>
                        <a:p>
                          <a:pPr algn="ctr"/>
                          <a:r>
                            <a:rPr lang="en-US" sz="1200" b="1" dirty="0">
                              <a:latin typeface="Cambria" panose="02040503050406030204" pitchFamily="18" charset="0"/>
                              <a:ea typeface="Cambria" panose="02040503050406030204" pitchFamily="18" charset="0"/>
                            </a:rPr>
                            <a:t>32</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3"/>
                          <a:stretch>
                            <a:fillRect l="-302239" t="-375410" r="-102239" b="-3279"/>
                          </a:stretch>
                        </a:blipFill>
                      </a:tcPr>
                    </a:tc>
                    <a:tc>
                      <a:txBody>
                        <a:bodyPr/>
                        <a:lstStyle/>
                        <a:p>
                          <a:endParaRPr lang="en-US"/>
                        </a:p>
                      </a:txBody>
                      <a:tcPr>
                        <a:blipFill>
                          <a:blip r:embed="rId3"/>
                          <a:stretch>
                            <a:fillRect l="-399259" t="-375410" r="-1481" b="-3279"/>
                          </a:stretch>
                        </a:blipFill>
                      </a:tcPr>
                    </a:tc>
                    <a:extLst>
                      <a:ext uri="{0D108BD9-81ED-4DB2-BD59-A6C34878D82A}">
                        <a16:rowId xmlns:a16="http://schemas.microsoft.com/office/drawing/2014/main" val="1944361943"/>
                      </a:ext>
                    </a:extLst>
                  </a:tr>
                </a:tbl>
              </a:graphicData>
            </a:graphic>
          </p:graphicFrame>
        </mc:Fallback>
      </mc:AlternateContent>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81;p37"/>
          <p:cNvSpPr txBox="1"/>
          <p:nvPr/>
        </p:nvSpPr>
        <p:spPr>
          <a:xfrm>
            <a:off x="291045" y="1152475"/>
            <a:ext cx="8520601"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lvl1pPr>
              <a:lnSpc>
                <a:spcPct val="115000"/>
              </a:lnSpc>
              <a:defRPr>
                <a:solidFill>
                  <a:srgbClr val="585858"/>
                </a:solidFill>
                <a:latin typeface="+mn-lt"/>
                <a:ea typeface="+mn-ea"/>
                <a:cs typeface="+mn-cs"/>
                <a:sym typeface="Arial"/>
              </a:defRPr>
            </a:lvl1pPr>
          </a:lstStyle>
          <a:p>
            <a:r>
              <a:rPr dirty="0"/>
              <a:t>Describe the effects of changing the number of local cells in a window around a feature? Did different values have better performance?</a:t>
            </a:r>
            <a:endParaRPr lang="en-US" dirty="0"/>
          </a:p>
          <a:p>
            <a:pPr algn="just"/>
            <a:r>
              <a:rPr lang="en-US" dirty="0">
                <a:latin typeface="Cambria" panose="02040503050406030204" pitchFamily="18" charset="0"/>
                <a:ea typeface="Cambria" panose="02040503050406030204" pitchFamily="18" charset="0"/>
              </a:rPr>
              <a:t>Increasing number of local cells in a given patch means reducing the cell size. The following table shows the metrics obtained from testing different cell sizes on the Notre Dame (left) and Mount Rushmore (right) pairs. The threshold for NNDR is the same for all test sessions. Greater number of cells (smaller cell size) resulted in fewer matches, but the relative precision for the matches were better.</a:t>
            </a:r>
          </a:p>
          <a:p>
            <a:endParaRPr dirty="0"/>
          </a:p>
        </p:txBody>
      </p:sp>
      <p:sp>
        <p:nvSpPr>
          <p:cNvPr id="261"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83FDBA54-42DD-71B0-0F90-2AA0DC44396F}"/>
                  </a:ext>
                </a:extLst>
              </p:cNvPr>
              <p:cNvGraphicFramePr>
                <a:graphicFrameLocks noGrp="1"/>
              </p:cNvGraphicFramePr>
              <p:nvPr>
                <p:extLst>
                  <p:ext uri="{D42A27DB-BD31-4B8C-83A1-F6EECF244321}">
                    <p14:modId xmlns:p14="http://schemas.microsoft.com/office/powerpoint/2010/main" val="3002935847"/>
                  </p:ext>
                </p:extLst>
              </p:nvPr>
            </p:nvGraphicFramePr>
            <p:xfrm>
              <a:off x="4734836"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370840">
                    <a:tc>
                      <a:txBody>
                        <a:bodyPr/>
                        <a:lstStyle/>
                        <a:p>
                          <a:pPr algn="ctr"/>
                          <a:r>
                            <a:rPr lang="en-US" sz="1200" dirty="0">
                              <a:latin typeface="Cambria" panose="02040503050406030204" pitchFamily="18" charset="0"/>
                              <a:ea typeface="Cambria" panose="02040503050406030204" pitchFamily="18" charset="0"/>
                            </a:rPr>
                            <a:t>Window Size</a:t>
                          </a:r>
                        </a:p>
                      </a:txBody>
                      <a:tcPr/>
                    </a:tc>
                    <a:tc>
                      <a:txBody>
                        <a:bodyPr/>
                        <a:lstStyle/>
                        <a:p>
                          <a:pPr algn="ctr"/>
                          <a:r>
                            <a:rPr lang="en-US" sz="1200" b="1" dirty="0">
                              <a:latin typeface="Cambria" panose="02040503050406030204" pitchFamily="18" charset="0"/>
                              <a:ea typeface="Cambria" panose="02040503050406030204" pitchFamily="18" charset="0"/>
                            </a:rPr>
                            <a:t>Cell Size</a:t>
                          </a:r>
                        </a:p>
                      </a:txBody>
                      <a:tcPr/>
                    </a:tc>
                    <a:tc>
                      <a:txBody>
                        <a:bodyPr/>
                        <a:lstStyle/>
                        <a:p>
                          <a:pPr algn="ctr"/>
                          <a:r>
                            <a:rPr lang="en-US" sz="1200"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2</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ea typeface="Cambria" panose="02040503050406030204" pitchFamily="18" charset="0"/>
                                  </a:rPr>
                                  <m:t>39</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ea typeface="Cambria" panose="02040503050406030204" pitchFamily="18" charset="0"/>
                                  </a:rPr>
                                  <m:t>39.00%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73233511"/>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98</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93.00%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944275167"/>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108</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85.19%</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44361943"/>
                      </a:ext>
                    </a:extLst>
                  </a:tr>
                </a:tbl>
              </a:graphicData>
            </a:graphic>
          </p:graphicFrame>
        </mc:Choice>
        <mc:Fallback xmlns="">
          <p:graphicFrame>
            <p:nvGraphicFramePr>
              <p:cNvPr id="4" name="Table 4">
                <a:extLst>
                  <a:ext uri="{FF2B5EF4-FFF2-40B4-BE49-F238E27FC236}">
                    <a16:creationId xmlns:a16="http://schemas.microsoft.com/office/drawing/2014/main" id="{83FDBA54-42DD-71B0-0F90-2AA0DC44396F}"/>
                  </a:ext>
                </a:extLst>
              </p:cNvPr>
              <p:cNvGraphicFramePr>
                <a:graphicFrameLocks noGrp="1"/>
              </p:cNvGraphicFramePr>
              <p:nvPr>
                <p:extLst>
                  <p:ext uri="{D42A27DB-BD31-4B8C-83A1-F6EECF244321}">
                    <p14:modId xmlns:p14="http://schemas.microsoft.com/office/powerpoint/2010/main" val="3002935847"/>
                  </p:ext>
                </p:extLst>
              </p:nvPr>
            </p:nvGraphicFramePr>
            <p:xfrm>
              <a:off x="4734836"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640080">
                    <a:tc>
                      <a:txBody>
                        <a:bodyPr/>
                        <a:lstStyle/>
                        <a:p>
                          <a:pPr algn="ctr"/>
                          <a:r>
                            <a:rPr lang="en-US" sz="1200" dirty="0">
                              <a:latin typeface="Cambria" panose="02040503050406030204" pitchFamily="18" charset="0"/>
                              <a:ea typeface="Cambria" panose="02040503050406030204" pitchFamily="18" charset="0"/>
                            </a:rPr>
                            <a:t>Window Size</a:t>
                          </a:r>
                        </a:p>
                      </a:txBody>
                      <a:tcPr/>
                    </a:tc>
                    <a:tc>
                      <a:txBody>
                        <a:bodyPr/>
                        <a:lstStyle/>
                        <a:p>
                          <a:pPr algn="ctr"/>
                          <a:r>
                            <a:rPr lang="en-US" sz="1200" b="1" dirty="0">
                              <a:latin typeface="Cambria" panose="02040503050406030204" pitchFamily="18" charset="0"/>
                              <a:ea typeface="Cambria" panose="02040503050406030204" pitchFamily="18" charset="0"/>
                            </a:rPr>
                            <a:t>Cell Size</a:t>
                          </a:r>
                        </a:p>
                      </a:txBody>
                      <a:tcPr/>
                    </a:tc>
                    <a:tc>
                      <a:txBody>
                        <a:bodyPr/>
                        <a:lstStyle/>
                        <a:p>
                          <a:pPr algn="ctr"/>
                          <a:r>
                            <a:rPr lang="en-US" sz="1200"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2</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2"/>
                          <a:stretch>
                            <a:fillRect l="-302239" t="-175410" r="-102239" b="-203279"/>
                          </a:stretch>
                        </a:blipFill>
                      </a:tcPr>
                    </a:tc>
                    <a:tc>
                      <a:txBody>
                        <a:bodyPr/>
                        <a:lstStyle/>
                        <a:p>
                          <a:endParaRPr lang="en-US"/>
                        </a:p>
                      </a:txBody>
                      <a:tcPr>
                        <a:blipFill>
                          <a:blip r:embed="rId2"/>
                          <a:stretch>
                            <a:fillRect l="-399259" t="-175410" r="-1481" b="-203279"/>
                          </a:stretch>
                        </a:blipFill>
                      </a:tcPr>
                    </a:tc>
                    <a:extLst>
                      <a:ext uri="{0D108BD9-81ED-4DB2-BD59-A6C34878D82A}">
                        <a16:rowId xmlns:a16="http://schemas.microsoft.com/office/drawing/2014/main" val="373233511"/>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2"/>
                          <a:stretch>
                            <a:fillRect l="-302239" t="-275410" r="-102239" b="-103279"/>
                          </a:stretch>
                        </a:blipFill>
                      </a:tcPr>
                    </a:tc>
                    <a:tc>
                      <a:txBody>
                        <a:bodyPr/>
                        <a:lstStyle/>
                        <a:p>
                          <a:endParaRPr lang="en-US"/>
                        </a:p>
                      </a:txBody>
                      <a:tcPr>
                        <a:blipFill>
                          <a:blip r:embed="rId2"/>
                          <a:stretch>
                            <a:fillRect l="-399259" t="-275410" r="-1481" b="-103279"/>
                          </a:stretch>
                        </a:blipFill>
                      </a:tcPr>
                    </a:tc>
                    <a:extLst>
                      <a:ext uri="{0D108BD9-81ED-4DB2-BD59-A6C34878D82A}">
                        <a16:rowId xmlns:a16="http://schemas.microsoft.com/office/drawing/2014/main" val="944275167"/>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2"/>
                          <a:stretch>
                            <a:fillRect l="-302239" t="-375410" r="-102239" b="-3279"/>
                          </a:stretch>
                        </a:blipFill>
                      </a:tcPr>
                    </a:tc>
                    <a:tc>
                      <a:txBody>
                        <a:bodyPr/>
                        <a:lstStyle/>
                        <a:p>
                          <a:endParaRPr lang="en-US"/>
                        </a:p>
                      </a:txBody>
                      <a:tcPr>
                        <a:blipFill>
                          <a:blip r:embed="rId2"/>
                          <a:stretch>
                            <a:fillRect l="-399259" t="-375410" r="-1481" b="-3279"/>
                          </a:stretch>
                        </a:blipFill>
                      </a:tcPr>
                    </a:tc>
                    <a:extLst>
                      <a:ext uri="{0D108BD9-81ED-4DB2-BD59-A6C34878D82A}">
                        <a16:rowId xmlns:a16="http://schemas.microsoft.com/office/drawing/2014/main" val="19443619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BF92639-CD10-B6C8-08D1-698F596DB357}"/>
                  </a:ext>
                </a:extLst>
              </p:cNvPr>
              <p:cNvGraphicFramePr>
                <a:graphicFrameLocks noGrp="1"/>
              </p:cNvGraphicFramePr>
              <p:nvPr>
                <p:extLst>
                  <p:ext uri="{D42A27DB-BD31-4B8C-83A1-F6EECF244321}">
                    <p14:modId xmlns:p14="http://schemas.microsoft.com/office/powerpoint/2010/main" val="3875394708"/>
                  </p:ext>
                </p:extLst>
              </p:nvPr>
            </p:nvGraphicFramePr>
            <p:xfrm>
              <a:off x="311700"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370840">
                    <a:tc>
                      <a:txBody>
                        <a:bodyPr/>
                        <a:lstStyle/>
                        <a:p>
                          <a:pPr algn="ctr"/>
                          <a:r>
                            <a:rPr lang="en-US" sz="1200" dirty="0">
                              <a:latin typeface="Cambria" panose="02040503050406030204" pitchFamily="18" charset="0"/>
                              <a:ea typeface="Cambria" panose="02040503050406030204" pitchFamily="18" charset="0"/>
                            </a:rPr>
                            <a:t>Window Size</a:t>
                          </a:r>
                        </a:p>
                      </a:txBody>
                      <a:tcPr/>
                    </a:tc>
                    <a:tc>
                      <a:txBody>
                        <a:bodyPr/>
                        <a:lstStyle/>
                        <a:p>
                          <a:pPr algn="ctr"/>
                          <a:r>
                            <a:rPr lang="en-US" sz="1200" b="1" dirty="0">
                              <a:latin typeface="Cambria" panose="02040503050406030204" pitchFamily="18" charset="0"/>
                              <a:ea typeface="Cambria" panose="02040503050406030204" pitchFamily="18" charset="0"/>
                            </a:rPr>
                            <a:t>Cell Size</a:t>
                          </a:r>
                        </a:p>
                      </a:txBody>
                      <a:tcPr/>
                    </a:tc>
                    <a:tc>
                      <a:txBody>
                        <a:bodyPr/>
                        <a:lstStyle/>
                        <a:p>
                          <a:pPr algn="ctr"/>
                          <a:r>
                            <a:rPr lang="en-US" sz="1200"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2</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ea typeface="Cambria" panose="02040503050406030204" pitchFamily="18" charset="0"/>
                                  </a:rPr>
                                  <m:t>23</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ea typeface="Cambria" panose="02040503050406030204" pitchFamily="18" charset="0"/>
                                  </a:rPr>
                                  <m:t>22</m:t>
                                </m:r>
                                <m:r>
                                  <a:rPr lang="en-US" sz="1200" i="1" dirty="0" smtClean="0">
                                    <a:latin typeface="Cambria Math" panose="02040503050406030204" pitchFamily="18" charset="0"/>
                                    <a:ea typeface="Cambria" panose="02040503050406030204" pitchFamily="18" charset="0"/>
                                  </a:rPr>
                                  <m:t>.00%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73233511"/>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102</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r>
                                  <a:rPr lang="en-US" sz="1200" b="0" i="1" dirty="0" smtClean="0">
                                    <a:latin typeface="Cambria Math" panose="02040503050406030204" pitchFamily="18" charset="0"/>
                                  </a:rPr>
                                  <m:t>8</m:t>
                                </m:r>
                                <m:r>
                                  <a:rPr lang="en-US" sz="1200" i="1" dirty="0" smtClean="0">
                                    <a:latin typeface="Cambria Math" panose="02040503050406030204" pitchFamily="18" charset="0"/>
                                  </a:rPr>
                                  <m:t>.</m:t>
                                </m:r>
                                <m:r>
                                  <a:rPr lang="en-US" sz="1200" b="0" i="1" dirty="0" smtClean="0">
                                    <a:latin typeface="Cambria Math" panose="02040503050406030204" pitchFamily="18" charset="0"/>
                                  </a:rPr>
                                  <m:t>23%</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944275167"/>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166</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77.71%</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44361943"/>
                      </a:ext>
                    </a:extLst>
                  </a:tr>
                </a:tbl>
              </a:graphicData>
            </a:graphic>
          </p:graphicFrame>
        </mc:Choice>
        <mc:Fallback xmlns="">
          <p:graphicFrame>
            <p:nvGraphicFramePr>
              <p:cNvPr id="5" name="Table 4">
                <a:extLst>
                  <a:ext uri="{FF2B5EF4-FFF2-40B4-BE49-F238E27FC236}">
                    <a16:creationId xmlns:a16="http://schemas.microsoft.com/office/drawing/2014/main" id="{5BF92639-CD10-B6C8-08D1-698F596DB357}"/>
                  </a:ext>
                </a:extLst>
              </p:cNvPr>
              <p:cNvGraphicFramePr>
                <a:graphicFrameLocks noGrp="1"/>
              </p:cNvGraphicFramePr>
              <p:nvPr>
                <p:extLst>
                  <p:ext uri="{D42A27DB-BD31-4B8C-83A1-F6EECF244321}">
                    <p14:modId xmlns:p14="http://schemas.microsoft.com/office/powerpoint/2010/main" val="3875394708"/>
                  </p:ext>
                </p:extLst>
              </p:nvPr>
            </p:nvGraphicFramePr>
            <p:xfrm>
              <a:off x="311700"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640080">
                    <a:tc>
                      <a:txBody>
                        <a:bodyPr/>
                        <a:lstStyle/>
                        <a:p>
                          <a:pPr algn="ctr"/>
                          <a:r>
                            <a:rPr lang="en-US" sz="1200" dirty="0">
                              <a:latin typeface="Cambria" panose="02040503050406030204" pitchFamily="18" charset="0"/>
                              <a:ea typeface="Cambria" panose="02040503050406030204" pitchFamily="18" charset="0"/>
                            </a:rPr>
                            <a:t>Window Size</a:t>
                          </a:r>
                        </a:p>
                      </a:txBody>
                      <a:tcPr/>
                    </a:tc>
                    <a:tc>
                      <a:txBody>
                        <a:bodyPr/>
                        <a:lstStyle/>
                        <a:p>
                          <a:pPr algn="ctr"/>
                          <a:r>
                            <a:rPr lang="en-US" sz="1200" b="1" dirty="0">
                              <a:latin typeface="Cambria" panose="02040503050406030204" pitchFamily="18" charset="0"/>
                              <a:ea typeface="Cambria" panose="02040503050406030204" pitchFamily="18" charset="0"/>
                            </a:rPr>
                            <a:t>Cell Size</a:t>
                          </a:r>
                        </a:p>
                      </a:txBody>
                      <a:tcPr/>
                    </a:tc>
                    <a:tc>
                      <a:txBody>
                        <a:bodyPr/>
                        <a:lstStyle/>
                        <a:p>
                          <a:pPr algn="ctr"/>
                          <a:r>
                            <a:rPr lang="en-US" sz="1200"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2</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3"/>
                          <a:stretch>
                            <a:fillRect l="-302239" t="-175410" r="-102239" b="-203279"/>
                          </a:stretch>
                        </a:blipFill>
                      </a:tcPr>
                    </a:tc>
                    <a:tc>
                      <a:txBody>
                        <a:bodyPr/>
                        <a:lstStyle/>
                        <a:p>
                          <a:endParaRPr lang="en-US"/>
                        </a:p>
                      </a:txBody>
                      <a:tcPr>
                        <a:blipFill>
                          <a:blip r:embed="rId3"/>
                          <a:stretch>
                            <a:fillRect l="-399259" t="-175410" r="-1481" b="-203279"/>
                          </a:stretch>
                        </a:blipFill>
                      </a:tcPr>
                    </a:tc>
                    <a:extLst>
                      <a:ext uri="{0D108BD9-81ED-4DB2-BD59-A6C34878D82A}">
                        <a16:rowId xmlns:a16="http://schemas.microsoft.com/office/drawing/2014/main" val="373233511"/>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4</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3"/>
                          <a:stretch>
                            <a:fillRect l="-302239" t="-275410" r="-102239" b="-103279"/>
                          </a:stretch>
                        </a:blipFill>
                      </a:tcPr>
                    </a:tc>
                    <a:tc>
                      <a:txBody>
                        <a:bodyPr/>
                        <a:lstStyle/>
                        <a:p>
                          <a:endParaRPr lang="en-US"/>
                        </a:p>
                      </a:txBody>
                      <a:tcPr>
                        <a:blipFill>
                          <a:blip r:embed="rId3"/>
                          <a:stretch>
                            <a:fillRect l="-399259" t="-275410" r="-1481" b="-103279"/>
                          </a:stretch>
                        </a:blipFill>
                      </a:tcPr>
                    </a:tc>
                    <a:extLst>
                      <a:ext uri="{0D108BD9-81ED-4DB2-BD59-A6C34878D82A}">
                        <a16:rowId xmlns:a16="http://schemas.microsoft.com/office/drawing/2014/main" val="944275167"/>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r>
                            <a:rPr lang="en-US" sz="1200"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3"/>
                          <a:stretch>
                            <a:fillRect l="-302239" t="-375410" r="-102239" b="-3279"/>
                          </a:stretch>
                        </a:blipFill>
                      </a:tcPr>
                    </a:tc>
                    <a:tc>
                      <a:txBody>
                        <a:bodyPr/>
                        <a:lstStyle/>
                        <a:p>
                          <a:endParaRPr lang="en-US"/>
                        </a:p>
                      </a:txBody>
                      <a:tcPr>
                        <a:blipFill>
                          <a:blip r:embed="rId3"/>
                          <a:stretch>
                            <a:fillRect l="-399259" t="-375410" r="-1481" b="-3279"/>
                          </a:stretch>
                        </a:blipFill>
                      </a:tcPr>
                    </a:tc>
                    <a:extLst>
                      <a:ext uri="{0D108BD9-81ED-4DB2-BD59-A6C34878D82A}">
                        <a16:rowId xmlns:a16="http://schemas.microsoft.com/office/drawing/2014/main" val="1944361943"/>
                      </a:ext>
                    </a:extLst>
                  </a:tr>
                </a:tbl>
              </a:graphicData>
            </a:graphic>
          </p:graphicFrame>
        </mc:Fallback>
      </mc:AlternateContent>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64" name="Google Shape;181;p37"/>
          <p:cNvSpPr txBox="1">
            <a:spLocks noGrp="1"/>
          </p:cNvSpPr>
          <p:nvPr>
            <p:ph type="body" idx="1"/>
          </p:nvPr>
        </p:nvSpPr>
        <p:spPr>
          <a:xfrm>
            <a:off x="311698" y="1152475"/>
            <a:ext cx="8520603" cy="3416400"/>
          </a:xfrm>
          <a:prstGeom prst="rect">
            <a:avLst/>
          </a:prstGeom>
        </p:spPr>
        <p:txBody>
          <a:bodyPr/>
          <a:lstStyle>
            <a:lvl1pPr marL="0" indent="0">
              <a:buSzTx/>
              <a:buNone/>
            </a:lvl1pPr>
          </a:lstStyle>
          <a:p>
            <a:r>
              <a:rPr dirty="0"/>
              <a:t>Describe the effects of changing number of orientations (bins) per histogram. Did different values have better performance?</a:t>
            </a:r>
            <a:endParaRPr lang="en-US" dirty="0"/>
          </a:p>
          <a:p>
            <a:pPr algn="just"/>
            <a:r>
              <a:rPr lang="en-US" dirty="0">
                <a:latin typeface="Cambria" panose="02040503050406030204" pitchFamily="18" charset="0"/>
                <a:ea typeface="Cambria" panose="02040503050406030204" pitchFamily="18" charset="0"/>
              </a:rPr>
              <a:t>The following table shows the metrics obtained from testing different window sizes on the Notre Dame (left) and Mount Rushmore (right) pairs. The threshold for NNDR is the same for all test sessions. 8 bins seems to be the optimum number for both image pairs. When the number of bins is increased, the number of matches goes down drastically.</a:t>
            </a:r>
          </a:p>
          <a:p>
            <a:endParaRPr dirty="0"/>
          </a:p>
        </p:txBody>
      </p:sp>
      <mc:AlternateContent xmlns:mc="http://schemas.openxmlformats.org/markup-compatibility/2006" xmlns:a14="http://schemas.microsoft.com/office/drawing/2010/main">
        <mc:Choice Requires="a14">
          <p:graphicFrame>
            <p:nvGraphicFramePr>
              <p:cNvPr id="2" name="Table 4">
                <a:extLst>
                  <a:ext uri="{FF2B5EF4-FFF2-40B4-BE49-F238E27FC236}">
                    <a16:creationId xmlns:a16="http://schemas.microsoft.com/office/drawing/2014/main" id="{47840014-DDA2-FD41-24F7-E1B7DB2D4563}"/>
                  </a:ext>
                </a:extLst>
              </p:cNvPr>
              <p:cNvGraphicFramePr>
                <a:graphicFrameLocks noGrp="1"/>
              </p:cNvGraphicFramePr>
              <p:nvPr>
                <p:extLst>
                  <p:ext uri="{D42A27DB-BD31-4B8C-83A1-F6EECF244321}">
                    <p14:modId xmlns:p14="http://schemas.microsoft.com/office/powerpoint/2010/main" val="2092329536"/>
                  </p:ext>
                </p:extLst>
              </p:nvPr>
            </p:nvGraphicFramePr>
            <p:xfrm>
              <a:off x="4734836"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370840">
                    <a:tc>
                      <a:txBody>
                        <a:bodyPr/>
                        <a:lstStyle/>
                        <a:p>
                          <a:pPr algn="ctr"/>
                          <a:r>
                            <a:rPr lang="en-US" sz="1200" dirty="0">
                              <a:latin typeface="Cambria" panose="02040503050406030204" pitchFamily="18" charset="0"/>
                              <a:ea typeface="Cambria" panose="02040503050406030204" pitchFamily="18" charset="0"/>
                            </a:rPr>
                            <a:t>Window Size</a:t>
                          </a:r>
                        </a:p>
                      </a:txBody>
                      <a:tcPr/>
                    </a:tc>
                    <a:tc>
                      <a:txBody>
                        <a:bodyPr/>
                        <a:lstStyle/>
                        <a:p>
                          <a:pPr algn="ctr"/>
                          <a:r>
                            <a:rPr lang="en-US" sz="1200" dirty="0">
                              <a:latin typeface="Cambria" panose="02040503050406030204" pitchFamily="18" charset="0"/>
                              <a:ea typeface="Cambria" panose="02040503050406030204" pitchFamily="18" charset="0"/>
                            </a:rPr>
                            <a:t>Cell Size</a:t>
                          </a:r>
                        </a:p>
                      </a:txBody>
                      <a:tcPr/>
                    </a:tc>
                    <a:tc>
                      <a:txBody>
                        <a:bodyPr/>
                        <a:lstStyle/>
                        <a:p>
                          <a:pPr algn="ctr"/>
                          <a:r>
                            <a:rPr lang="en-US" sz="1200" b="1"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4</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94</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75.00%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73233511"/>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98</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93.00%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944275167"/>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16</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4</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4.00%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44361943"/>
                      </a:ext>
                    </a:extLst>
                  </a:tr>
                </a:tbl>
              </a:graphicData>
            </a:graphic>
          </p:graphicFrame>
        </mc:Choice>
        <mc:Fallback xmlns="">
          <p:graphicFrame>
            <p:nvGraphicFramePr>
              <p:cNvPr id="2" name="Table 4">
                <a:extLst>
                  <a:ext uri="{FF2B5EF4-FFF2-40B4-BE49-F238E27FC236}">
                    <a16:creationId xmlns:a16="http://schemas.microsoft.com/office/drawing/2014/main" id="{47840014-DDA2-FD41-24F7-E1B7DB2D4563}"/>
                  </a:ext>
                </a:extLst>
              </p:cNvPr>
              <p:cNvGraphicFramePr>
                <a:graphicFrameLocks noGrp="1"/>
              </p:cNvGraphicFramePr>
              <p:nvPr>
                <p:extLst>
                  <p:ext uri="{D42A27DB-BD31-4B8C-83A1-F6EECF244321}">
                    <p14:modId xmlns:p14="http://schemas.microsoft.com/office/powerpoint/2010/main" val="2092329536"/>
                  </p:ext>
                </p:extLst>
              </p:nvPr>
            </p:nvGraphicFramePr>
            <p:xfrm>
              <a:off x="4734836"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640080">
                    <a:tc>
                      <a:txBody>
                        <a:bodyPr/>
                        <a:lstStyle/>
                        <a:p>
                          <a:pPr algn="ctr"/>
                          <a:r>
                            <a:rPr lang="en-US" sz="1200" dirty="0">
                              <a:latin typeface="Cambria" panose="02040503050406030204" pitchFamily="18" charset="0"/>
                              <a:ea typeface="Cambria" panose="02040503050406030204" pitchFamily="18" charset="0"/>
                            </a:rPr>
                            <a:t>Window Size</a:t>
                          </a:r>
                        </a:p>
                      </a:txBody>
                      <a:tcPr/>
                    </a:tc>
                    <a:tc>
                      <a:txBody>
                        <a:bodyPr/>
                        <a:lstStyle/>
                        <a:p>
                          <a:pPr algn="ctr"/>
                          <a:r>
                            <a:rPr lang="en-US" sz="1200" dirty="0">
                              <a:latin typeface="Cambria" panose="02040503050406030204" pitchFamily="18" charset="0"/>
                              <a:ea typeface="Cambria" panose="02040503050406030204" pitchFamily="18" charset="0"/>
                            </a:rPr>
                            <a:t>Cell Size</a:t>
                          </a:r>
                        </a:p>
                      </a:txBody>
                      <a:tcPr/>
                    </a:tc>
                    <a:tc>
                      <a:txBody>
                        <a:bodyPr/>
                        <a:lstStyle/>
                        <a:p>
                          <a:pPr algn="ctr"/>
                          <a:r>
                            <a:rPr lang="en-US" sz="1200" b="1"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4</a:t>
                          </a:r>
                        </a:p>
                      </a:txBody>
                      <a:tcPr/>
                    </a:tc>
                    <a:tc>
                      <a:txBody>
                        <a:bodyPr/>
                        <a:lstStyle/>
                        <a:p>
                          <a:endParaRPr lang="en-US"/>
                        </a:p>
                      </a:txBody>
                      <a:tcPr>
                        <a:blipFill>
                          <a:blip r:embed="rId2"/>
                          <a:stretch>
                            <a:fillRect l="-302239" t="-175410" r="-102239" b="-203279"/>
                          </a:stretch>
                        </a:blipFill>
                      </a:tcPr>
                    </a:tc>
                    <a:tc>
                      <a:txBody>
                        <a:bodyPr/>
                        <a:lstStyle/>
                        <a:p>
                          <a:endParaRPr lang="en-US"/>
                        </a:p>
                      </a:txBody>
                      <a:tcPr>
                        <a:blipFill>
                          <a:blip r:embed="rId2"/>
                          <a:stretch>
                            <a:fillRect l="-399259" t="-175410" r="-1481" b="-203279"/>
                          </a:stretch>
                        </a:blipFill>
                      </a:tcPr>
                    </a:tc>
                    <a:extLst>
                      <a:ext uri="{0D108BD9-81ED-4DB2-BD59-A6C34878D82A}">
                        <a16:rowId xmlns:a16="http://schemas.microsoft.com/office/drawing/2014/main" val="373233511"/>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2"/>
                          <a:stretch>
                            <a:fillRect l="-302239" t="-275410" r="-102239" b="-103279"/>
                          </a:stretch>
                        </a:blipFill>
                      </a:tcPr>
                    </a:tc>
                    <a:tc>
                      <a:txBody>
                        <a:bodyPr/>
                        <a:lstStyle/>
                        <a:p>
                          <a:endParaRPr lang="en-US"/>
                        </a:p>
                      </a:txBody>
                      <a:tcPr>
                        <a:blipFill>
                          <a:blip r:embed="rId2"/>
                          <a:stretch>
                            <a:fillRect l="-399259" t="-275410" r="-1481" b="-103279"/>
                          </a:stretch>
                        </a:blipFill>
                      </a:tcPr>
                    </a:tc>
                    <a:extLst>
                      <a:ext uri="{0D108BD9-81ED-4DB2-BD59-A6C34878D82A}">
                        <a16:rowId xmlns:a16="http://schemas.microsoft.com/office/drawing/2014/main" val="944275167"/>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16</a:t>
                          </a:r>
                        </a:p>
                      </a:txBody>
                      <a:tcPr/>
                    </a:tc>
                    <a:tc>
                      <a:txBody>
                        <a:bodyPr/>
                        <a:lstStyle/>
                        <a:p>
                          <a:endParaRPr lang="en-US"/>
                        </a:p>
                      </a:txBody>
                      <a:tcPr>
                        <a:blipFill>
                          <a:blip r:embed="rId2"/>
                          <a:stretch>
                            <a:fillRect l="-302239" t="-375410" r="-102239" b="-3279"/>
                          </a:stretch>
                        </a:blipFill>
                      </a:tcPr>
                    </a:tc>
                    <a:tc>
                      <a:txBody>
                        <a:bodyPr/>
                        <a:lstStyle/>
                        <a:p>
                          <a:endParaRPr lang="en-US"/>
                        </a:p>
                      </a:txBody>
                      <a:tcPr>
                        <a:blipFill>
                          <a:blip r:embed="rId2"/>
                          <a:stretch>
                            <a:fillRect l="-399259" t="-375410" r="-1481" b="-3279"/>
                          </a:stretch>
                        </a:blipFill>
                      </a:tcPr>
                    </a:tc>
                    <a:extLst>
                      <a:ext uri="{0D108BD9-81ED-4DB2-BD59-A6C34878D82A}">
                        <a16:rowId xmlns:a16="http://schemas.microsoft.com/office/drawing/2014/main" val="19443619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E0CC0AD-2E53-5C61-2B54-2ADEA532048E}"/>
                  </a:ext>
                </a:extLst>
              </p:cNvPr>
              <p:cNvGraphicFramePr>
                <a:graphicFrameLocks noGrp="1"/>
              </p:cNvGraphicFramePr>
              <p:nvPr>
                <p:extLst>
                  <p:ext uri="{D42A27DB-BD31-4B8C-83A1-F6EECF244321}">
                    <p14:modId xmlns:p14="http://schemas.microsoft.com/office/powerpoint/2010/main" val="3814430126"/>
                  </p:ext>
                </p:extLst>
              </p:nvPr>
            </p:nvGraphicFramePr>
            <p:xfrm>
              <a:off x="311700"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448999">
                    <a:tc>
                      <a:txBody>
                        <a:bodyPr/>
                        <a:lstStyle/>
                        <a:p>
                          <a:pPr algn="ctr"/>
                          <a:r>
                            <a:rPr lang="en-US" sz="1200" dirty="0">
                              <a:latin typeface="Cambria" panose="02040503050406030204" pitchFamily="18" charset="0"/>
                              <a:ea typeface="Cambria" panose="02040503050406030204" pitchFamily="18" charset="0"/>
                            </a:rPr>
                            <a:t>Window Size</a:t>
                          </a:r>
                        </a:p>
                      </a:txBody>
                      <a:tcPr/>
                    </a:tc>
                    <a:tc>
                      <a:txBody>
                        <a:bodyPr/>
                        <a:lstStyle/>
                        <a:p>
                          <a:pPr algn="ctr"/>
                          <a:r>
                            <a:rPr lang="en-US" sz="1200" dirty="0">
                              <a:latin typeface="Cambria" panose="02040503050406030204" pitchFamily="18" charset="0"/>
                              <a:ea typeface="Cambria" panose="02040503050406030204" pitchFamily="18" charset="0"/>
                            </a:rPr>
                            <a:t>Cell Size</a:t>
                          </a:r>
                        </a:p>
                      </a:txBody>
                      <a:tcPr/>
                    </a:tc>
                    <a:tc>
                      <a:txBody>
                        <a:bodyPr/>
                        <a:lstStyle/>
                        <a:p>
                          <a:pPr algn="ctr"/>
                          <a:r>
                            <a:rPr lang="en-US" sz="1200" b="1"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4</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135</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70.37%</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73233511"/>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102</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r>
                                  <a:rPr lang="en-US" sz="1200" b="0" i="1" dirty="0" smtClean="0">
                                    <a:latin typeface="Cambria Math" panose="02040503050406030204" pitchFamily="18" charset="0"/>
                                  </a:rPr>
                                  <m:t>8</m:t>
                                </m:r>
                                <m:r>
                                  <a:rPr lang="en-US" sz="1200" i="1" dirty="0" smtClean="0">
                                    <a:latin typeface="Cambria Math" panose="02040503050406030204" pitchFamily="18" charset="0"/>
                                  </a:rPr>
                                  <m:t>.</m:t>
                                </m:r>
                                <m:r>
                                  <a:rPr lang="en-US" sz="1200" b="0" i="1" dirty="0" smtClean="0">
                                    <a:latin typeface="Cambria Math" panose="02040503050406030204" pitchFamily="18" charset="0"/>
                                  </a:rPr>
                                  <m:t>23%</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944275167"/>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16</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panose="02040503050406030204" pitchFamily="18" charset="0"/>
                                  </a:rPr>
                                  <m:t>7</m:t>
                                </m:r>
                              </m:oMath>
                            </m:oMathPara>
                          </a14:m>
                          <a:endParaRPr lang="en-US" sz="1200" dirty="0">
                            <a:latin typeface="Cambria" panose="02040503050406030204" pitchFamily="18" charset="0"/>
                            <a:ea typeface="Cambria"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6.00%</m:t>
                                </m:r>
                              </m:oMath>
                            </m:oMathPara>
                          </a14:m>
                          <a:endParaRPr lang="en-US"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44361943"/>
                      </a:ext>
                    </a:extLst>
                  </a:tr>
                </a:tbl>
              </a:graphicData>
            </a:graphic>
          </p:graphicFrame>
        </mc:Choice>
        <mc:Fallback xmlns="">
          <p:graphicFrame>
            <p:nvGraphicFramePr>
              <p:cNvPr id="3" name="Table 2">
                <a:extLst>
                  <a:ext uri="{FF2B5EF4-FFF2-40B4-BE49-F238E27FC236}">
                    <a16:creationId xmlns:a16="http://schemas.microsoft.com/office/drawing/2014/main" id="{CE0CC0AD-2E53-5C61-2B54-2ADEA532048E}"/>
                  </a:ext>
                </a:extLst>
              </p:cNvPr>
              <p:cNvGraphicFramePr>
                <a:graphicFrameLocks noGrp="1"/>
              </p:cNvGraphicFramePr>
              <p:nvPr>
                <p:extLst>
                  <p:ext uri="{D42A27DB-BD31-4B8C-83A1-F6EECF244321}">
                    <p14:modId xmlns:p14="http://schemas.microsoft.com/office/powerpoint/2010/main" val="3814430126"/>
                  </p:ext>
                </p:extLst>
              </p:nvPr>
            </p:nvGraphicFramePr>
            <p:xfrm>
              <a:off x="311700" y="3114725"/>
              <a:ext cx="4097465" cy="1752600"/>
            </p:xfrm>
            <a:graphic>
              <a:graphicData uri="http://schemas.openxmlformats.org/drawingml/2006/table">
                <a:tbl>
                  <a:tblPr firstRow="1" bandRow="1">
                    <a:tableStyleId>{5940675A-B579-460E-94D1-54222C63F5DA}</a:tableStyleId>
                  </a:tblPr>
                  <a:tblGrid>
                    <a:gridCol w="819493">
                      <a:extLst>
                        <a:ext uri="{9D8B030D-6E8A-4147-A177-3AD203B41FA5}">
                          <a16:colId xmlns:a16="http://schemas.microsoft.com/office/drawing/2014/main" val="142238183"/>
                        </a:ext>
                      </a:extLst>
                    </a:gridCol>
                    <a:gridCol w="819493">
                      <a:extLst>
                        <a:ext uri="{9D8B030D-6E8A-4147-A177-3AD203B41FA5}">
                          <a16:colId xmlns:a16="http://schemas.microsoft.com/office/drawing/2014/main" val="1328433011"/>
                        </a:ext>
                      </a:extLst>
                    </a:gridCol>
                    <a:gridCol w="819493">
                      <a:extLst>
                        <a:ext uri="{9D8B030D-6E8A-4147-A177-3AD203B41FA5}">
                          <a16:colId xmlns:a16="http://schemas.microsoft.com/office/drawing/2014/main" val="2475408814"/>
                        </a:ext>
                      </a:extLst>
                    </a:gridCol>
                    <a:gridCol w="819493">
                      <a:extLst>
                        <a:ext uri="{9D8B030D-6E8A-4147-A177-3AD203B41FA5}">
                          <a16:colId xmlns:a16="http://schemas.microsoft.com/office/drawing/2014/main" val="3753721963"/>
                        </a:ext>
                      </a:extLst>
                    </a:gridCol>
                    <a:gridCol w="819493">
                      <a:extLst>
                        <a:ext uri="{9D8B030D-6E8A-4147-A177-3AD203B41FA5}">
                          <a16:colId xmlns:a16="http://schemas.microsoft.com/office/drawing/2014/main" val="2233169593"/>
                        </a:ext>
                      </a:extLst>
                    </a:gridCol>
                  </a:tblGrid>
                  <a:tr h="640080">
                    <a:tc>
                      <a:txBody>
                        <a:bodyPr/>
                        <a:lstStyle/>
                        <a:p>
                          <a:pPr algn="ctr"/>
                          <a:r>
                            <a:rPr lang="en-US" sz="1200" dirty="0">
                              <a:latin typeface="Cambria" panose="02040503050406030204" pitchFamily="18" charset="0"/>
                              <a:ea typeface="Cambria" panose="02040503050406030204" pitchFamily="18" charset="0"/>
                            </a:rPr>
                            <a:t>Window Size</a:t>
                          </a:r>
                        </a:p>
                      </a:txBody>
                      <a:tcPr/>
                    </a:tc>
                    <a:tc>
                      <a:txBody>
                        <a:bodyPr/>
                        <a:lstStyle/>
                        <a:p>
                          <a:pPr algn="ctr"/>
                          <a:r>
                            <a:rPr lang="en-US" sz="1200" dirty="0">
                              <a:latin typeface="Cambria" panose="02040503050406030204" pitchFamily="18" charset="0"/>
                              <a:ea typeface="Cambria" panose="02040503050406030204" pitchFamily="18" charset="0"/>
                            </a:rPr>
                            <a:t>Cell Size</a:t>
                          </a:r>
                        </a:p>
                      </a:txBody>
                      <a:tcPr/>
                    </a:tc>
                    <a:tc>
                      <a:txBody>
                        <a:bodyPr/>
                        <a:lstStyle/>
                        <a:p>
                          <a:pPr algn="ctr"/>
                          <a:r>
                            <a:rPr lang="en-US" sz="1200" b="1" dirty="0">
                              <a:latin typeface="Cambria" panose="02040503050406030204" pitchFamily="18" charset="0"/>
                              <a:ea typeface="Cambria" panose="02040503050406030204" pitchFamily="18" charset="0"/>
                            </a:rPr>
                            <a:t># Histogram bins</a:t>
                          </a:r>
                        </a:p>
                      </a:txBody>
                      <a:tcPr/>
                    </a:tc>
                    <a:tc>
                      <a:txBody>
                        <a:bodyPr/>
                        <a:lstStyle/>
                        <a:p>
                          <a:pPr algn="ctr"/>
                          <a:r>
                            <a:rPr lang="en-US" sz="1200" dirty="0">
                              <a:latin typeface="Cambria" panose="02040503050406030204" pitchFamily="18" charset="0"/>
                              <a:ea typeface="Cambria" panose="02040503050406030204" pitchFamily="18" charset="0"/>
                            </a:rPr>
                            <a:t># Matches</a:t>
                          </a:r>
                        </a:p>
                      </a:txBody>
                      <a:tcPr/>
                    </a:tc>
                    <a:tc>
                      <a:txBody>
                        <a:bodyPr/>
                        <a:lstStyle/>
                        <a:p>
                          <a:pPr algn="ctr"/>
                          <a:r>
                            <a:rPr lang="en-US" sz="1200" dirty="0">
                              <a:latin typeface="Cambria" panose="02040503050406030204" pitchFamily="18" charset="0"/>
                              <a:ea typeface="Cambria" panose="02040503050406030204" pitchFamily="18" charset="0"/>
                            </a:rPr>
                            <a:t>Accuracy</a:t>
                          </a:r>
                        </a:p>
                      </a:txBody>
                      <a:tcPr/>
                    </a:tc>
                    <a:extLst>
                      <a:ext uri="{0D108BD9-81ED-4DB2-BD59-A6C34878D82A}">
                        <a16:rowId xmlns:a16="http://schemas.microsoft.com/office/drawing/2014/main" val="1098917568"/>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4</a:t>
                          </a:r>
                        </a:p>
                      </a:txBody>
                      <a:tcPr/>
                    </a:tc>
                    <a:tc>
                      <a:txBody>
                        <a:bodyPr/>
                        <a:lstStyle/>
                        <a:p>
                          <a:endParaRPr lang="en-US"/>
                        </a:p>
                      </a:txBody>
                      <a:tcPr>
                        <a:blipFill>
                          <a:blip r:embed="rId3"/>
                          <a:stretch>
                            <a:fillRect l="-302239" t="-175410" r="-102239" b="-203279"/>
                          </a:stretch>
                        </a:blipFill>
                      </a:tcPr>
                    </a:tc>
                    <a:tc>
                      <a:txBody>
                        <a:bodyPr/>
                        <a:lstStyle/>
                        <a:p>
                          <a:endParaRPr lang="en-US"/>
                        </a:p>
                      </a:txBody>
                      <a:tcPr>
                        <a:blipFill>
                          <a:blip r:embed="rId3"/>
                          <a:stretch>
                            <a:fillRect l="-399259" t="-175410" r="-1481" b="-203279"/>
                          </a:stretch>
                        </a:blipFill>
                      </a:tcPr>
                    </a:tc>
                    <a:extLst>
                      <a:ext uri="{0D108BD9-81ED-4DB2-BD59-A6C34878D82A}">
                        <a16:rowId xmlns:a16="http://schemas.microsoft.com/office/drawing/2014/main" val="373233511"/>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8</a:t>
                          </a:r>
                        </a:p>
                      </a:txBody>
                      <a:tcPr/>
                    </a:tc>
                    <a:tc>
                      <a:txBody>
                        <a:bodyPr/>
                        <a:lstStyle/>
                        <a:p>
                          <a:endParaRPr lang="en-US"/>
                        </a:p>
                      </a:txBody>
                      <a:tcPr>
                        <a:blipFill>
                          <a:blip r:embed="rId3"/>
                          <a:stretch>
                            <a:fillRect l="-302239" t="-275410" r="-102239" b="-103279"/>
                          </a:stretch>
                        </a:blipFill>
                      </a:tcPr>
                    </a:tc>
                    <a:tc>
                      <a:txBody>
                        <a:bodyPr/>
                        <a:lstStyle/>
                        <a:p>
                          <a:endParaRPr lang="en-US"/>
                        </a:p>
                      </a:txBody>
                      <a:tcPr>
                        <a:blipFill>
                          <a:blip r:embed="rId3"/>
                          <a:stretch>
                            <a:fillRect l="-399259" t="-275410" r="-1481" b="-103279"/>
                          </a:stretch>
                        </a:blipFill>
                      </a:tcPr>
                    </a:tc>
                    <a:extLst>
                      <a:ext uri="{0D108BD9-81ED-4DB2-BD59-A6C34878D82A}">
                        <a16:rowId xmlns:a16="http://schemas.microsoft.com/office/drawing/2014/main" val="944275167"/>
                      </a:ext>
                    </a:extLst>
                  </a:tr>
                  <a:tr h="370840">
                    <a:tc>
                      <a:txBody>
                        <a:bodyPr/>
                        <a:lstStyle/>
                        <a:p>
                          <a:pPr algn="ctr"/>
                          <a:r>
                            <a:rPr lang="en-US" sz="1200" dirty="0">
                              <a:latin typeface="Cambria" panose="02040503050406030204" pitchFamily="18" charset="0"/>
                              <a:ea typeface="Cambria" panose="02040503050406030204" pitchFamily="18" charset="0"/>
                            </a:rPr>
                            <a:t>16</a:t>
                          </a:r>
                        </a:p>
                      </a:txBody>
                      <a:tcPr/>
                    </a:tc>
                    <a:tc>
                      <a:txBody>
                        <a:bodyPr/>
                        <a:lstStyle/>
                        <a:p>
                          <a:pPr algn="ctr"/>
                          <a:r>
                            <a:rPr lang="en-US" sz="1200" dirty="0">
                              <a:latin typeface="Cambria" panose="02040503050406030204" pitchFamily="18" charset="0"/>
                              <a:ea typeface="Cambria" panose="02040503050406030204" pitchFamily="18" charset="0"/>
                            </a:rPr>
                            <a:t>4</a:t>
                          </a:r>
                        </a:p>
                      </a:txBody>
                      <a:tcPr/>
                    </a:tc>
                    <a:tc>
                      <a:txBody>
                        <a:bodyPr/>
                        <a:lstStyle/>
                        <a:p>
                          <a:pPr algn="ctr"/>
                          <a:r>
                            <a:rPr lang="en-US" sz="1200" b="1" dirty="0">
                              <a:latin typeface="Cambria" panose="02040503050406030204" pitchFamily="18" charset="0"/>
                              <a:ea typeface="Cambria" panose="02040503050406030204" pitchFamily="18" charset="0"/>
                            </a:rPr>
                            <a:t>16</a:t>
                          </a:r>
                        </a:p>
                      </a:txBody>
                      <a:tcPr/>
                    </a:tc>
                    <a:tc>
                      <a:txBody>
                        <a:bodyPr/>
                        <a:lstStyle/>
                        <a:p>
                          <a:endParaRPr lang="en-US"/>
                        </a:p>
                      </a:txBody>
                      <a:tcPr>
                        <a:blipFill>
                          <a:blip r:embed="rId3"/>
                          <a:stretch>
                            <a:fillRect l="-302239" t="-375410" r="-102239" b="-3279"/>
                          </a:stretch>
                        </a:blipFill>
                      </a:tcPr>
                    </a:tc>
                    <a:tc>
                      <a:txBody>
                        <a:bodyPr/>
                        <a:lstStyle/>
                        <a:p>
                          <a:endParaRPr lang="en-US"/>
                        </a:p>
                      </a:txBody>
                      <a:tcPr>
                        <a:blipFill>
                          <a:blip r:embed="rId3"/>
                          <a:stretch>
                            <a:fillRect l="-399259" t="-375410" r="-1481" b="-3279"/>
                          </a:stretch>
                        </a:blipFill>
                      </a:tcPr>
                    </a:tc>
                    <a:extLst>
                      <a:ext uri="{0D108BD9-81ED-4DB2-BD59-A6C34878D82A}">
                        <a16:rowId xmlns:a16="http://schemas.microsoft.com/office/drawing/2014/main" val="1944361943"/>
                      </a:ext>
                    </a:extLst>
                  </a:tr>
                </a:tbl>
              </a:graphicData>
            </a:graphic>
          </p:graphicFrame>
        </mc:Fallback>
      </mc:AlternateContent>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itle 1"/>
          <p:cNvSpPr txBox="1">
            <a:spLocks noGrp="1"/>
          </p:cNvSpPr>
          <p:nvPr>
            <p:ph type="title"/>
          </p:nvPr>
        </p:nvSpPr>
        <p:spPr>
          <a:xfrm>
            <a:off x="311699" y="445025"/>
            <a:ext cx="8520602" cy="572702"/>
          </a:xfrm>
          <a:prstGeom prst="rect">
            <a:avLst/>
          </a:prstGeom>
        </p:spPr>
        <p:txBody>
          <a:bodyPr/>
          <a:lstStyle>
            <a:lvl1pPr>
              <a:defRPr sz="2500"/>
            </a:lvl1pPr>
          </a:lstStyle>
          <a:p>
            <a:r>
              <a:t>Part 5: SIFT Descriptor Exploration</a:t>
            </a:r>
          </a:p>
        </p:txBody>
      </p:sp>
      <p:sp>
        <p:nvSpPr>
          <p:cNvPr id="267" name="Text Placeholder 2"/>
          <p:cNvSpPr txBox="1">
            <a:spLocks noGrp="1"/>
          </p:cNvSpPr>
          <p:nvPr>
            <p:ph type="body" idx="1"/>
          </p:nvPr>
        </p:nvSpPr>
        <p:spPr>
          <a:xfrm>
            <a:off x="311699" y="1152475"/>
            <a:ext cx="7605756" cy="3416400"/>
          </a:xfrm>
          <a:prstGeom prst="rect">
            <a:avLst/>
          </a:prstGeom>
        </p:spPr>
        <p:txBody>
          <a:bodyPr/>
          <a:lstStyle>
            <a:lvl1pPr marL="0" indent="139700">
              <a:buSzTx/>
              <a:buNone/>
            </a:lvl1pPr>
          </a:lstStyle>
          <a:p>
            <a:r>
              <a:rPr dirty="0"/>
              <a:t>[insert visualization of matches for your image pair from proj2.ipynb here]</a:t>
            </a:r>
            <a:endParaRPr lang="en-US" dirty="0"/>
          </a:p>
          <a:p>
            <a:pPr algn="just"/>
            <a:r>
              <a:rPr lang="en-US" dirty="0" err="1">
                <a:latin typeface="Cambria" panose="02040503050406030204" pitchFamily="18" charset="0"/>
                <a:ea typeface="Cambria" panose="02040503050406030204" pitchFamily="18" charset="0"/>
              </a:rPr>
              <a:t>Dunstanburgh</a:t>
            </a:r>
            <a:r>
              <a:rPr lang="en-US" dirty="0">
                <a:latin typeface="Cambria" panose="02040503050406030204" pitchFamily="18" charset="0"/>
                <a:ea typeface="Cambria" panose="02040503050406030204" pitchFamily="18" charset="0"/>
              </a:rPr>
              <a:t> Castle (Images collected online)</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870D5C61-E1E5-BE85-EE76-6A40F8013F8F}"/>
              </a:ext>
            </a:extLst>
          </p:cNvPr>
          <p:cNvPicPr>
            <a:picLocks noChangeAspect="1"/>
          </p:cNvPicPr>
          <p:nvPr/>
        </p:nvPicPr>
        <p:blipFill>
          <a:blip r:embed="rId2"/>
          <a:stretch>
            <a:fillRect/>
          </a:stretch>
        </p:blipFill>
        <p:spPr>
          <a:xfrm>
            <a:off x="614362" y="1802875"/>
            <a:ext cx="7915275" cy="289560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Part 5: SIFT Descriptor Exploration</a:t>
            </a:r>
          </a:p>
        </p:txBody>
      </p:sp>
      <p:sp>
        <p:nvSpPr>
          <p:cNvPr id="270" name="Text Placeholder 2"/>
          <p:cNvSpPr txBox="1"/>
          <p:nvPr/>
        </p:nvSpPr>
        <p:spPr>
          <a:xfrm>
            <a:off x="123884" y="1152475"/>
            <a:ext cx="889623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lvl1pPr indent="139700">
              <a:lnSpc>
                <a:spcPct val="115000"/>
              </a:lnSpc>
              <a:defRPr>
                <a:solidFill>
                  <a:srgbClr val="585858"/>
                </a:solidFill>
                <a:latin typeface="+mn-lt"/>
                <a:ea typeface="+mn-ea"/>
                <a:cs typeface="+mn-cs"/>
                <a:sym typeface="Arial"/>
              </a:defRPr>
            </a:lvl1pPr>
          </a:lstStyle>
          <a:p>
            <a:r>
              <a:rPr dirty="0"/>
              <a:t>[Discuss why you think your SIFT pipeline worked well or poorly for the given building. Are there any characteristics that make it difficult to correctly match features]?</a:t>
            </a:r>
            <a:endParaRPr lang="en-US" dirty="0"/>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The SIFT pipeline worked reasonably well for my selected building. It is probably because there are some clearly sharp/pointy corners and dark windows to match with. Also, the images I found are very close in color contrast and has similar scale, which helped with the matching. Some spurious matchings were due to different cloud positions in the background.</a:t>
            </a:r>
            <a:endParaRPr dirty="0">
              <a:latin typeface="Cambria" panose="02040503050406030204" pitchFamily="18" charset="0"/>
              <a:ea typeface="Cambria" panose="02040503050406030204" pitchFamily="18"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2"/>
          </a:xfrm>
          <a:prstGeom prst="rect">
            <a:avLst/>
          </a:prstGeom>
        </p:spPr>
        <p:txBody>
          <a:bodyPr/>
          <a:lstStyle>
            <a:lvl1pPr defTabSz="877822">
              <a:defRPr sz="2300"/>
            </a:lvl1pPr>
          </a:lstStyle>
          <a:p>
            <a:r>
              <a:rPr dirty="0"/>
              <a:t>Part 1: Harris corner detector</a:t>
            </a:r>
          </a:p>
        </p:txBody>
      </p:sp>
      <p:sp>
        <p:nvSpPr>
          <p:cNvPr id="209" name="Google Shape;106;p26"/>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\sqrt(I</a:t>
            </a:r>
            <a:r>
              <a:rPr baseline="-25000" dirty="0"/>
              <a:t>x</a:t>
            </a:r>
            <a:r>
              <a:rPr baseline="30000" dirty="0"/>
              <a:t>2</a:t>
            </a:r>
            <a:r>
              <a:rPr dirty="0"/>
              <a:t> + I</a:t>
            </a:r>
            <a:r>
              <a:rPr baseline="-25000" dirty="0"/>
              <a:t>y</a:t>
            </a:r>
            <a:r>
              <a:rPr baseline="30000" dirty="0"/>
              <a:t>2</a:t>
            </a:r>
            <a:r>
              <a:rPr dirty="0"/>
              <a:t>) for Notre Dame image pair from proj2.ipynb here]</a:t>
            </a:r>
          </a:p>
        </p:txBody>
      </p:sp>
      <p:sp>
        <p:nvSpPr>
          <p:cNvPr id="210" name="Google Shape;107;p26"/>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[Which areas have highest magnitude? Why?</a:t>
            </a:r>
            <a:r>
              <a:rPr lang="en-US" dirty="0"/>
              <a:t>]</a:t>
            </a:r>
          </a:p>
          <a:p>
            <a:endParaRPr lang="en-US" dirty="0"/>
          </a:p>
          <a:p>
            <a:r>
              <a:rPr lang="en-US" dirty="0">
                <a:latin typeface="Cambria" panose="02040503050406030204" pitchFamily="18" charset="0"/>
                <a:ea typeface="Cambria" panose="02040503050406030204" pitchFamily="18" charset="0"/>
              </a:rPr>
              <a:t>The outer boundary, the circular part and other parts with clear boundaries have very high magnitudes. This is because the gradient is high at the boundaries that separate distinct color regions.</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F03A3C8F-9A8D-5F8F-C06A-21B9D4324959}"/>
              </a:ext>
            </a:extLst>
          </p:cNvPr>
          <p:cNvPicPr>
            <a:picLocks noChangeAspect="1"/>
          </p:cNvPicPr>
          <p:nvPr/>
        </p:nvPicPr>
        <p:blipFill>
          <a:blip r:embed="rId2"/>
          <a:stretch>
            <a:fillRect/>
          </a:stretch>
        </p:blipFill>
        <p:spPr>
          <a:xfrm>
            <a:off x="0" y="1964702"/>
            <a:ext cx="4572000" cy="2733773"/>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Conclusion</a:t>
            </a:r>
          </a:p>
        </p:txBody>
      </p:sp>
      <p:sp>
        <p:nvSpPr>
          <p:cNvPr id="273" name="Google Shape;188;p38"/>
          <p:cNvSpPr txBox="1">
            <a:spLocks noGrp="1"/>
          </p:cNvSpPr>
          <p:nvPr>
            <p:ph type="body" idx="1"/>
          </p:nvPr>
        </p:nvSpPr>
        <p:spPr>
          <a:xfrm>
            <a:off x="311699" y="1152475"/>
            <a:ext cx="8520602" cy="3416400"/>
          </a:xfrm>
          <a:prstGeom prst="rect">
            <a:avLst/>
          </a:prstGeom>
        </p:spPr>
        <p:txBody>
          <a:bodyPr>
            <a:normAutofit/>
          </a:bodyPr>
          <a:lstStyle>
            <a:lvl1pPr marL="0" indent="0">
              <a:spcBef>
                <a:spcPts val="1600"/>
              </a:spcBef>
              <a:buSzTx/>
              <a:buNone/>
            </a:lvl1pPr>
          </a:lstStyle>
          <a:p>
            <a:r>
              <a:rPr dirty="0"/>
              <a:t>[Why aren't our version of SIFT features rotation- or scale-invariant? What would you have to do to make them so?]</a:t>
            </a:r>
            <a:endParaRPr lang="en-US" dirty="0"/>
          </a:p>
          <a:p>
            <a:pPr algn="just"/>
            <a:r>
              <a:rPr lang="en-US" dirty="0">
                <a:latin typeface="Cambria" panose="02040503050406030204" pitchFamily="18" charset="0"/>
                <a:ea typeface="Cambria" panose="02040503050406030204" pitchFamily="18" charset="0"/>
              </a:rPr>
              <a:t>Scale-invariance can be achieved by defining key locations as extrema of the result of difference of Gaussians applied in scale space to a series of smoothed and resampled images.</a:t>
            </a:r>
          </a:p>
          <a:p>
            <a:pPr algn="just"/>
            <a:r>
              <a:rPr lang="en-US" dirty="0">
                <a:latin typeface="Cambria" panose="02040503050406030204" pitchFamily="18" charset="0"/>
                <a:ea typeface="Cambria" panose="02040503050406030204" pitchFamily="18" charset="0"/>
              </a:rPr>
              <a:t>Rotation-invariance can be achieved by detecting the highest local peak (dominant orientation) in the histogram adjusting for it.</a:t>
            </a:r>
          </a:p>
          <a:p>
            <a:pPr algn="just"/>
            <a:r>
              <a:rPr lang="en-US" dirty="0">
                <a:latin typeface="Cambria" panose="02040503050406030204" pitchFamily="18" charset="0"/>
                <a:ea typeface="Cambria" panose="02040503050406030204" pitchFamily="18" charset="0"/>
              </a:rPr>
              <a:t>Our </a:t>
            </a:r>
            <a:r>
              <a:rPr lang="en-US">
                <a:latin typeface="Cambria" panose="02040503050406030204" pitchFamily="18" charset="0"/>
                <a:ea typeface="Cambria" panose="02040503050406030204" pitchFamily="18" charset="0"/>
              </a:rPr>
              <a:t>version is not </a:t>
            </a:r>
            <a:r>
              <a:rPr lang="en-US" dirty="0">
                <a:latin typeface="Cambria" panose="02040503050406030204" pitchFamily="18" charset="0"/>
                <a:ea typeface="Cambria" panose="02040503050406030204" pitchFamily="18" charset="0"/>
              </a:rPr>
              <a:t>rotation- or scale-invariant because we didn’t do any of the above.</a:t>
            </a:r>
            <a:endParaRPr dirty="0">
              <a:latin typeface="Cambria" panose="02040503050406030204" pitchFamily="18" charset="0"/>
              <a:ea typeface="Cambria" panose="020405030504060302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13" name="Google Shape;113;p27"/>
          <p:cNvSpPr txBox="1">
            <a:spLocks noGrp="1"/>
          </p:cNvSpPr>
          <p:nvPr>
            <p:ph type="body" idx="1"/>
          </p:nvPr>
        </p:nvSpPr>
        <p:spPr>
          <a:xfrm>
            <a:off x="311699" y="1152475"/>
            <a:ext cx="8520602" cy="3416400"/>
          </a:xfrm>
          <a:prstGeom prst="rect">
            <a:avLst/>
          </a:prstGeom>
        </p:spPr>
        <p:txBody>
          <a:bodyPr/>
          <a:lstStyle/>
          <a:p>
            <a:pPr marL="0" indent="0">
              <a:buSzTx/>
              <a:buNone/>
            </a:pPr>
            <a:r>
              <a:t>[insert visualization of I</a:t>
            </a:r>
            <a:r>
              <a:rPr baseline="-25000"/>
              <a:t>x</a:t>
            </a:r>
            <a:r>
              <a:t>, I</a:t>
            </a:r>
            <a:r>
              <a:rPr baseline="-25000"/>
              <a:t>y</a:t>
            </a:r>
            <a:r>
              <a:t>, s</a:t>
            </a:r>
            <a:r>
              <a:rPr baseline="-25000"/>
              <a:t>x</a:t>
            </a:r>
            <a:r>
              <a:rPr baseline="30000"/>
              <a:t>2</a:t>
            </a:r>
            <a:r>
              <a:t>, s</a:t>
            </a:r>
            <a:r>
              <a:rPr baseline="-25000"/>
              <a:t>y</a:t>
            </a:r>
            <a:r>
              <a:rPr baseline="30000"/>
              <a:t>2</a:t>
            </a:r>
            <a:r>
              <a:t>, s</a:t>
            </a:r>
            <a:r>
              <a:rPr baseline="-25000"/>
              <a:t>x</a:t>
            </a:r>
            <a:r>
              <a:t>s</a:t>
            </a:r>
            <a:r>
              <a:rPr baseline="-25000"/>
              <a:t>y</a:t>
            </a:r>
            <a:r>
              <a:t> for Notre Dame image pair from proj2.ipynb here]</a:t>
            </a:r>
          </a:p>
        </p:txBody>
      </p:sp>
      <p:pic>
        <p:nvPicPr>
          <p:cNvPr id="3" name="Picture 2">
            <a:extLst>
              <a:ext uri="{FF2B5EF4-FFF2-40B4-BE49-F238E27FC236}">
                <a16:creationId xmlns:a16="http://schemas.microsoft.com/office/drawing/2014/main" id="{054C847D-7422-A86E-4A10-AC6B7B54B17C}"/>
              </a:ext>
            </a:extLst>
          </p:cNvPr>
          <p:cNvPicPr>
            <a:picLocks noChangeAspect="1"/>
          </p:cNvPicPr>
          <p:nvPr/>
        </p:nvPicPr>
        <p:blipFill>
          <a:blip r:embed="rId2"/>
          <a:stretch>
            <a:fillRect/>
          </a:stretch>
        </p:blipFill>
        <p:spPr>
          <a:xfrm>
            <a:off x="2384064" y="1672982"/>
            <a:ext cx="4375871" cy="3470518"/>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Google Shape;118;p28"/>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16" name="Google Shape;119;p2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of corner response map of Notre Dame image from proj2.ipynb here]</a:t>
            </a:r>
          </a:p>
        </p:txBody>
      </p:sp>
      <mc:AlternateContent xmlns:mc="http://schemas.openxmlformats.org/markup-compatibility/2006" xmlns:a14="http://schemas.microsoft.com/office/drawing/2010/main">
        <mc:Choice Requires="a14">
          <p:sp>
            <p:nvSpPr>
              <p:cNvPr id="217" name="Google Shape;120;p28"/>
              <p:cNvSpPr txBox="1">
                <a:spLocks noGrp="1"/>
              </p:cNvSpPr>
              <p:nvPr>
                <p:ph type="body" idx="21"/>
              </p:nvPr>
            </p:nvSpPr>
            <p:spPr>
              <a:prstGeom prst="rect">
                <a:avLst/>
              </a:prstGeom>
              <a:extLst>
                <a:ext uri="{C572A759-6A51-4108-AA02-DFA0A04FC94B}">
                  <ma14:wrappingTextBoxFlag xmlns="" xmlns:m="http://schemas.openxmlformats.org/officeDocument/2006/math" xmlns:ma14="http://schemas.microsoft.com/office/mac/drawingml/2011/main" val="1"/>
                </a:ext>
              </a:extLst>
            </p:spPr>
            <p:txBody>
              <a:bodyPr>
                <a:normAutofit lnSpcReduction="10000"/>
              </a:bodyPr>
              <a:lstStyle>
                <a:lvl1pPr marL="0" indent="0">
                  <a:buSzTx/>
                  <a:buNone/>
                  <a:defRPr sz="1400"/>
                </a:lvl1pPr>
              </a:lstStyle>
              <a:p>
                <a:r>
                  <a:rPr lang="en-US" dirty="0"/>
                  <a:t>[Are gradient features invariant to both additive shifts (brightness) and multiplicative gain (contrast)? Why or why not? See </a:t>
                </a:r>
                <a:r>
                  <a:rPr lang="en-US" dirty="0" err="1"/>
                  <a:t>Szeliski</a:t>
                </a:r>
                <a:r>
                  <a:rPr lang="en-US" dirty="0"/>
                  <a:t> Figure 3.2]</a:t>
                </a:r>
              </a:p>
              <a:p>
                <a:pPr algn="just"/>
                <a:r>
                  <a:rPr lang="en-US" dirty="0">
                    <a:latin typeface="Cambria" panose="02040503050406030204" pitchFamily="18" charset="0"/>
                    <a:ea typeface="Cambria" panose="02040503050406030204" pitchFamily="18" charset="0"/>
                  </a:rPr>
                  <a:t>Gradient features are invariant to additive shifts. Since gradients are differences in pixel intensities, equal shift in intensities of all the pixels (not exceeding extreme values) do not change the gradient. </a:t>
                </a:r>
                <a14:m>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𝑥</m:t>
                        </m:r>
                      </m:e>
                      <m:sub>
                        <m:r>
                          <a:rPr lang="en-US" b="0" i="1" smtClean="0">
                            <a:latin typeface="Cambria Math" panose="02040503050406030204" pitchFamily="18" charset="0"/>
                            <a:ea typeface="Cambria" panose="02040503050406030204" pitchFamily="18" charset="0"/>
                          </a:rPr>
                          <m:t>2</m:t>
                        </m:r>
                      </m:sub>
                    </m:sSub>
                    <m:r>
                      <a:rPr lang="en-US" b="0" i="1" smtClean="0">
                        <a:latin typeface="Cambria Math" panose="02040503050406030204" pitchFamily="18" charset="0"/>
                        <a:ea typeface="Cambria" panose="02040503050406030204" pitchFamily="18" charset="0"/>
                      </a:rPr>
                      <m:t>−</m:t>
                    </m:r>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𝑥</m:t>
                        </m:r>
                      </m:e>
                      <m:sub>
                        <m:r>
                          <a:rPr lang="en-US" b="0" i="1" smtClean="0">
                            <a:latin typeface="Cambria Math" panose="02040503050406030204" pitchFamily="18" charset="0"/>
                            <a:ea typeface="Cambria" panose="02040503050406030204" pitchFamily="18" charset="0"/>
                          </a:rPr>
                          <m:t>1</m:t>
                        </m:r>
                      </m:sub>
                    </m:sSub>
                    <m:r>
                      <a:rPr lang="en-US" b="0" i="1" smtClean="0">
                        <a:latin typeface="Cambria Math" panose="02040503050406030204" pitchFamily="18" charset="0"/>
                        <a:ea typeface="Cambria" panose="02040503050406030204" pitchFamily="18" charset="0"/>
                      </a:rPr>
                      <m:t>=</m:t>
                    </m:r>
                    <m:d>
                      <m:dPr>
                        <m:ctrlPr>
                          <a:rPr lang="en-US" b="0" i="1" smtClean="0">
                            <a:latin typeface="Cambria Math" panose="02040503050406030204" pitchFamily="18" charset="0"/>
                            <a:ea typeface="Cambria" panose="02040503050406030204" pitchFamily="18" charset="0"/>
                          </a:rPr>
                        </m:ctrlPr>
                      </m:dPr>
                      <m:e>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𝑥</m:t>
                            </m:r>
                          </m:e>
                          <m:sub>
                            <m:r>
                              <a:rPr lang="en-US" b="0" i="1" smtClean="0">
                                <a:latin typeface="Cambria Math" panose="02040503050406030204" pitchFamily="18" charset="0"/>
                                <a:ea typeface="Cambria" panose="02040503050406030204" pitchFamily="18" charset="0"/>
                              </a:rPr>
                              <m:t>2</m:t>
                            </m:r>
                          </m:sub>
                        </m:sSub>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𝑎</m:t>
                        </m:r>
                      </m:e>
                    </m:d>
                    <m:r>
                      <a:rPr lang="en-US" b="0" i="1" smtClean="0">
                        <a:latin typeface="Cambria Math" panose="02040503050406030204" pitchFamily="18" charset="0"/>
                        <a:ea typeface="Cambria" panose="02040503050406030204" pitchFamily="18" charset="0"/>
                      </a:rPr>
                      <m:t>−</m:t>
                    </m:r>
                    <m:d>
                      <m:dPr>
                        <m:ctrlPr>
                          <a:rPr lang="en-US" b="0" i="1" smtClean="0">
                            <a:latin typeface="Cambria Math" panose="02040503050406030204" pitchFamily="18" charset="0"/>
                            <a:ea typeface="Cambria" panose="02040503050406030204" pitchFamily="18" charset="0"/>
                          </a:rPr>
                        </m:ctrlPr>
                      </m:dPr>
                      <m:e>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𝑥</m:t>
                            </m:r>
                          </m:e>
                          <m:sub>
                            <m:r>
                              <a:rPr lang="en-US" b="0" i="1" smtClean="0">
                                <a:latin typeface="Cambria Math" panose="02040503050406030204" pitchFamily="18" charset="0"/>
                                <a:ea typeface="Cambria" panose="02040503050406030204" pitchFamily="18" charset="0"/>
                              </a:rPr>
                              <m:t>1</m:t>
                            </m:r>
                          </m:sub>
                        </m:sSub>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𝑎</m:t>
                        </m:r>
                      </m:e>
                    </m:d>
                  </m:oMath>
                </a14:m>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They are not invariant to multiplicative gains. Similar argument as above, but the difference changes when everything is multiplied by a constant. </a:t>
                </a:r>
                <a14:m>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𝑥</m:t>
                        </m:r>
                      </m:e>
                      <m:sub>
                        <m:r>
                          <a:rPr lang="en-US" b="0" i="1" smtClean="0">
                            <a:latin typeface="Cambria Math" panose="02040503050406030204" pitchFamily="18" charset="0"/>
                            <a:ea typeface="Cambria" panose="02040503050406030204" pitchFamily="18" charset="0"/>
                          </a:rPr>
                          <m:t>2</m:t>
                        </m:r>
                      </m:sub>
                    </m:sSub>
                    <m:r>
                      <a:rPr lang="en-US" b="0" i="1" smtClean="0">
                        <a:latin typeface="Cambria Math" panose="02040503050406030204" pitchFamily="18" charset="0"/>
                        <a:ea typeface="Cambria" panose="02040503050406030204" pitchFamily="18" charset="0"/>
                      </a:rPr>
                      <m:t>−</m:t>
                    </m:r>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𝑥</m:t>
                        </m:r>
                      </m:e>
                      <m:sub>
                        <m:r>
                          <a:rPr lang="en-US" b="0" i="1" smtClean="0">
                            <a:latin typeface="Cambria Math" panose="02040503050406030204" pitchFamily="18" charset="0"/>
                            <a:ea typeface="Cambria" panose="02040503050406030204" pitchFamily="18" charset="0"/>
                          </a:rPr>
                          <m:t>1</m:t>
                        </m:r>
                      </m:sub>
                    </m:sSub>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𝑎</m:t>
                    </m:r>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𝑥</m:t>
                        </m:r>
                      </m:e>
                      <m:sub>
                        <m:r>
                          <a:rPr lang="en-US" b="0" i="1" smtClean="0">
                            <a:latin typeface="Cambria Math" panose="02040503050406030204" pitchFamily="18" charset="0"/>
                            <a:ea typeface="Cambria" panose="02040503050406030204" pitchFamily="18" charset="0"/>
                          </a:rPr>
                          <m:t>2</m:t>
                        </m:r>
                      </m:sub>
                    </m:sSub>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𝑎</m:t>
                    </m:r>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𝑥</m:t>
                        </m:r>
                      </m:e>
                      <m:sub>
                        <m:r>
                          <a:rPr lang="en-US" b="0" i="1" smtClean="0">
                            <a:latin typeface="Cambria Math" panose="02040503050406030204" pitchFamily="18" charset="0"/>
                            <a:ea typeface="Cambria" panose="02040503050406030204" pitchFamily="18" charset="0"/>
                          </a:rPr>
                          <m:t>1</m:t>
                        </m:r>
                      </m:sub>
                    </m:sSub>
                  </m:oMath>
                </a14:m>
                <a:r>
                  <a:rPr lang="en-US" dirty="0">
                    <a:latin typeface="Cambria" panose="02040503050406030204" pitchFamily="18" charset="0"/>
                    <a:ea typeface="Cambria" panose="02040503050406030204" pitchFamily="18" charset="0"/>
                  </a:rPr>
                  <a:t>.</a:t>
                </a:r>
                <a:endParaRPr dirty="0">
                  <a:latin typeface="Cambria" panose="02040503050406030204" pitchFamily="18" charset="0"/>
                  <a:ea typeface="Cambria" panose="02040503050406030204" pitchFamily="18" charset="0"/>
                </a:endParaRPr>
              </a:p>
            </p:txBody>
          </p:sp>
        </mc:Choice>
        <mc:Fallback xmlns="">
          <p:sp>
            <p:nvSpPr>
              <p:cNvPr id="217" name="Google Shape;120;p28"/>
              <p:cNvSpPr txBox="1">
                <a:spLocks noGrp="1" noRot="1" noChangeAspect="1" noMove="1" noResize="1" noEditPoints="1" noAdjustHandles="1" noChangeArrowheads="1" noChangeShapeType="1" noTextEdit="1"/>
              </p:cNvSpPr>
              <p:nvPr>
                <p:ph type="body" idx="21"/>
              </p:nvPr>
            </p:nvSpPr>
            <p:spPr>
              <a:prstGeom prst="rect">
                <a:avLst/>
              </a:prstGeom>
              <a:blipFill>
                <a:blip r:embed="rId2"/>
                <a:stretch>
                  <a:fillRect l="-457" r="-915"/>
                </a:stretch>
              </a:blip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2" name="Picture 1">
            <a:extLst>
              <a:ext uri="{FF2B5EF4-FFF2-40B4-BE49-F238E27FC236}">
                <a16:creationId xmlns:a16="http://schemas.microsoft.com/office/drawing/2014/main" id="{2CE50A7A-5875-D9EC-22F9-8DF2CAC54C9C}"/>
              </a:ext>
            </a:extLst>
          </p:cNvPr>
          <p:cNvPicPr>
            <a:picLocks noChangeAspect="1"/>
          </p:cNvPicPr>
          <p:nvPr/>
        </p:nvPicPr>
        <p:blipFill>
          <a:blip r:embed="rId3"/>
          <a:stretch>
            <a:fillRect/>
          </a:stretch>
        </p:blipFill>
        <p:spPr>
          <a:xfrm>
            <a:off x="0" y="2047186"/>
            <a:ext cx="4572000" cy="265128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125;p29"/>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0" name="Google Shape;126;p29"/>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r>
              <a:t>[insert visualization of Notre Dame interest points from proj2.ipynb here]</a:t>
            </a:r>
          </a:p>
        </p:txBody>
      </p:sp>
      <p:sp>
        <p:nvSpPr>
          <p:cNvPr id="221" name="Google Shape;127;p29"/>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t>[insert visualization of Mt. Rushmore interest points from proj2.ipynb here]</a:t>
            </a:r>
          </a:p>
        </p:txBody>
      </p:sp>
      <p:pic>
        <p:nvPicPr>
          <p:cNvPr id="6" name="Picture 5">
            <a:extLst>
              <a:ext uri="{FF2B5EF4-FFF2-40B4-BE49-F238E27FC236}">
                <a16:creationId xmlns:a16="http://schemas.microsoft.com/office/drawing/2014/main" id="{4BE5A95B-11E9-D860-0022-3067D9C6F064}"/>
              </a:ext>
            </a:extLst>
          </p:cNvPr>
          <p:cNvPicPr>
            <a:picLocks noChangeAspect="1"/>
          </p:cNvPicPr>
          <p:nvPr/>
        </p:nvPicPr>
        <p:blipFill>
          <a:blip r:embed="rId2"/>
          <a:stretch>
            <a:fillRect/>
          </a:stretch>
        </p:blipFill>
        <p:spPr>
          <a:xfrm>
            <a:off x="0" y="2141452"/>
            <a:ext cx="4572000" cy="2557021"/>
          </a:xfrm>
          <a:prstGeom prst="rect">
            <a:avLst/>
          </a:prstGeom>
        </p:spPr>
      </p:pic>
      <p:pic>
        <p:nvPicPr>
          <p:cNvPr id="9" name="Picture 8">
            <a:extLst>
              <a:ext uri="{FF2B5EF4-FFF2-40B4-BE49-F238E27FC236}">
                <a16:creationId xmlns:a16="http://schemas.microsoft.com/office/drawing/2014/main" id="{346E0FEE-B8C2-96E0-A69E-C4E6211C0B99}"/>
              </a:ext>
            </a:extLst>
          </p:cNvPr>
          <p:cNvPicPr>
            <a:picLocks noChangeAspect="1"/>
          </p:cNvPicPr>
          <p:nvPr/>
        </p:nvPicPr>
        <p:blipFill>
          <a:blip r:embed="rId3"/>
          <a:stretch>
            <a:fillRect/>
          </a:stretch>
        </p:blipFill>
        <p:spPr>
          <a:xfrm>
            <a:off x="4572000" y="2526576"/>
            <a:ext cx="4572000" cy="168953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oogle Shape;132;p30"/>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4" name="Google Shape;133;p30"/>
          <p:cNvSpPr txBox="1">
            <a:spLocks noGrp="1"/>
          </p:cNvSpPr>
          <p:nvPr>
            <p:ph type="body" sz="half" idx="1"/>
          </p:nvPr>
        </p:nvSpPr>
        <p:spPr>
          <a:xfrm>
            <a:off x="311699" y="1152475"/>
            <a:ext cx="3999902" cy="3416400"/>
          </a:xfrm>
          <a:prstGeom prst="rect">
            <a:avLst/>
          </a:prstGeom>
        </p:spPr>
        <p:txBody>
          <a:bodyPr/>
          <a:lstStyle/>
          <a:p>
            <a:pPr marL="0" indent="0">
              <a:buSzTx/>
              <a:buNone/>
            </a:pPr>
            <a:r>
              <a:t>[insert visualization of Gaudi interest points from proj2.ipynb here]</a:t>
            </a:r>
          </a:p>
        </p:txBody>
      </p:sp>
      <p:sp>
        <p:nvSpPr>
          <p:cNvPr id="225" name="Google Shape;134;p30"/>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20000"/>
          </a:bodyPr>
          <a:lstStyle>
            <a:lvl1pPr marL="0" indent="0">
              <a:buSzTx/>
              <a:buNone/>
              <a:defRPr sz="1400"/>
            </a:lvl1pPr>
          </a:lstStyle>
          <a:p>
            <a:r>
              <a:rPr dirty="0"/>
              <a:t>[What are the advantages and disadvantages of using </a:t>
            </a:r>
            <a:r>
              <a:rPr dirty="0" err="1"/>
              <a:t>maxpooling</a:t>
            </a:r>
            <a:r>
              <a:rPr dirty="0"/>
              <a:t> for non-maximum suppression (NMS)?]</a:t>
            </a:r>
            <a:endParaRPr lang="en-US" dirty="0"/>
          </a:p>
          <a:p>
            <a:endParaRPr lang="en-US" dirty="0"/>
          </a:p>
          <a:p>
            <a:pPr algn="just"/>
            <a:r>
              <a:rPr lang="en-US" dirty="0">
                <a:latin typeface="Cambria" panose="02040503050406030204" pitchFamily="18" charset="0"/>
                <a:ea typeface="Cambria" panose="02040503050406030204" pitchFamily="18" charset="0"/>
              </a:rPr>
              <a:t>Advantage: </a:t>
            </a:r>
            <a:r>
              <a:rPr lang="en-US" dirty="0" err="1">
                <a:latin typeface="Cambria" panose="02040503050406030204" pitchFamily="18" charset="0"/>
                <a:ea typeface="Cambria" panose="02040503050406030204" pitchFamily="18" charset="0"/>
              </a:rPr>
              <a:t>Maxpooling</a:t>
            </a:r>
            <a:r>
              <a:rPr lang="en-US" dirty="0">
                <a:latin typeface="Cambria" panose="02040503050406030204" pitchFamily="18" charset="0"/>
                <a:ea typeface="Cambria" panose="02040503050406030204" pitchFamily="18" charset="0"/>
              </a:rPr>
              <a:t> is fast. It can extract the local maximums very quickly.</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Disadvantage: If zero-padded, the local maximums at the edges may be smaller than a neighboring non-maximum value. This can happen because any confidence value not zero is greater than zero, thus treated as local maximum, whereas there can be a group of large confidence values in the middle of the matrix, which leads to some large values being discarded. This can also happen in non-edge regions where neighboring values are all small, making the local maximum also small.</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5536834-43D4-D273-65A9-38513111D5F7}"/>
              </a:ext>
            </a:extLst>
          </p:cNvPr>
          <p:cNvPicPr>
            <a:picLocks noChangeAspect="1"/>
          </p:cNvPicPr>
          <p:nvPr/>
        </p:nvPicPr>
        <p:blipFill>
          <a:blip r:embed="rId2"/>
          <a:stretch>
            <a:fillRect/>
          </a:stretch>
        </p:blipFill>
        <p:spPr>
          <a:xfrm>
            <a:off x="155849" y="2327661"/>
            <a:ext cx="4416151" cy="166336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139;p31"/>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8" name="Google Shape;140;p31"/>
          <p:cNvSpPr txBox="1">
            <a:spLocks noGrp="1"/>
          </p:cNvSpPr>
          <p:nvPr>
            <p:ph type="body" idx="1"/>
          </p:nvPr>
        </p:nvSpPr>
        <p:spPr>
          <a:xfrm>
            <a:off x="311699" y="1152475"/>
            <a:ext cx="8520602" cy="3416400"/>
          </a:xfrm>
          <a:prstGeom prst="rect">
            <a:avLst/>
          </a:prstGeom>
        </p:spPr>
        <p:txBody>
          <a:bodyPr/>
          <a:lstStyle/>
          <a:p>
            <a:pPr marL="0" indent="0">
              <a:spcBef>
                <a:spcPts val="1600"/>
              </a:spcBef>
              <a:buSzTx/>
              <a:buNone/>
            </a:pPr>
            <a:r>
              <a:rPr dirty="0"/>
              <a:t>[What is your intuition behind what makes the Harris corner detector effective?]</a:t>
            </a:r>
            <a:endParaRPr lang="en-US" dirty="0"/>
          </a:p>
          <a:p>
            <a:pPr marL="0" indent="0" algn="just">
              <a:spcBef>
                <a:spcPts val="1600"/>
              </a:spcBef>
              <a:buSzTx/>
              <a:buNone/>
            </a:pPr>
            <a:r>
              <a:rPr lang="en-US" dirty="0">
                <a:latin typeface="Cambria" panose="02040503050406030204" pitchFamily="18" charset="0"/>
                <a:ea typeface="Cambria" panose="02040503050406030204" pitchFamily="18" charset="0"/>
              </a:rPr>
              <a:t>The intuition is that a point that has a high value for gradient in both directions is likely to be a corner.</a:t>
            </a:r>
            <a:endParaRPr dirty="0">
              <a:latin typeface="Cambria" panose="02040503050406030204" pitchFamily="18" charset="0"/>
              <a:ea typeface="Cambria" panose="02040503050406030204" pitchFamily="18"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145;p32"/>
          <p:cNvSpPr txBox="1">
            <a:spLocks noGrp="1"/>
          </p:cNvSpPr>
          <p:nvPr>
            <p:ph type="title"/>
          </p:nvPr>
        </p:nvSpPr>
        <p:spPr>
          <a:xfrm>
            <a:off x="311699" y="445025"/>
            <a:ext cx="8520602" cy="572702"/>
          </a:xfrm>
          <a:prstGeom prst="rect">
            <a:avLst/>
          </a:prstGeom>
        </p:spPr>
        <p:txBody>
          <a:bodyPr/>
          <a:lstStyle>
            <a:lvl1pPr defTabSz="877822">
              <a:defRPr sz="2300"/>
            </a:lvl1pPr>
          </a:lstStyle>
          <a:p>
            <a:r>
              <a:t>Part 2: Normalized patch feature descriptor</a:t>
            </a:r>
          </a:p>
        </p:txBody>
      </p:sp>
      <p:sp>
        <p:nvSpPr>
          <p:cNvPr id="231" name="Google Shape;146;p32"/>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of normalized patch descriptor from proj2.ipynb here]</a:t>
            </a:r>
          </a:p>
        </p:txBody>
      </p:sp>
      <p:sp>
        <p:nvSpPr>
          <p:cNvPr id="232" name="Google Shape;147;p32"/>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[Why aren't normalized patches a very good descriptor?]</a:t>
            </a:r>
            <a:endParaRPr lang="en-US" dirty="0"/>
          </a:p>
          <a:p>
            <a:endParaRPr lang="en-US" dirty="0"/>
          </a:p>
          <a:p>
            <a:pPr algn="just"/>
            <a:r>
              <a:rPr lang="en-US" dirty="0">
                <a:latin typeface="Cambria" panose="02040503050406030204" pitchFamily="18" charset="0"/>
                <a:ea typeface="Cambria" panose="02040503050406030204" pitchFamily="18" charset="0"/>
              </a:rPr>
              <a:t>These descriptors do not take into account the image gradient magnitudes and orientations at all. They work directly with normalized image pixels, which is a less reliable in terms of finding matches because it will match with anything that has a similar intensity.</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6712A5D1-E3EB-0D75-A4C4-9CB948FC3BFB}"/>
              </a:ext>
            </a:extLst>
          </p:cNvPr>
          <p:cNvPicPr>
            <a:picLocks noChangeAspect="1"/>
          </p:cNvPicPr>
          <p:nvPr/>
        </p:nvPicPr>
        <p:blipFill>
          <a:blip r:embed="rId2"/>
          <a:stretch>
            <a:fillRect/>
          </a:stretch>
        </p:blipFill>
        <p:spPr>
          <a:xfrm>
            <a:off x="311699" y="1827256"/>
            <a:ext cx="2676525" cy="29718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Google Shape;152;p33"/>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mc:AlternateContent xmlns:mc="http://schemas.openxmlformats.org/markup-compatibility/2006" xmlns:a14="http://schemas.microsoft.com/office/drawing/2010/main">
        <mc:Choice Requires="a14">
          <p:sp>
            <p:nvSpPr>
              <p:cNvPr id="235" name="Google Shape;153;p33"/>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[insert visualization of matches (with green/red lines for correct/incorrect correspondences) for Notre Dame image pair from proj2.ipynb here]</a:t>
                </a:r>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r>
                  <a:rPr lang="en-US" dirty="0"/>
                  <a:t># matches (out of 100): </a:t>
                </a:r>
                <a14:m>
                  <m:oMath xmlns:m="http://schemas.openxmlformats.org/officeDocument/2006/math">
                    <m:r>
                      <a:rPr lang="en-US" b="0" i="1" dirty="0" smtClean="0">
                        <a:latin typeface="Cambria Math" panose="02040503050406030204" pitchFamily="18" charset="0"/>
                        <a:ea typeface="Cambria" panose="02040503050406030204" pitchFamily="18" charset="0"/>
                      </a:rPr>
                      <m:t>41</m:t>
                    </m:r>
                  </m:oMath>
                </a14:m>
                <a:endParaRPr lang="en-US" dirty="0">
                  <a:latin typeface="Cambria" panose="02040503050406030204" pitchFamily="18" charset="0"/>
                  <a:ea typeface="Cambria" panose="02040503050406030204" pitchFamily="18" charset="0"/>
                </a:endParaRPr>
              </a:p>
              <a:p>
                <a:pPr marL="0" indent="0">
                  <a:buSzTx/>
                  <a:buNone/>
                </a:pPr>
                <a:r>
                  <a:rPr lang="en-US" dirty="0"/>
                  <a:t>Accuracy: </a:t>
                </a:r>
                <a14:m>
                  <m:oMath xmlns:m="http://schemas.openxmlformats.org/officeDocument/2006/math">
                    <m:r>
                      <a:rPr lang="en-US" i="1" dirty="0">
                        <a:latin typeface="Cambria Math" panose="02040503050406030204" pitchFamily="18" charset="0"/>
                      </a:rPr>
                      <m:t>3</m:t>
                    </m:r>
                    <m:r>
                      <a:rPr lang="en-US" b="0" i="1" dirty="0" smtClean="0">
                        <a:latin typeface="Cambria Math" panose="02040503050406030204" pitchFamily="18" charset="0"/>
                      </a:rPr>
                      <m:t>4</m:t>
                    </m:r>
                    <m:r>
                      <a:rPr lang="en-US" i="1" dirty="0" smtClean="0">
                        <a:latin typeface="Cambria Math" panose="02040503050406030204" pitchFamily="18" charset="0"/>
                      </a:rPr>
                      <m:t>%</m:t>
                    </m:r>
                  </m:oMath>
                </a14:m>
                <a:endParaRPr dirty="0"/>
              </a:p>
            </p:txBody>
          </p:sp>
        </mc:Choice>
        <mc:Fallback xmlns="">
          <p:sp>
            <p:nvSpPr>
              <p:cNvPr id="235" name="Google Shape;153;p33"/>
              <p:cNvSpPr txBox="1">
                <a:spLocks noGrp="1" noRot="1" noChangeAspect="1" noMove="1" noResize="1" noEditPoints="1" noAdjustHandles="1" noChangeArrowheads="1" noChangeShapeType="1" noTextEdit="1"/>
              </p:cNvSpPr>
              <p:nvPr>
                <p:ph type="body" sz="half" idx="1"/>
              </p:nvPr>
            </p:nvSpPr>
            <p:spPr>
              <a:xfrm>
                <a:off x="311699" y="1152475"/>
                <a:ext cx="3999902" cy="3416400"/>
              </a:xfrm>
              <a:prstGeom prst="rect">
                <a:avLst/>
              </a:prstGeom>
              <a:blipFill>
                <a:blip r:embed="rId2"/>
                <a:stretch>
                  <a:fillRect l="-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6" name="Google Shape;154;p33"/>
              <p:cNvSpPr txBox="1">
                <a:spLocks noGrp="1"/>
              </p:cNvSpPr>
              <p:nvPr>
                <p:ph type="body" idx="21"/>
              </p:nvPr>
            </p:nvSpPr>
            <p:spPr>
              <a:prstGeom prst="rect">
                <a:avLst/>
              </a:prstGeom>
              <a:extLst>
                <a:ext uri="{C572A759-6A51-4108-AA02-DFA0A04FC94B}">
                  <ma14:wrappingTextBoxFlag xmlns="" xmlns:m="http://schemas.openxmlformats.org/officeDocument/2006/math" xmlns:ma14="http://schemas.microsoft.com/office/mac/drawingml/2011/main" val="1"/>
                </a:ext>
              </a:extLst>
            </p:spPr>
            <p:txBody>
              <a:bodyPr/>
              <a:lstStyle/>
              <a:p>
                <a:pPr marL="0" indent="0">
                  <a:buSzTx/>
                  <a:buNone/>
                  <a:defRPr sz="1400"/>
                </a:pPr>
                <a:r>
                  <a:rPr lang="en-US" dirty="0"/>
                  <a:t>[insert visualization of matches for Mt. Rushmore image pair from proj2.ipynb here]</a:t>
                </a:r>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endParaRPr lang="en-US" dirty="0"/>
              </a:p>
              <a:p>
                <a:pPr marL="0" indent="0">
                  <a:buSzTx/>
                  <a:buNone/>
                  <a:defRPr sz="1400"/>
                </a:pPr>
                <a:r>
                  <a:rPr lang="en-US" dirty="0"/>
                  <a:t># matches: </a:t>
                </a:r>
                <a14:m>
                  <m:oMath xmlns:m="http://schemas.openxmlformats.org/officeDocument/2006/math">
                    <m:r>
                      <a:rPr lang="en-US" b="0" i="1" dirty="0" smtClean="0">
                        <a:latin typeface="Cambria Math" panose="02040503050406030204" pitchFamily="18" charset="0"/>
                      </a:rPr>
                      <m:t>65</m:t>
                    </m:r>
                  </m:oMath>
                </a14:m>
                <a:endParaRPr lang="en-US" dirty="0"/>
              </a:p>
              <a:p>
                <a:pPr marL="0" indent="0">
                  <a:buSzTx/>
                  <a:buNone/>
                  <a:defRPr sz="1400"/>
                </a:pPr>
                <a:r>
                  <a:rPr lang="en-US" dirty="0"/>
                  <a:t>Accuracy: </a:t>
                </a:r>
                <a14:m>
                  <m:oMath xmlns:m="http://schemas.openxmlformats.org/officeDocument/2006/math">
                    <m:r>
                      <a:rPr lang="en-US" b="0" i="0" dirty="0" smtClean="0">
                        <a:latin typeface="Cambria Math" panose="02040503050406030204" pitchFamily="18" charset="0"/>
                      </a:rPr>
                      <m:t>52.00</m:t>
                    </m:r>
                    <m:r>
                      <a:rPr lang="en-US" i="1" dirty="0" smtClean="0">
                        <a:latin typeface="Cambria Math" panose="02040503050406030204" pitchFamily="18" charset="0"/>
                      </a:rPr>
                      <m:t>%</m:t>
                    </m:r>
                  </m:oMath>
                </a14:m>
                <a:endParaRPr dirty="0"/>
              </a:p>
            </p:txBody>
          </p:sp>
        </mc:Choice>
        <mc:Fallback xmlns="">
          <p:sp>
            <p:nvSpPr>
              <p:cNvPr id="236" name="Google Shape;154;p33"/>
              <p:cNvSpPr txBox="1">
                <a:spLocks noGrp="1" noRot="1" noChangeAspect="1" noMove="1" noResize="1" noEditPoints="1" noAdjustHandles="1" noChangeArrowheads="1" noChangeShapeType="1" noTextEdit="1"/>
              </p:cNvSpPr>
              <p:nvPr>
                <p:ph type="body" idx="21"/>
              </p:nvPr>
            </p:nvSpPr>
            <p:spPr>
              <a:prstGeom prst="rect">
                <a:avLst/>
              </a:prstGeom>
              <a:blipFill>
                <a:blip r:embed="rId3"/>
                <a:stretch>
                  <a:fillRect l="-457"/>
                </a:stretch>
              </a:blipFill>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pic>
        <p:nvPicPr>
          <p:cNvPr id="4" name="Picture 3">
            <a:extLst>
              <a:ext uri="{FF2B5EF4-FFF2-40B4-BE49-F238E27FC236}">
                <a16:creationId xmlns:a16="http://schemas.microsoft.com/office/drawing/2014/main" id="{57E70CF1-6A3F-9E06-8B67-71E142368476}"/>
              </a:ext>
            </a:extLst>
          </p:cNvPr>
          <p:cNvPicPr>
            <a:picLocks noChangeAspect="1"/>
          </p:cNvPicPr>
          <p:nvPr/>
        </p:nvPicPr>
        <p:blipFill>
          <a:blip r:embed="rId4"/>
          <a:stretch>
            <a:fillRect/>
          </a:stretch>
        </p:blipFill>
        <p:spPr>
          <a:xfrm>
            <a:off x="821530" y="2010568"/>
            <a:ext cx="2781454" cy="1891389"/>
          </a:xfrm>
          <a:prstGeom prst="rect">
            <a:avLst/>
          </a:prstGeom>
        </p:spPr>
      </p:pic>
      <p:pic>
        <p:nvPicPr>
          <p:cNvPr id="7" name="Picture 6">
            <a:extLst>
              <a:ext uri="{FF2B5EF4-FFF2-40B4-BE49-F238E27FC236}">
                <a16:creationId xmlns:a16="http://schemas.microsoft.com/office/drawing/2014/main" id="{AE8F1549-B2FA-152E-2E2A-1DD17C21B775}"/>
              </a:ext>
            </a:extLst>
          </p:cNvPr>
          <p:cNvPicPr>
            <a:picLocks noChangeAspect="1"/>
          </p:cNvPicPr>
          <p:nvPr/>
        </p:nvPicPr>
        <p:blipFill>
          <a:blip r:embed="rId5"/>
          <a:stretch>
            <a:fillRect/>
          </a:stretch>
        </p:blipFill>
        <p:spPr>
          <a:xfrm>
            <a:off x="4311601" y="1985585"/>
            <a:ext cx="4520700" cy="1920473"/>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511</TotalTime>
  <Words>1792</Words>
  <Application>Microsoft Office PowerPoint</Application>
  <PresentationFormat>On-screen Show (16:9)</PresentationFormat>
  <Paragraphs>270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vt:lpstr>
      <vt:lpstr>Cambria Math</vt:lpstr>
      <vt:lpstr>Simple Light</vt:lpstr>
      <vt:lpstr>CS 4476/6476 Project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Part 4: SIFT feature descriptor</vt:lpstr>
      <vt:lpstr>Part 5: SIFT Descriptor Exploration</vt:lpstr>
      <vt:lpstr>Part 5: SIFT Descriptor Exploration</vt:lpstr>
      <vt:lpstr>Part 5: SIFT Descriptor Exploration</vt:lpstr>
      <vt:lpstr>Part 5: SIFT Descriptor Exploration</vt:lpstr>
      <vt:lpstr>Part 5: SIFT Descriptor Exploration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Project 2</dc:title>
  <cp:lastModifiedBy>Newaz, Shuvo</cp:lastModifiedBy>
  <cp:revision>1</cp:revision>
  <dcterms:modified xsi:type="dcterms:W3CDTF">2022-09-28T20:43:06Z</dcterms:modified>
</cp:coreProperties>
</file>