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6"/>
  </p:notesMasterIdLst>
  <p:handoutMasterIdLst>
    <p:handoutMasterId r:id="rId27"/>
  </p:handoutMasterIdLst>
  <p:sldIdLst>
    <p:sldId id="257" r:id="rId5"/>
    <p:sldId id="258" r:id="rId6"/>
    <p:sldId id="268" r:id="rId7"/>
    <p:sldId id="269" r:id="rId8"/>
    <p:sldId id="270" r:id="rId9"/>
    <p:sldId id="292" r:id="rId10"/>
    <p:sldId id="291" r:id="rId11"/>
    <p:sldId id="271" r:id="rId12"/>
    <p:sldId id="272" r:id="rId13"/>
    <p:sldId id="280" r:id="rId14"/>
    <p:sldId id="281" r:id="rId15"/>
    <p:sldId id="283" r:id="rId16"/>
    <p:sldId id="284" r:id="rId17"/>
    <p:sldId id="285" r:id="rId18"/>
    <p:sldId id="286" r:id="rId19"/>
    <p:sldId id="287" r:id="rId20"/>
    <p:sldId id="282" r:id="rId21"/>
    <p:sldId id="289" r:id="rId22"/>
    <p:sldId id="290" r:id="rId23"/>
    <p:sldId id="274"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A2C"/>
    <a:srgbClr val="6F6C37"/>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7" autoAdjust="0"/>
    <p:restoredTop sz="87949" autoAdjust="0"/>
  </p:normalViewPr>
  <p:slideViewPr>
    <p:cSldViewPr snapToGrid="0" showGuides="1">
      <p:cViewPr varScale="1">
        <p:scale>
          <a:sx n="72" d="100"/>
          <a:sy n="72" d="100"/>
        </p:scale>
        <p:origin x="83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12/10/2020</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12/10/2020</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20</a:t>
            </a:fld>
            <a:endParaRPr lang="en-US"/>
          </a:p>
        </p:txBody>
      </p:sp>
    </p:spTree>
    <p:extLst>
      <p:ext uri="{BB962C8B-B14F-4D97-AF65-F5344CB8AC3E}">
        <p14:creationId xmlns:p14="http://schemas.microsoft.com/office/powerpoint/2010/main" val="17905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6304E-FDE3-4B4F-A3B7-EBE87F3FA5E2}" type="slidenum">
              <a:rPr lang="en-US" noProof="0" smtClean="0"/>
              <a:t>21</a:t>
            </a:fld>
            <a:endParaRPr lang="en-US" noProof="0" dirty="0"/>
          </a:p>
        </p:txBody>
      </p:sp>
    </p:spTree>
    <p:extLst>
      <p:ext uri="{BB962C8B-B14F-4D97-AF65-F5344CB8AC3E}">
        <p14:creationId xmlns:p14="http://schemas.microsoft.com/office/powerpoint/2010/main" val="1003903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2</a:t>
            </a:fld>
            <a:endParaRPr lang="en-US"/>
          </a:p>
        </p:txBody>
      </p:sp>
    </p:spTree>
    <p:extLst>
      <p:ext uri="{BB962C8B-B14F-4D97-AF65-F5344CB8AC3E}">
        <p14:creationId xmlns:p14="http://schemas.microsoft.com/office/powerpoint/2010/main" val="317979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3</a:t>
            </a:fld>
            <a:endParaRPr lang="en-US"/>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4</a:t>
            </a:fld>
            <a:endParaRPr lang="en-US"/>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5</a:t>
            </a:fld>
            <a:endParaRPr lang="en-US"/>
          </a:p>
        </p:txBody>
      </p:sp>
    </p:spTree>
    <p:extLst>
      <p:ext uri="{BB962C8B-B14F-4D97-AF65-F5344CB8AC3E}">
        <p14:creationId xmlns:p14="http://schemas.microsoft.com/office/powerpoint/2010/main" val="332807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6</a:t>
            </a:fld>
            <a:endParaRPr lang="en-US"/>
          </a:p>
        </p:txBody>
      </p:sp>
    </p:spTree>
    <p:extLst>
      <p:ext uri="{BB962C8B-B14F-4D97-AF65-F5344CB8AC3E}">
        <p14:creationId xmlns:p14="http://schemas.microsoft.com/office/powerpoint/2010/main" val="1497091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7</a:t>
            </a:fld>
            <a:endParaRPr lang="en-US"/>
          </a:p>
        </p:txBody>
      </p:sp>
    </p:spTree>
    <p:extLst>
      <p:ext uri="{BB962C8B-B14F-4D97-AF65-F5344CB8AC3E}">
        <p14:creationId xmlns:p14="http://schemas.microsoft.com/office/powerpoint/2010/main" val="4043555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8</a:t>
            </a:fld>
            <a:endParaRPr lang="en-US"/>
          </a:p>
        </p:txBody>
      </p:sp>
    </p:spTree>
    <p:extLst>
      <p:ext uri="{BB962C8B-B14F-4D97-AF65-F5344CB8AC3E}">
        <p14:creationId xmlns:p14="http://schemas.microsoft.com/office/powerpoint/2010/main" val="388040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9</a:t>
            </a:fld>
            <a:endParaRPr lang="en-US"/>
          </a:p>
        </p:txBody>
      </p:sp>
    </p:spTree>
    <p:extLst>
      <p:ext uri="{BB962C8B-B14F-4D97-AF65-F5344CB8AC3E}">
        <p14:creationId xmlns:p14="http://schemas.microsoft.com/office/powerpoint/2010/main" val="16311569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312605"/>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72999" y="1844881"/>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63713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grpSp>
        <p:nvGrpSpPr>
          <p:cNvPr id="4" name="Group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Oval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e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gr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5" name="Free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6" name="Free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2" name="Picture 11">
            <a:extLst>
              <a:ext uri="{FF2B5EF4-FFF2-40B4-BE49-F238E27FC236}">
                <a16:creationId xmlns:a16="http://schemas.microsoft.com/office/drawing/2014/main" id="{EC2DFD46-BF74-47BA-A496-92ED1979C36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0" name="Free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332150F9-14BF-4DCB-884D-49596914C29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4" name="Free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21" name="Picture 20">
            <a:extLst>
              <a:ext uri="{FF2B5EF4-FFF2-40B4-BE49-F238E27FC236}">
                <a16:creationId xmlns:a16="http://schemas.microsoft.com/office/drawing/2014/main" id="{03383C6B-3BE4-4380-AF26-1C21492FCE8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pic>
        <p:nvPicPr>
          <p:cNvPr id="8" name="Picture 7">
            <a:extLst>
              <a:ext uri="{FF2B5EF4-FFF2-40B4-BE49-F238E27FC236}">
                <a16:creationId xmlns:a16="http://schemas.microsoft.com/office/drawing/2014/main" id="{06298D65-1027-4897-A948-DCEEF8FC3D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2107185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Free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23" name="Free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pic>
        <p:nvPicPr>
          <p:cNvPr id="13" name="Picture 12">
            <a:extLst>
              <a:ext uri="{FF2B5EF4-FFF2-40B4-BE49-F238E27FC236}">
                <a16:creationId xmlns:a16="http://schemas.microsoft.com/office/drawing/2014/main" id="{91881DEA-0ECB-4310-ADF5-4337ACB4338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pic>
        <p:nvPicPr>
          <p:cNvPr id="8" name="Picture 7">
            <a:extLst>
              <a:ext uri="{FF2B5EF4-FFF2-40B4-BE49-F238E27FC236}">
                <a16:creationId xmlns:a16="http://schemas.microsoft.com/office/drawing/2014/main" id="{25FC40B0-ED27-47E5-A3C2-32A8418567EE}"/>
              </a:ext>
            </a:extLst>
          </p:cNvPr>
          <p:cNvPicPr>
            <a:picLocks noChangeAspect="1"/>
          </p:cNvPicPr>
          <p:nvPr userDrawn="1"/>
        </p:nvPicPr>
        <p:blipFill>
          <a:blip r:embed="rId2">
            <a:biLevel thresh="25000"/>
            <a:extLst>
              <a:ext uri="{28A0092B-C50C-407E-A947-70E740481C1C}">
                <a14:useLocalDpi xmlns:a14="http://schemas.microsoft.com/office/drawing/2010/main"/>
              </a:ext>
            </a:extLst>
          </a:blip>
          <a:stretch>
            <a:fillRect/>
          </a:stretch>
        </p:blipFill>
        <p:spPr>
          <a:xfrm>
            <a:off x="469638" y="6260507"/>
            <a:ext cx="1075427" cy="414929"/>
          </a:xfrm>
          <a:prstGeom prst="rect">
            <a:avLst/>
          </a:prstGeom>
        </p:spPr>
      </p:pic>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grpSp>
        <p:nvGrpSpPr>
          <p:cNvPr id="10" name="Group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e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7">
              <a:extLst>
                <a:ext uri="{FF2B5EF4-FFF2-40B4-BE49-F238E27FC236}">
                  <a16:creationId xmlns:a16="http://schemas.microsoft.com/office/drawing/2014/main" id="{B7FCC84B-2235-4948-8277-8363DFC691A4}"/>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a:extLst>
              <a:ext uri="{FF2B5EF4-FFF2-40B4-BE49-F238E27FC236}">
                <a16:creationId xmlns:a16="http://schemas.microsoft.com/office/drawing/2014/main" id="{676C557E-B5A7-4416-BCC0-5743550BF15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7" name="Free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38" name="Freeform 7">
              <a:extLst>
                <a:ext uri="{FF2B5EF4-FFF2-40B4-BE49-F238E27FC236}">
                  <a16:creationId xmlns:a16="http://schemas.microsoft.com/office/drawing/2014/main" id="{6C2B67E8-673C-422C-B021-296E2E2B952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a:extLst>
              <a:ext uri="{FF2B5EF4-FFF2-40B4-BE49-F238E27FC236}">
                <a16:creationId xmlns:a16="http://schemas.microsoft.com/office/drawing/2014/main" id="{8B0944B4-FE4A-459A-85B1-3476FE6C4C4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72046" y="6261436"/>
            <a:ext cx="1073019" cy="414000"/>
          </a:xfrm>
          <a:prstGeom prst="rect">
            <a:avLst/>
          </a:prstGeom>
        </p:spPr>
      </p:pic>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387650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t>12/10/2020</a:t>
            </a:fld>
            <a:endParaRPr lang="en-US" noProof="0" dirty="0"/>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54"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22.jpg"/></Relationships>
</file>

<file path=ppt/slides/_rels/slide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1.jpg"/></Relationships>
</file>

<file path=ppt/slides/_rels/slide20.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3.jp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11.jpg"/><Relationship Id="rId5" Type="http://schemas.openxmlformats.org/officeDocument/2006/relationships/image" Target="../media/image25.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11.jp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8.jpg"/><Relationship Id="rId5" Type="http://schemas.openxmlformats.org/officeDocument/2006/relationships/image" Target="../media/image10.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32134" y="2767772"/>
            <a:ext cx="5385188" cy="901767"/>
          </a:xfrm>
        </p:spPr>
        <p:txBody>
          <a:bodyPr/>
          <a:lstStyle/>
          <a:p>
            <a:pPr algn="ctr"/>
            <a:r>
              <a:rPr lang="en-US" sz="3200" dirty="0">
                <a:solidFill>
                  <a:srgbClr val="747A2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Safe migration from Bangladesh (</a:t>
            </a:r>
            <a:r>
              <a:rPr lang="en-US" sz="3200" dirty="0" err="1">
                <a:solidFill>
                  <a:srgbClr val="747A2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a:t>
            </a:r>
            <a:r>
              <a:rPr lang="en-US" sz="3200" dirty="0">
                <a:solidFill>
                  <a:srgbClr val="747A2C"/>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a:xfrm>
            <a:off x="710812" y="1769529"/>
            <a:ext cx="5305661" cy="3223692"/>
          </a:xfrm>
          <a:ln>
            <a:solidFill>
              <a:srgbClr val="00B050"/>
            </a:solidFill>
          </a:ln>
        </p:spPr>
      </p:pic>
      <p:pic>
        <p:nvPicPr>
          <p:cNvPr id="5" name="Picture 4">
            <a:extLst>
              <a:ext uri="{FF2B5EF4-FFF2-40B4-BE49-F238E27FC236}">
                <a16:creationId xmlns:a16="http://schemas.microsoft.com/office/drawing/2014/main" id="{05C0FF14-1095-46D0-8FA2-F257D0D99593}"/>
              </a:ext>
            </a:extLst>
          </p:cNvPr>
          <p:cNvPicPr>
            <a:picLocks noChangeAspect="1"/>
          </p:cNvPicPr>
          <p:nvPr/>
        </p:nvPicPr>
        <p:blipFill>
          <a:blip r:embed="rId4"/>
          <a:stretch>
            <a:fillRect/>
          </a:stretch>
        </p:blipFill>
        <p:spPr>
          <a:xfrm>
            <a:off x="6175528" y="1231559"/>
            <a:ext cx="2849201" cy="962159"/>
          </a:xfrm>
          <a:prstGeom prst="rect">
            <a:avLst/>
          </a:prstGeom>
        </p:spPr>
      </p:pic>
      <p:pic>
        <p:nvPicPr>
          <p:cNvPr id="9" name="Picture 8">
            <a:extLst>
              <a:ext uri="{FF2B5EF4-FFF2-40B4-BE49-F238E27FC236}">
                <a16:creationId xmlns:a16="http://schemas.microsoft.com/office/drawing/2014/main" id="{67C1F36D-8922-401A-B6AB-EB8236A81E53}"/>
              </a:ext>
            </a:extLst>
          </p:cNvPr>
          <p:cNvPicPr>
            <a:picLocks noChangeAspect="1"/>
          </p:cNvPicPr>
          <p:nvPr/>
        </p:nvPicPr>
        <p:blipFill>
          <a:blip r:embed="rId5"/>
          <a:stretch>
            <a:fillRect/>
          </a:stretch>
        </p:blipFill>
        <p:spPr>
          <a:xfrm>
            <a:off x="6095999" y="4190586"/>
            <a:ext cx="2928729" cy="1123536"/>
          </a:xfrm>
          <a:prstGeom prst="rect">
            <a:avLst/>
          </a:prstGeom>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2897586" y="84225"/>
            <a:ext cx="6396827" cy="43261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 Employee Demand</a:t>
            </a:r>
          </a:p>
        </p:txBody>
      </p:sp>
      <p:graphicFrame>
        <p:nvGraphicFramePr>
          <p:cNvPr id="4" name="Table 3">
            <a:extLst>
              <a:ext uri="{FF2B5EF4-FFF2-40B4-BE49-F238E27FC236}">
                <a16:creationId xmlns:a16="http://schemas.microsoft.com/office/drawing/2014/main" id="{164C9DE3-FB2B-4A4A-AB2A-A85904663754}"/>
              </a:ext>
            </a:extLst>
          </p:cNvPr>
          <p:cNvGraphicFramePr>
            <a:graphicFrameLocks noGrp="1"/>
          </p:cNvGraphicFramePr>
          <p:nvPr>
            <p:extLst>
              <p:ext uri="{D42A27DB-BD31-4B8C-83A1-F6EECF244321}">
                <p14:modId xmlns:p14="http://schemas.microsoft.com/office/powerpoint/2010/main" val="3387556133"/>
              </p:ext>
            </p:extLst>
          </p:nvPr>
        </p:nvGraphicFramePr>
        <p:xfrm>
          <a:off x="0" y="530087"/>
          <a:ext cx="12192000" cy="5908555"/>
        </p:xfrm>
        <a:graphic>
          <a:graphicData uri="http://schemas.openxmlformats.org/drawingml/2006/table">
            <a:tbl>
              <a:tblPr firstRow="1" firstCol="1" bandRow="1">
                <a:tableStyleId>{5C22544A-7EE6-4342-B048-85BDC9FD1C3A}</a:tableStyleId>
              </a:tblPr>
              <a:tblGrid>
                <a:gridCol w="1060174">
                  <a:extLst>
                    <a:ext uri="{9D8B030D-6E8A-4147-A177-3AD203B41FA5}">
                      <a16:colId xmlns:a16="http://schemas.microsoft.com/office/drawing/2014/main" val="4157486510"/>
                    </a:ext>
                  </a:extLst>
                </a:gridCol>
                <a:gridCol w="1550504">
                  <a:extLst>
                    <a:ext uri="{9D8B030D-6E8A-4147-A177-3AD203B41FA5}">
                      <a16:colId xmlns:a16="http://schemas.microsoft.com/office/drawing/2014/main" val="3992728307"/>
                    </a:ext>
                  </a:extLst>
                </a:gridCol>
                <a:gridCol w="2394678">
                  <a:extLst>
                    <a:ext uri="{9D8B030D-6E8A-4147-A177-3AD203B41FA5}">
                      <a16:colId xmlns:a16="http://schemas.microsoft.com/office/drawing/2014/main" val="1385002289"/>
                    </a:ext>
                  </a:extLst>
                </a:gridCol>
                <a:gridCol w="1787054">
                  <a:extLst>
                    <a:ext uri="{9D8B030D-6E8A-4147-A177-3AD203B41FA5}">
                      <a16:colId xmlns:a16="http://schemas.microsoft.com/office/drawing/2014/main" val="3645500275"/>
                    </a:ext>
                  </a:extLst>
                </a:gridCol>
                <a:gridCol w="2699795">
                  <a:extLst>
                    <a:ext uri="{9D8B030D-6E8A-4147-A177-3AD203B41FA5}">
                      <a16:colId xmlns:a16="http://schemas.microsoft.com/office/drawing/2014/main" val="2885828878"/>
                    </a:ext>
                  </a:extLst>
                </a:gridCol>
                <a:gridCol w="2699795">
                  <a:extLst>
                    <a:ext uri="{9D8B030D-6E8A-4147-A177-3AD203B41FA5}">
                      <a16:colId xmlns:a16="http://schemas.microsoft.com/office/drawing/2014/main" val="1940367791"/>
                    </a:ext>
                  </a:extLst>
                </a:gridCol>
              </a:tblGrid>
              <a:tr h="253049">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Sl. No.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grid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Present Employee Demand</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hMerge="1">
                  <a:txBody>
                    <a:bodyPr/>
                    <a:lstStyle/>
                    <a:p>
                      <a:endParaRPr lang="en-US"/>
                    </a:p>
                  </a:txBody>
                  <a:tcPr/>
                </a:tc>
                <a:tc gridSpan="2">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Training</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hMerge="1">
                  <a:txBody>
                    <a:bodyPr/>
                    <a:lstStyle/>
                    <a:p>
                      <a:endParaRPr lang="en-US"/>
                    </a:p>
                  </a:txBody>
                  <a:tcPr/>
                </a:tc>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Employment Process (Parallel)</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953217112"/>
                  </a:ext>
                </a:extLst>
              </a:tr>
              <a:tr h="177590">
                <a:tc vMerge="1">
                  <a:txBody>
                    <a:bodyPr/>
                    <a:lstStyle/>
                    <a:p>
                      <a:endParaRPr lang="en-US"/>
                    </a:p>
                  </a:txBody>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Country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Trade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Number</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Training</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vMerge="1">
                  <a:txBody>
                    <a:bodyPr/>
                    <a:lstStyle/>
                    <a:p>
                      <a:endParaRPr lang="en-US"/>
                    </a:p>
                  </a:txBody>
                  <a:tcPr/>
                </a:tc>
                <a:extLst>
                  <a:ext uri="{0D108BD9-81ED-4DB2-BD59-A6C34878D82A}">
                    <a16:rowId xmlns:a16="http://schemas.microsoft.com/office/drawing/2014/main" val="2998891782"/>
                  </a:ext>
                </a:extLst>
              </a:tr>
              <a:tr h="1420486">
                <a:tc rowSpan="4">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01</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rowSpan="4">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Japan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Care Giver (Nurse and other Trades)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40000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Basic and Language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On Spot Recruitment</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Passport Processing</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Visa Processing</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BMET Clearance</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Smart Card</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Airport Pass</a:t>
                      </a:r>
                    </a:p>
                    <a:p>
                      <a:pPr marL="342900" marR="0" lvl="0" indent="-342900" algn="just">
                        <a:lnSpc>
                          <a:spcPct val="107000"/>
                        </a:lnSpc>
                        <a:spcBef>
                          <a:spcPts val="0"/>
                        </a:spcBef>
                        <a:spcAft>
                          <a:spcPts val="80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Joining</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3900335351"/>
                  </a:ext>
                </a:extLst>
              </a:tr>
              <a:tr h="17759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Construction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45000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Basic and Language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That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1423679379"/>
                  </a:ext>
                </a:extLst>
              </a:tr>
              <a:tr h="25304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Electromechanical</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50000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Basic and Language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That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894236518"/>
                  </a:ext>
                </a:extLst>
              </a:tr>
              <a:tr h="253049">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Welder and Ship Building</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40000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Basic and Language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That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1998081935"/>
                  </a:ext>
                </a:extLst>
              </a:tr>
              <a:tr h="1420486">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02</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England</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Care Giver (Nurse and other Trades)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25000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Basic and Language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On Spot Recruitment</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Passport Processing</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Visa Processing</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BMET Clearance</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Smart Card</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Airport Pass</a:t>
                      </a:r>
                    </a:p>
                    <a:p>
                      <a:pPr marL="342900" marR="0" lvl="0" indent="-342900" algn="just">
                        <a:lnSpc>
                          <a:spcPct val="107000"/>
                        </a:lnSpc>
                        <a:spcBef>
                          <a:spcPts val="0"/>
                        </a:spcBef>
                        <a:spcAft>
                          <a:spcPts val="80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Joining</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2699594772"/>
                  </a:ext>
                </a:extLst>
              </a:tr>
              <a:tr h="17759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Construction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30000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Basic and Language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That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3490770141"/>
                  </a:ext>
                </a:extLst>
              </a:tr>
              <a:tr h="1420486">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03</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rowSpan="2">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Singapore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Care Giver (Nurse and other Trades)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25000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Basic and Language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On Spot Recruitment</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Passport Processing</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Visa Processing</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BMET Clearance</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Smart Card</a:t>
                      </a:r>
                    </a:p>
                    <a:p>
                      <a:pPr marL="342900" marR="0" lvl="0" indent="-342900" algn="just">
                        <a:lnSpc>
                          <a:spcPct val="107000"/>
                        </a:lnSpc>
                        <a:spcBef>
                          <a:spcPts val="0"/>
                        </a:spcBef>
                        <a:spcAft>
                          <a:spcPts val="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Airport Pass</a:t>
                      </a:r>
                    </a:p>
                    <a:p>
                      <a:pPr marL="342900" marR="0" lvl="0" indent="-342900" algn="just">
                        <a:lnSpc>
                          <a:spcPct val="107000"/>
                        </a:lnSpc>
                        <a:spcBef>
                          <a:spcPts val="0"/>
                        </a:spcBef>
                        <a:spcAft>
                          <a:spcPts val="800"/>
                        </a:spcAft>
                        <a:buFont typeface="Symbol" panose="05050102010706020507" pitchFamily="18" charset="2"/>
                        <a:buChar char=""/>
                      </a:pPr>
                      <a:r>
                        <a:rPr lang="en-US" sz="1100" dirty="0">
                          <a:effectLst/>
                          <a:latin typeface="Times New Roman" panose="02020603050405020304" pitchFamily="18" charset="0"/>
                          <a:cs typeface="Times New Roman" panose="02020603050405020304" pitchFamily="18" charset="0"/>
                        </a:rPr>
                        <a:t>Joining</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3986938301"/>
                  </a:ext>
                </a:extLst>
              </a:tr>
              <a:tr h="17759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Construction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30000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Basic and Language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That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nchor="ctr"/>
                </a:tc>
                <a:extLst>
                  <a:ext uri="{0D108BD9-81ED-4DB2-BD59-A6C34878D82A}">
                    <a16:rowId xmlns:a16="http://schemas.microsoft.com/office/drawing/2014/main" val="1343942075"/>
                  </a:ext>
                </a:extLst>
              </a:tr>
              <a:tr h="177590">
                <a:tc gridSpan="6">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Source: BMET, Paper Cutting, Internet and Others.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8278" marR="3827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97846458"/>
                  </a:ext>
                </a:extLst>
              </a:tr>
            </a:tbl>
          </a:graphicData>
        </a:graphic>
      </p:graphicFrame>
      <p:pic>
        <p:nvPicPr>
          <p:cNvPr id="6" name="Picture 5">
            <a:extLst>
              <a:ext uri="{FF2B5EF4-FFF2-40B4-BE49-F238E27FC236}">
                <a16:creationId xmlns:a16="http://schemas.microsoft.com/office/drawing/2014/main" id="{BF99C59C-7662-4DB6-8D35-3016D85F14E5}"/>
              </a:ext>
            </a:extLst>
          </p:cNvPr>
          <p:cNvPicPr>
            <a:picLocks noChangeAspect="1"/>
          </p:cNvPicPr>
          <p:nvPr/>
        </p:nvPicPr>
        <p:blipFill>
          <a:blip r:embed="rId2"/>
          <a:stretch>
            <a:fillRect/>
          </a:stretch>
        </p:blipFill>
        <p:spPr>
          <a:xfrm>
            <a:off x="0" y="6438642"/>
            <a:ext cx="2139388" cy="419358"/>
          </a:xfrm>
          <a:prstGeom prst="rect">
            <a:avLst/>
          </a:prstGeom>
        </p:spPr>
      </p:pic>
      <p:pic>
        <p:nvPicPr>
          <p:cNvPr id="7" name="Picture 6">
            <a:extLst>
              <a:ext uri="{FF2B5EF4-FFF2-40B4-BE49-F238E27FC236}">
                <a16:creationId xmlns:a16="http://schemas.microsoft.com/office/drawing/2014/main" id="{48DD29AA-412C-4E56-AE7B-F0890DFBFEB6}"/>
              </a:ext>
            </a:extLst>
          </p:cNvPr>
          <p:cNvPicPr>
            <a:picLocks noChangeAspect="1"/>
          </p:cNvPicPr>
          <p:nvPr/>
        </p:nvPicPr>
        <p:blipFill>
          <a:blip r:embed="rId3"/>
          <a:stretch>
            <a:fillRect/>
          </a:stretch>
        </p:blipFill>
        <p:spPr>
          <a:xfrm>
            <a:off x="10123015" y="6438641"/>
            <a:ext cx="2068985" cy="419359"/>
          </a:xfrm>
          <a:prstGeom prst="rect">
            <a:avLst/>
          </a:prstGeom>
        </p:spPr>
      </p:pic>
    </p:spTree>
    <p:extLst>
      <p:ext uri="{BB962C8B-B14F-4D97-AF65-F5344CB8AC3E}">
        <p14:creationId xmlns:p14="http://schemas.microsoft.com/office/powerpoint/2010/main" val="246824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225287" y="430037"/>
            <a:ext cx="11741426" cy="470833"/>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 of Total training and employment</a:t>
            </a:r>
          </a:p>
        </p:txBody>
      </p:sp>
      <p:graphicFrame>
        <p:nvGraphicFramePr>
          <p:cNvPr id="5" name="Table 4">
            <a:extLst>
              <a:ext uri="{FF2B5EF4-FFF2-40B4-BE49-F238E27FC236}">
                <a16:creationId xmlns:a16="http://schemas.microsoft.com/office/drawing/2014/main" id="{DA236429-9948-4AEF-904C-9D626A98BCD4}"/>
              </a:ext>
            </a:extLst>
          </p:cNvPr>
          <p:cNvGraphicFramePr>
            <a:graphicFrameLocks noGrp="1"/>
          </p:cNvGraphicFramePr>
          <p:nvPr>
            <p:extLst>
              <p:ext uri="{D42A27DB-BD31-4B8C-83A1-F6EECF244321}">
                <p14:modId xmlns:p14="http://schemas.microsoft.com/office/powerpoint/2010/main" val="3915061526"/>
              </p:ext>
            </p:extLst>
          </p:nvPr>
        </p:nvGraphicFramePr>
        <p:xfrm>
          <a:off x="1091530" y="1168868"/>
          <a:ext cx="10008940" cy="4778405"/>
        </p:xfrm>
        <a:graphic>
          <a:graphicData uri="http://schemas.openxmlformats.org/drawingml/2006/table">
            <a:tbl>
              <a:tblPr firstRow="1" firstCol="1" bandRow="1">
                <a:tableStyleId>{5C22544A-7EE6-4342-B048-85BDC9FD1C3A}</a:tableStyleId>
              </a:tblPr>
              <a:tblGrid>
                <a:gridCol w="1013890">
                  <a:extLst>
                    <a:ext uri="{9D8B030D-6E8A-4147-A177-3AD203B41FA5}">
                      <a16:colId xmlns:a16="http://schemas.microsoft.com/office/drawing/2014/main" val="1163086104"/>
                    </a:ext>
                  </a:extLst>
                </a:gridCol>
                <a:gridCol w="2431617">
                  <a:extLst>
                    <a:ext uri="{9D8B030D-6E8A-4147-A177-3AD203B41FA5}">
                      <a16:colId xmlns:a16="http://schemas.microsoft.com/office/drawing/2014/main" val="2998797047"/>
                    </a:ext>
                  </a:extLst>
                </a:gridCol>
                <a:gridCol w="2127665">
                  <a:extLst>
                    <a:ext uri="{9D8B030D-6E8A-4147-A177-3AD203B41FA5}">
                      <a16:colId xmlns:a16="http://schemas.microsoft.com/office/drawing/2014/main" val="3871256105"/>
                    </a:ext>
                  </a:extLst>
                </a:gridCol>
                <a:gridCol w="4435768">
                  <a:extLst>
                    <a:ext uri="{9D8B030D-6E8A-4147-A177-3AD203B41FA5}">
                      <a16:colId xmlns:a16="http://schemas.microsoft.com/office/drawing/2014/main" val="2333176342"/>
                    </a:ext>
                  </a:extLst>
                </a:gridCol>
              </a:tblGrid>
              <a:tr h="430687">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Trade Name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Rough Cost (BDT)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Training Applicable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60405530"/>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01</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Civil Construction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30000-50000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Only Basic Training</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Professional Communication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79784578"/>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02</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Electrician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40000-60000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Only Basic Training</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Professional Communication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13043281"/>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03</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Welder</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40000-60000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Only Basic Training</a:t>
                      </a:r>
                    </a:p>
                    <a:p>
                      <a:pPr marL="342900" marR="0" lvl="0" indent="-342900" algn="just">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a:effectLst/>
                          <a:latin typeface="Times New Roman" panose="02020603050405020304" pitchFamily="18" charset="0"/>
                          <a:cs typeface="Times New Roman" panose="02020603050405020304" pitchFamily="18" charset="0"/>
                        </a:rPr>
                        <a:t>Professional Communication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1767670"/>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04</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Refrigeration &amp; Air-Conditioning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35000-50000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Only Basic Training</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Professional Communication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50811926"/>
                  </a:ext>
                </a:extLst>
              </a:tr>
              <a:tr h="591658">
                <a:tc>
                  <a:txBody>
                    <a:bodyPr/>
                    <a:lstStyle/>
                    <a:p>
                      <a:pPr marL="0" marR="0" algn="ctr">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05</a:t>
                      </a: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Care Giver</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75000-120000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ToT</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Language</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Basic and COVID Safety</a:t>
                      </a:r>
                    </a:p>
                    <a:p>
                      <a:pPr marL="342900" marR="0" lvl="0" indent="-342900" algn="just">
                        <a:lnSpc>
                          <a:spcPct val="107000"/>
                        </a:lnSpc>
                        <a:spcBef>
                          <a:spcPts val="0"/>
                        </a:spcBef>
                        <a:spcAft>
                          <a:spcPts val="0"/>
                        </a:spcAft>
                        <a:buFont typeface="Symbol" panose="05050102010706020507" pitchFamily="18" charset="2"/>
                        <a:buChar char=""/>
                      </a:pPr>
                      <a:r>
                        <a:rPr lang="en-US" sz="1600" dirty="0">
                          <a:effectLst/>
                          <a:latin typeface="Times New Roman" panose="02020603050405020304" pitchFamily="18" charset="0"/>
                          <a:cs typeface="Times New Roman" panose="02020603050405020304" pitchFamily="18" charset="0"/>
                        </a:rPr>
                        <a:t>Professional Communication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6997286"/>
                  </a:ext>
                </a:extLst>
              </a:tr>
            </a:tbl>
          </a:graphicData>
        </a:graphic>
      </p:graphicFrame>
      <p:pic>
        <p:nvPicPr>
          <p:cNvPr id="6" name="Picture 5">
            <a:extLst>
              <a:ext uri="{FF2B5EF4-FFF2-40B4-BE49-F238E27FC236}">
                <a16:creationId xmlns:a16="http://schemas.microsoft.com/office/drawing/2014/main" id="{827B0E71-9738-4E93-97EE-47F9E64BB946}"/>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CCF6E21E-7C74-4EF9-9E8D-46C38E88DF2C}"/>
              </a:ext>
            </a:extLst>
          </p:cNvPr>
          <p:cNvPicPr>
            <a:picLocks noChangeAspect="1"/>
          </p:cNvPicPr>
          <p:nvPr/>
        </p:nvPicPr>
        <p:blipFill>
          <a:blip r:embed="rId3"/>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2954130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410819" y="417365"/>
            <a:ext cx="6851372" cy="775331"/>
          </a:xfrm>
        </p:spPr>
        <p:txBody>
          <a:bodyPr/>
          <a:lstStyle/>
          <a:p>
            <a:pPr algn="ct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Opportunities for return migrant</a:t>
            </a:r>
          </a:p>
        </p:txBody>
      </p:sp>
      <p:sp>
        <p:nvSpPr>
          <p:cNvPr id="5" name="TextBox 4">
            <a:extLst>
              <a:ext uri="{FF2B5EF4-FFF2-40B4-BE49-F238E27FC236}">
                <a16:creationId xmlns:a16="http://schemas.microsoft.com/office/drawing/2014/main" id="{1F3CB339-EC36-4F2D-BC15-BBBF4EF90333}"/>
              </a:ext>
            </a:extLst>
          </p:cNvPr>
          <p:cNvSpPr txBox="1"/>
          <p:nvPr/>
        </p:nvSpPr>
        <p:spPr>
          <a:xfrm>
            <a:off x="410818" y="1409208"/>
            <a:ext cx="11317356" cy="3293209"/>
          </a:xfrm>
          <a:prstGeom prst="rect">
            <a:avLst/>
          </a:prstGeom>
          <a:noFill/>
        </p:spPr>
        <p:txBody>
          <a:bodyPr wrap="square">
            <a:spAutoFit/>
          </a:bodyPr>
          <a:lstStyle/>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They already know the communication language of these countries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Having a visa and experience about the weather of these areas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 great opportunity for returning their investment</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Just they need another trade training for joining</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Some people are enough educated for working as a care giver</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Other occupation trades like assistant nursing, old care giver, security guard, hospital cleaner, delivery man is highly demanded due to COVID-19 crisis all over the world. </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These mentioned trades are easy to train and support the immigrants.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So, if they got a relevant training about these trades, they can perform better rather than other countries.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We have significant number of active training centers, good number of MoU based Medical Training centers and other facilities.</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Different professional personnel for relevant training program are available.</a:t>
            </a:r>
          </a:p>
          <a:p>
            <a:pPr marL="342900" marR="0" lvl="0" indent="-342900" algn="just">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Relevant country expert for training and Master ToT professionals are also connected.</a:t>
            </a:r>
          </a:p>
          <a:p>
            <a:pPr marL="285750" indent="-285750">
              <a:buFont typeface="Wingdings" panose="05000000000000000000" pitchFamily="2" charset="2"/>
              <a:buChar char="ü"/>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That’s why we can train a significant number of RE-MI for getting their job back and earn a regular figure of foreign remittance. </a:t>
            </a:r>
            <a:endParaRPr 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4E20BE-7F52-4E6E-9B9A-121239082831}"/>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B9709F3D-260A-400F-A6A9-2162676F15C4}"/>
              </a:ext>
            </a:extLst>
          </p:cNvPr>
          <p:cNvPicPr>
            <a:picLocks noChangeAspect="1"/>
          </p:cNvPicPr>
          <p:nvPr/>
        </p:nvPicPr>
        <p:blipFill>
          <a:blip r:embed="rId3"/>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404977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2667553" y="354591"/>
            <a:ext cx="3428447" cy="470833"/>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certification</a:t>
            </a:r>
          </a:p>
        </p:txBody>
      </p:sp>
      <p:sp>
        <p:nvSpPr>
          <p:cNvPr id="5" name="TextBox 4">
            <a:extLst>
              <a:ext uri="{FF2B5EF4-FFF2-40B4-BE49-F238E27FC236}">
                <a16:creationId xmlns:a16="http://schemas.microsoft.com/office/drawing/2014/main" id="{1F3CB339-EC36-4F2D-BC15-BBBF4EF90333}"/>
              </a:ext>
            </a:extLst>
          </p:cNvPr>
          <p:cNvSpPr txBox="1"/>
          <p:nvPr/>
        </p:nvSpPr>
        <p:spPr>
          <a:xfrm>
            <a:off x="196961" y="996318"/>
            <a:ext cx="7324479" cy="1391920"/>
          </a:xfrm>
          <a:prstGeom prst="rect">
            <a:avLst/>
          </a:prstGeom>
          <a:noFill/>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1600" b="1" dirty="0">
                <a:latin typeface="Times New Roman" panose="02020603050405020304" pitchFamily="18" charset="0"/>
                <a:cs typeface="Times New Roman" panose="02020603050405020304" pitchFamily="18" charset="0"/>
              </a:rPr>
              <a:t>Local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National Skills Development Authority (NSDA) Certification (Up to Level 4)</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Institutional Certification (RTO)</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Occupational Health &amp; Safety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PPE Certification</a:t>
            </a:r>
          </a:p>
        </p:txBody>
      </p:sp>
      <p:sp>
        <p:nvSpPr>
          <p:cNvPr id="4" name="TextBox 3">
            <a:extLst>
              <a:ext uri="{FF2B5EF4-FFF2-40B4-BE49-F238E27FC236}">
                <a16:creationId xmlns:a16="http://schemas.microsoft.com/office/drawing/2014/main" id="{98F774E1-2DD6-4FC2-9918-E548FFC4A7A5}"/>
              </a:ext>
            </a:extLst>
          </p:cNvPr>
          <p:cNvSpPr txBox="1"/>
          <p:nvPr/>
        </p:nvSpPr>
        <p:spPr>
          <a:xfrm>
            <a:off x="196961" y="2730026"/>
            <a:ext cx="7324479" cy="1397947"/>
          </a:xfrm>
          <a:prstGeom prst="rect">
            <a:avLst/>
          </a:prstGeom>
          <a:noFill/>
        </p:spPr>
        <p:txBody>
          <a:bodyPr wrap="square">
            <a:spAutoFit/>
          </a:bodyPr>
          <a:lstStyle/>
          <a:p>
            <a:pPr marL="342900" marR="0" lvl="0" indent="-342900" algn="just">
              <a:lnSpc>
                <a:spcPct val="107000"/>
              </a:lnSpc>
              <a:spcBef>
                <a:spcPts val="0"/>
              </a:spcBef>
              <a:spcAft>
                <a:spcPts val="0"/>
              </a:spcAft>
              <a:buFont typeface="Symbol" panose="05050102010706020507" pitchFamily="18" charset="2"/>
              <a:buChar char=""/>
            </a:pPr>
            <a:r>
              <a:rPr lang="en-US" sz="1600" b="1" dirty="0">
                <a:latin typeface="Times New Roman" panose="02020603050405020304" pitchFamily="18" charset="0"/>
                <a:cs typeface="Times New Roman" panose="02020603050405020304" pitchFamily="18" charset="0"/>
              </a:rPr>
              <a:t>International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Direct Employer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Online based Training Program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Different Professional Certification</a:t>
            </a:r>
          </a:p>
          <a:p>
            <a:pPr marL="742950" lvl="1" indent="-285750" algn="just">
              <a:lnSpc>
                <a:spcPct val="107000"/>
              </a:lnSpc>
              <a:buFontTx/>
              <a:buChar char="-"/>
            </a:pPr>
            <a:r>
              <a:rPr lang="en-US" sz="1600" dirty="0">
                <a:latin typeface="Times New Roman" panose="02020603050405020304" pitchFamily="18" charset="0"/>
                <a:cs typeface="Times New Roman" panose="02020603050405020304" pitchFamily="18" charset="0"/>
              </a:rPr>
              <a:t>Sector Wise International Association Certification (NFDA, OSHA, IIW etc.)</a:t>
            </a:r>
          </a:p>
        </p:txBody>
      </p:sp>
      <p:pic>
        <p:nvPicPr>
          <p:cNvPr id="6" name="Picture 5">
            <a:extLst>
              <a:ext uri="{FF2B5EF4-FFF2-40B4-BE49-F238E27FC236}">
                <a16:creationId xmlns:a16="http://schemas.microsoft.com/office/drawing/2014/main" id="{1B2C0755-6CE4-4C3B-8DEA-D08B677F3990}"/>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2FC1C12E-6D8B-4F28-8146-C7E8C7E71C9C}"/>
              </a:ext>
            </a:extLst>
          </p:cNvPr>
          <p:cNvPicPr>
            <a:picLocks noChangeAspect="1"/>
          </p:cNvPicPr>
          <p:nvPr/>
        </p:nvPicPr>
        <p:blipFill>
          <a:blip r:embed="rId3"/>
          <a:stretch>
            <a:fillRect/>
          </a:stretch>
        </p:blipFill>
        <p:spPr>
          <a:xfrm>
            <a:off x="10123015" y="6215271"/>
            <a:ext cx="2068985" cy="642730"/>
          </a:xfrm>
          <a:prstGeom prst="rect">
            <a:avLst/>
          </a:prstGeom>
        </p:spPr>
      </p:pic>
      <p:pic>
        <p:nvPicPr>
          <p:cNvPr id="8" name="Picture 7">
            <a:extLst>
              <a:ext uri="{FF2B5EF4-FFF2-40B4-BE49-F238E27FC236}">
                <a16:creationId xmlns:a16="http://schemas.microsoft.com/office/drawing/2014/main" id="{54B67FEC-9A88-41F2-B28E-CA2A7B5588DF}"/>
              </a:ext>
            </a:extLst>
          </p:cNvPr>
          <p:cNvPicPr>
            <a:picLocks noChangeAspect="1"/>
          </p:cNvPicPr>
          <p:nvPr/>
        </p:nvPicPr>
        <p:blipFill>
          <a:blip r:embed="rId4"/>
          <a:stretch>
            <a:fillRect/>
          </a:stretch>
        </p:blipFill>
        <p:spPr>
          <a:xfrm>
            <a:off x="7521440" y="3429000"/>
            <a:ext cx="4219987" cy="1832034"/>
          </a:xfrm>
          <a:prstGeom prst="rect">
            <a:avLst/>
          </a:prstGeom>
          <a:ln>
            <a:solidFill>
              <a:srgbClr val="00B050"/>
            </a:solidFill>
          </a:ln>
        </p:spPr>
      </p:pic>
    </p:spTree>
    <p:extLst>
      <p:ext uri="{BB962C8B-B14F-4D97-AF65-F5344CB8AC3E}">
        <p14:creationId xmlns:p14="http://schemas.microsoft.com/office/powerpoint/2010/main" val="1257913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956035" y="810337"/>
            <a:ext cx="5139965" cy="470833"/>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Tentative costing</a:t>
            </a:r>
          </a:p>
        </p:txBody>
      </p:sp>
      <p:sp>
        <p:nvSpPr>
          <p:cNvPr id="5" name="TextBox 4">
            <a:extLst>
              <a:ext uri="{FF2B5EF4-FFF2-40B4-BE49-F238E27FC236}">
                <a16:creationId xmlns:a16="http://schemas.microsoft.com/office/drawing/2014/main" id="{1F3CB339-EC36-4F2D-BC15-BBBF4EF90333}"/>
              </a:ext>
            </a:extLst>
          </p:cNvPr>
          <p:cNvSpPr txBox="1"/>
          <p:nvPr/>
        </p:nvSpPr>
        <p:spPr>
          <a:xfrm>
            <a:off x="882324" y="1663836"/>
            <a:ext cx="7061531" cy="1134478"/>
          </a:xfrm>
          <a:prstGeom prst="rect">
            <a:avLst/>
          </a:prstGeom>
          <a:noFill/>
        </p:spPr>
        <p:txBody>
          <a:bodyPr wrap="square">
            <a:spAutoFit/>
          </a:bodyPr>
          <a:lstStyle/>
          <a:p>
            <a:pPr marR="0" lvl="0" algn="just">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Total Trade – 05 nos</a:t>
            </a:r>
          </a:p>
          <a:p>
            <a:pPr marR="0" lvl="0" algn="just">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Target Trainee – 20,000 nos per year</a:t>
            </a:r>
          </a:p>
          <a:p>
            <a:pPr marR="0" lvl="0" algn="just">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Target Country – Japan, Singapore, Thailand, European &amp; Middle East Countries</a:t>
            </a:r>
          </a:p>
          <a:p>
            <a:pPr marR="0" lvl="0" algn="just">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Present Training Capacity – 30,000 nos per year</a:t>
            </a:r>
          </a:p>
        </p:txBody>
      </p:sp>
      <p:pic>
        <p:nvPicPr>
          <p:cNvPr id="6" name="Picture 5">
            <a:extLst>
              <a:ext uri="{FF2B5EF4-FFF2-40B4-BE49-F238E27FC236}">
                <a16:creationId xmlns:a16="http://schemas.microsoft.com/office/drawing/2014/main" id="{9857693B-3A83-41EC-95E4-76AD878F2848}"/>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E6D08001-5DCE-4EB4-A536-34D44111CFB0}"/>
              </a:ext>
            </a:extLst>
          </p:cNvPr>
          <p:cNvPicPr>
            <a:picLocks noChangeAspect="1"/>
          </p:cNvPicPr>
          <p:nvPr/>
        </p:nvPicPr>
        <p:blipFill>
          <a:blip r:embed="rId3"/>
          <a:stretch>
            <a:fillRect/>
          </a:stretch>
        </p:blipFill>
        <p:spPr>
          <a:xfrm>
            <a:off x="10123015" y="6215271"/>
            <a:ext cx="2068985" cy="642730"/>
          </a:xfrm>
          <a:prstGeom prst="rect">
            <a:avLst/>
          </a:prstGeom>
        </p:spPr>
      </p:pic>
      <p:pic>
        <p:nvPicPr>
          <p:cNvPr id="8" name="Picture 7">
            <a:extLst>
              <a:ext uri="{FF2B5EF4-FFF2-40B4-BE49-F238E27FC236}">
                <a16:creationId xmlns:a16="http://schemas.microsoft.com/office/drawing/2014/main" id="{9E92D070-8556-430B-89AF-A7D6E1E488E2}"/>
              </a:ext>
            </a:extLst>
          </p:cNvPr>
          <p:cNvPicPr>
            <a:picLocks noChangeAspect="1"/>
          </p:cNvPicPr>
          <p:nvPr/>
        </p:nvPicPr>
        <p:blipFill>
          <a:blip r:embed="rId4"/>
          <a:stretch>
            <a:fillRect/>
          </a:stretch>
        </p:blipFill>
        <p:spPr>
          <a:xfrm>
            <a:off x="5764696" y="3180981"/>
            <a:ext cx="4358319" cy="2866682"/>
          </a:xfrm>
          <a:prstGeom prst="rect">
            <a:avLst/>
          </a:prstGeom>
          <a:ln>
            <a:solidFill>
              <a:srgbClr val="00B050"/>
            </a:solidFill>
          </a:ln>
        </p:spPr>
      </p:pic>
    </p:spTree>
    <p:extLst>
      <p:ext uri="{BB962C8B-B14F-4D97-AF65-F5344CB8AC3E}">
        <p14:creationId xmlns:p14="http://schemas.microsoft.com/office/powerpoint/2010/main" val="181416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1069694" y="2125944"/>
            <a:ext cx="5317853" cy="470833"/>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Schedule of training</a:t>
            </a:r>
          </a:p>
        </p:txBody>
      </p:sp>
      <p:graphicFrame>
        <p:nvGraphicFramePr>
          <p:cNvPr id="3" name="Table 2">
            <a:extLst>
              <a:ext uri="{FF2B5EF4-FFF2-40B4-BE49-F238E27FC236}">
                <a16:creationId xmlns:a16="http://schemas.microsoft.com/office/drawing/2014/main" id="{1B861FD1-2CAC-4FB3-ABC3-EF887936743E}"/>
              </a:ext>
            </a:extLst>
          </p:cNvPr>
          <p:cNvGraphicFramePr>
            <a:graphicFrameLocks noGrp="1"/>
          </p:cNvGraphicFramePr>
          <p:nvPr>
            <p:extLst>
              <p:ext uri="{D42A27DB-BD31-4B8C-83A1-F6EECF244321}">
                <p14:modId xmlns:p14="http://schemas.microsoft.com/office/powerpoint/2010/main" val="1947184372"/>
              </p:ext>
            </p:extLst>
          </p:nvPr>
        </p:nvGraphicFramePr>
        <p:xfrm>
          <a:off x="319984" y="3375992"/>
          <a:ext cx="11552031" cy="1824648"/>
        </p:xfrm>
        <a:graphic>
          <a:graphicData uri="http://schemas.openxmlformats.org/drawingml/2006/table">
            <a:tbl>
              <a:tblPr firstRow="1" firstCol="1" bandRow="1">
                <a:tableStyleId>{5C22544A-7EE6-4342-B048-85BDC9FD1C3A}</a:tableStyleId>
              </a:tblPr>
              <a:tblGrid>
                <a:gridCol w="1743601">
                  <a:extLst>
                    <a:ext uri="{9D8B030D-6E8A-4147-A177-3AD203B41FA5}">
                      <a16:colId xmlns:a16="http://schemas.microsoft.com/office/drawing/2014/main" val="2913564317"/>
                    </a:ext>
                  </a:extLst>
                </a:gridCol>
                <a:gridCol w="1417012">
                  <a:extLst>
                    <a:ext uri="{9D8B030D-6E8A-4147-A177-3AD203B41FA5}">
                      <a16:colId xmlns:a16="http://schemas.microsoft.com/office/drawing/2014/main" val="97772694"/>
                    </a:ext>
                  </a:extLst>
                </a:gridCol>
                <a:gridCol w="1214583">
                  <a:extLst>
                    <a:ext uri="{9D8B030D-6E8A-4147-A177-3AD203B41FA5}">
                      <a16:colId xmlns:a16="http://schemas.microsoft.com/office/drawing/2014/main" val="3077674333"/>
                    </a:ext>
                  </a:extLst>
                </a:gridCol>
                <a:gridCol w="1700417">
                  <a:extLst>
                    <a:ext uri="{9D8B030D-6E8A-4147-A177-3AD203B41FA5}">
                      <a16:colId xmlns:a16="http://schemas.microsoft.com/office/drawing/2014/main" val="1528954577"/>
                    </a:ext>
                  </a:extLst>
                </a:gridCol>
                <a:gridCol w="1821874">
                  <a:extLst>
                    <a:ext uri="{9D8B030D-6E8A-4147-A177-3AD203B41FA5}">
                      <a16:colId xmlns:a16="http://schemas.microsoft.com/office/drawing/2014/main" val="3832109137"/>
                    </a:ext>
                  </a:extLst>
                </a:gridCol>
                <a:gridCol w="2064790">
                  <a:extLst>
                    <a:ext uri="{9D8B030D-6E8A-4147-A177-3AD203B41FA5}">
                      <a16:colId xmlns:a16="http://schemas.microsoft.com/office/drawing/2014/main" val="2923792006"/>
                    </a:ext>
                  </a:extLst>
                </a:gridCol>
                <a:gridCol w="1589754">
                  <a:extLst>
                    <a:ext uri="{9D8B030D-6E8A-4147-A177-3AD203B41FA5}">
                      <a16:colId xmlns:a16="http://schemas.microsoft.com/office/drawing/2014/main" val="3268414003"/>
                    </a:ext>
                  </a:extLst>
                </a:gridCol>
              </a:tblGrid>
              <a:tr h="441460">
                <a:tc>
                  <a:txBody>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Name of the Course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Duration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100" b="1">
                          <a:effectLst/>
                          <a:latin typeface="Times New Roman" panose="02020603050405020304" pitchFamily="18" charset="0"/>
                          <a:ea typeface="Calibri" panose="020F0502020204030204" pitchFamily="34" charset="0"/>
                          <a:cs typeface="Times New Roman" panose="02020603050405020304" pitchFamily="18" charset="0"/>
                        </a:rPr>
                        <a:t>Number of Course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Desired Number of Participants (each course)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Minimum Acceptable Number of Participants (each course)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Maximum Acceptable Number of Participants (each course)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100" b="1" dirty="0">
                          <a:effectLst/>
                          <a:latin typeface="Times New Roman" panose="02020603050405020304" pitchFamily="18" charset="0"/>
                          <a:ea typeface="Calibri" panose="020F0502020204030204" pitchFamily="34" charset="0"/>
                          <a:cs typeface="Times New Roman" panose="02020603050405020304" pitchFamily="18" charset="0"/>
                        </a:rPr>
                        <a:t>Total Number of Desired Participants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73160417"/>
                  </a:ext>
                </a:extLst>
              </a:tr>
              <a:tr h="237960">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Welding &amp; Fabrication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03 Months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4</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36</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36</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cs typeface="Times New Roman" panose="02020603050405020304" pitchFamily="18" charset="0"/>
                        </a:rPr>
                        <a:t>36</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cs typeface="Times New Roman" panose="02020603050405020304" pitchFamily="18" charset="0"/>
                        </a:rPr>
                        <a:t>144</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191352"/>
                  </a:ext>
                </a:extLst>
              </a:tr>
              <a:tr h="237960">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Civil Construction</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72</a:t>
                      </a: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9398761"/>
                  </a:ext>
                </a:extLst>
              </a:tr>
              <a:tr h="237960">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Electrical</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144</a:t>
                      </a: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6505272"/>
                  </a:ext>
                </a:extLst>
              </a:tr>
              <a:tr h="237960">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Refrigeration &amp; Air-Conditioning</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36</a:t>
                      </a:r>
                    </a:p>
                  </a:txBody>
                  <a:tcPr marL="68580" marR="68580" marT="0" marB="0" anchor="ct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144</a:t>
                      </a: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09675210"/>
                  </a:ext>
                </a:extLst>
              </a:tr>
              <a:tr h="237960">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Caregiver</a:t>
                      </a: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04 months</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a:effectLst/>
                          <a:latin typeface="Times New Roman" panose="02020603050405020304" pitchFamily="18" charset="0"/>
                          <a:ea typeface="Calibri" panose="020F0502020204030204" pitchFamily="34" charset="0"/>
                          <a:cs typeface="Times New Roman" panose="02020603050405020304" pitchFamily="18" charset="0"/>
                        </a:rPr>
                        <a:t>30</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90</a:t>
                      </a: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68678"/>
                  </a:ext>
                </a:extLst>
              </a:tr>
            </a:tbl>
          </a:graphicData>
        </a:graphic>
      </p:graphicFrame>
      <p:pic>
        <p:nvPicPr>
          <p:cNvPr id="7" name="Picture 6">
            <a:extLst>
              <a:ext uri="{FF2B5EF4-FFF2-40B4-BE49-F238E27FC236}">
                <a16:creationId xmlns:a16="http://schemas.microsoft.com/office/drawing/2014/main" id="{A8DC010E-8A8F-4EA1-941C-DA9D9DA9CB8C}"/>
              </a:ext>
            </a:extLst>
          </p:cNvPr>
          <p:cNvPicPr>
            <a:picLocks noChangeAspect="1"/>
          </p:cNvPicPr>
          <p:nvPr/>
        </p:nvPicPr>
        <p:blipFill>
          <a:blip r:embed="rId2"/>
          <a:stretch>
            <a:fillRect/>
          </a:stretch>
        </p:blipFill>
        <p:spPr>
          <a:xfrm>
            <a:off x="0" y="6215270"/>
            <a:ext cx="2139388" cy="642730"/>
          </a:xfrm>
          <a:prstGeom prst="rect">
            <a:avLst/>
          </a:prstGeom>
        </p:spPr>
      </p:pic>
      <p:pic>
        <p:nvPicPr>
          <p:cNvPr id="8" name="Picture 7">
            <a:extLst>
              <a:ext uri="{FF2B5EF4-FFF2-40B4-BE49-F238E27FC236}">
                <a16:creationId xmlns:a16="http://schemas.microsoft.com/office/drawing/2014/main" id="{7AC8D1F1-9499-4330-B646-6074A0169012}"/>
              </a:ext>
            </a:extLst>
          </p:cNvPr>
          <p:cNvPicPr>
            <a:picLocks noChangeAspect="1"/>
          </p:cNvPicPr>
          <p:nvPr/>
        </p:nvPicPr>
        <p:blipFill>
          <a:blip r:embed="rId3"/>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3629777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2743199" y="567239"/>
            <a:ext cx="4462118" cy="470833"/>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Tentative costing</a:t>
            </a:r>
          </a:p>
        </p:txBody>
      </p:sp>
      <p:graphicFrame>
        <p:nvGraphicFramePr>
          <p:cNvPr id="3" name="Table 2">
            <a:extLst>
              <a:ext uri="{FF2B5EF4-FFF2-40B4-BE49-F238E27FC236}">
                <a16:creationId xmlns:a16="http://schemas.microsoft.com/office/drawing/2014/main" id="{1B861FD1-2CAC-4FB3-ABC3-EF887936743E}"/>
              </a:ext>
            </a:extLst>
          </p:cNvPr>
          <p:cNvGraphicFramePr>
            <a:graphicFrameLocks noGrp="1"/>
          </p:cNvGraphicFramePr>
          <p:nvPr>
            <p:extLst>
              <p:ext uri="{D42A27DB-BD31-4B8C-83A1-F6EECF244321}">
                <p14:modId xmlns:p14="http://schemas.microsoft.com/office/powerpoint/2010/main" val="1856768361"/>
              </p:ext>
            </p:extLst>
          </p:nvPr>
        </p:nvGraphicFramePr>
        <p:xfrm>
          <a:off x="318052" y="1982910"/>
          <a:ext cx="6887265" cy="2125641"/>
        </p:xfrm>
        <a:graphic>
          <a:graphicData uri="http://schemas.openxmlformats.org/drawingml/2006/table">
            <a:tbl>
              <a:tblPr firstRow="1" firstCol="1" bandRow="1">
                <a:tableStyleId>{5C22544A-7EE6-4342-B048-85BDC9FD1C3A}</a:tableStyleId>
              </a:tblPr>
              <a:tblGrid>
                <a:gridCol w="1976532">
                  <a:extLst>
                    <a:ext uri="{9D8B030D-6E8A-4147-A177-3AD203B41FA5}">
                      <a16:colId xmlns:a16="http://schemas.microsoft.com/office/drawing/2014/main" val="2913564317"/>
                    </a:ext>
                  </a:extLst>
                </a:gridCol>
                <a:gridCol w="1606313">
                  <a:extLst>
                    <a:ext uri="{9D8B030D-6E8A-4147-A177-3AD203B41FA5}">
                      <a16:colId xmlns:a16="http://schemas.microsoft.com/office/drawing/2014/main" val="97772694"/>
                    </a:ext>
                  </a:extLst>
                </a:gridCol>
                <a:gridCol w="1678268">
                  <a:extLst>
                    <a:ext uri="{9D8B030D-6E8A-4147-A177-3AD203B41FA5}">
                      <a16:colId xmlns:a16="http://schemas.microsoft.com/office/drawing/2014/main" val="3077674333"/>
                    </a:ext>
                  </a:extLst>
                </a:gridCol>
                <a:gridCol w="1626152">
                  <a:extLst>
                    <a:ext uri="{9D8B030D-6E8A-4147-A177-3AD203B41FA5}">
                      <a16:colId xmlns:a16="http://schemas.microsoft.com/office/drawing/2014/main" val="1528954577"/>
                    </a:ext>
                  </a:extLst>
                </a:gridCol>
              </a:tblGrid>
              <a:tr h="533687">
                <a:tc>
                  <a:txBody>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Name of the Course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Duration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Number of Course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800"/>
                        </a:spcAft>
                      </a:pPr>
                      <a:r>
                        <a:rPr lang="en-US" sz="1400" b="1" dirty="0">
                          <a:effectLst/>
                          <a:latin typeface="Times New Roman" panose="02020603050405020304" pitchFamily="18" charset="0"/>
                          <a:ea typeface="Calibri" panose="020F0502020204030204" pitchFamily="34" charset="0"/>
                          <a:cs typeface="Times New Roman" panose="02020603050405020304" pitchFamily="18" charset="0"/>
                        </a:rPr>
                        <a:t>Costing in BDT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73160417"/>
                  </a:ext>
                </a:extLst>
              </a:tr>
              <a:tr h="287673">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Welding &amp; Fabrication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03 Months</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cs typeface="Times New Roman" panose="02020603050405020304" pitchFamily="18" charset="0"/>
                        </a:rPr>
                        <a:t>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30,000-40,000</a:t>
                      </a: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191352"/>
                  </a:ext>
                </a:extLst>
              </a:tr>
              <a:tr h="287673">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Civil Construction</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2</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30,000-40,000</a:t>
                      </a: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59398761"/>
                  </a:ext>
                </a:extLst>
              </a:tr>
              <a:tr h="287673">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Electrical</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30,000-50,000</a:t>
                      </a: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6505272"/>
                  </a:ext>
                </a:extLst>
              </a:tr>
              <a:tr h="353870">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Refrigeration &amp; Air-Conditioning</a:t>
                      </a: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03 Months</a:t>
                      </a:r>
                    </a:p>
                  </a:txBody>
                  <a:tcPr marL="68580" marR="68580" marT="0" marB="0" anchor="ct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nchor="ctr"/>
                </a:tc>
                <a:tc>
                  <a:txBody>
                    <a:body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30,000-40,000</a:t>
                      </a: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09675210"/>
                  </a:ext>
                </a:extLst>
              </a:tr>
              <a:tr h="287673">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Caregiver</a:t>
                      </a: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04 months</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50,000-60,000</a:t>
                      </a: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68678"/>
                  </a:ext>
                </a:extLst>
              </a:tr>
            </a:tbl>
          </a:graphicData>
        </a:graphic>
      </p:graphicFrame>
      <p:sp>
        <p:nvSpPr>
          <p:cNvPr id="7" name="TextBox 6">
            <a:extLst>
              <a:ext uri="{FF2B5EF4-FFF2-40B4-BE49-F238E27FC236}">
                <a16:creationId xmlns:a16="http://schemas.microsoft.com/office/drawing/2014/main" id="{162221E0-1F1F-4F2E-9436-E1F3CF4D573D}"/>
              </a:ext>
            </a:extLst>
          </p:cNvPr>
          <p:cNvSpPr txBox="1"/>
          <p:nvPr/>
        </p:nvSpPr>
        <p:spPr>
          <a:xfrm>
            <a:off x="6096000" y="5184961"/>
            <a:ext cx="3412435" cy="399405"/>
          </a:xfrm>
          <a:prstGeom prst="rect">
            <a:avLst/>
          </a:prstGeom>
          <a:noFill/>
        </p:spPr>
        <p:txBody>
          <a:bodyPr wrap="square">
            <a:spAutoFit/>
          </a:bodyPr>
          <a:lstStyle/>
          <a:p>
            <a:pPr marR="0" lvl="0" algn="just">
              <a:lnSpc>
                <a:spcPct val="107000"/>
              </a:lnSpc>
              <a:spcBef>
                <a:spcPts val="0"/>
              </a:spcBef>
              <a:spcAft>
                <a:spcPts val="0"/>
              </a:spcAft>
            </a:pPr>
            <a:r>
              <a:rPr lang="en-US" sz="2000" dirty="0">
                <a:latin typeface="Times New Roman" panose="02020603050405020304" pitchFamily="18" charset="0"/>
                <a:cs typeface="Times New Roman" panose="02020603050405020304" pitchFamily="18" charset="0"/>
              </a:rPr>
              <a:t>Per Trainee 8,000-10,000 BDT </a:t>
            </a:r>
          </a:p>
        </p:txBody>
      </p:sp>
      <p:pic>
        <p:nvPicPr>
          <p:cNvPr id="8" name="Picture 7">
            <a:extLst>
              <a:ext uri="{FF2B5EF4-FFF2-40B4-BE49-F238E27FC236}">
                <a16:creationId xmlns:a16="http://schemas.microsoft.com/office/drawing/2014/main" id="{B5207A22-2030-40C6-9DAE-0A3F800F1707}"/>
              </a:ext>
            </a:extLst>
          </p:cNvPr>
          <p:cNvPicPr>
            <a:picLocks noChangeAspect="1"/>
          </p:cNvPicPr>
          <p:nvPr/>
        </p:nvPicPr>
        <p:blipFill>
          <a:blip r:embed="rId2"/>
          <a:stretch>
            <a:fillRect/>
          </a:stretch>
        </p:blipFill>
        <p:spPr>
          <a:xfrm>
            <a:off x="0" y="6215270"/>
            <a:ext cx="2139388" cy="642730"/>
          </a:xfrm>
          <a:prstGeom prst="rect">
            <a:avLst/>
          </a:prstGeom>
        </p:spPr>
      </p:pic>
      <p:pic>
        <p:nvPicPr>
          <p:cNvPr id="9" name="Picture 8">
            <a:extLst>
              <a:ext uri="{FF2B5EF4-FFF2-40B4-BE49-F238E27FC236}">
                <a16:creationId xmlns:a16="http://schemas.microsoft.com/office/drawing/2014/main" id="{35905D26-49F6-44B2-A7E8-A6CFA9553B51}"/>
              </a:ext>
            </a:extLst>
          </p:cNvPr>
          <p:cNvPicPr>
            <a:picLocks noChangeAspect="1"/>
          </p:cNvPicPr>
          <p:nvPr/>
        </p:nvPicPr>
        <p:blipFill>
          <a:blip r:embed="rId3"/>
          <a:stretch>
            <a:fillRect/>
          </a:stretch>
        </p:blipFill>
        <p:spPr>
          <a:xfrm>
            <a:off x="10123015" y="6215271"/>
            <a:ext cx="2068985" cy="642730"/>
          </a:xfrm>
          <a:prstGeom prst="rect">
            <a:avLst/>
          </a:prstGeom>
        </p:spPr>
      </p:pic>
      <p:sp>
        <p:nvSpPr>
          <p:cNvPr id="10" name="TextBox 9">
            <a:extLst>
              <a:ext uri="{FF2B5EF4-FFF2-40B4-BE49-F238E27FC236}">
                <a16:creationId xmlns:a16="http://schemas.microsoft.com/office/drawing/2014/main" id="{C466D1B0-912E-4FDB-8212-A348A858FA77}"/>
              </a:ext>
            </a:extLst>
          </p:cNvPr>
          <p:cNvSpPr txBox="1"/>
          <p:nvPr/>
        </p:nvSpPr>
        <p:spPr>
          <a:xfrm>
            <a:off x="2166245" y="1491266"/>
            <a:ext cx="3190877" cy="400110"/>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Training Cost (Per Trainee)</a:t>
            </a:r>
            <a:endParaRPr lang="en-US" sz="2000" b="1" dirty="0">
              <a:effectLst>
                <a:outerShdw blurRad="38100" dist="38100" dir="2700000" algn="tl">
                  <a:srgbClr val="000000">
                    <a:alpha val="43137"/>
                  </a:srgbClr>
                </a:outerShdw>
              </a:effectLst>
            </a:endParaRPr>
          </a:p>
        </p:txBody>
      </p:sp>
      <p:sp>
        <p:nvSpPr>
          <p:cNvPr id="12" name="TextBox 11">
            <a:extLst>
              <a:ext uri="{FF2B5EF4-FFF2-40B4-BE49-F238E27FC236}">
                <a16:creationId xmlns:a16="http://schemas.microsoft.com/office/drawing/2014/main" id="{0B5F764E-CDCC-4A4A-B8F2-1DE4126C6DB6}"/>
              </a:ext>
            </a:extLst>
          </p:cNvPr>
          <p:cNvSpPr txBox="1"/>
          <p:nvPr/>
        </p:nvSpPr>
        <p:spPr>
          <a:xfrm>
            <a:off x="6511787" y="4784851"/>
            <a:ext cx="2580860" cy="400110"/>
          </a:xfrm>
          <a:prstGeom prst="rect">
            <a:avLst/>
          </a:prstGeom>
          <a:noFill/>
        </p:spPr>
        <p:txBody>
          <a:bodyPr wrap="square">
            <a:spAutoFit/>
          </a:bodyPr>
          <a:lstStyle/>
          <a:p>
            <a:r>
              <a:rPr lang="en-US" sz="2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PMU Cost (Tentative)</a:t>
            </a:r>
            <a:endParaRPr lang="en-US" sz="2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5167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1660496" y="386677"/>
            <a:ext cx="5270392" cy="470833"/>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on Investment </a:t>
            </a:r>
          </a:p>
        </p:txBody>
      </p:sp>
      <p:graphicFrame>
        <p:nvGraphicFramePr>
          <p:cNvPr id="3" name="Table 2">
            <a:extLst>
              <a:ext uri="{FF2B5EF4-FFF2-40B4-BE49-F238E27FC236}">
                <a16:creationId xmlns:a16="http://schemas.microsoft.com/office/drawing/2014/main" id="{9457B436-DE8C-4AD4-8C33-9430BB4CEAD9}"/>
              </a:ext>
            </a:extLst>
          </p:cNvPr>
          <p:cNvGraphicFramePr>
            <a:graphicFrameLocks noGrp="1"/>
          </p:cNvGraphicFramePr>
          <p:nvPr>
            <p:extLst>
              <p:ext uri="{D42A27DB-BD31-4B8C-83A1-F6EECF244321}">
                <p14:modId xmlns:p14="http://schemas.microsoft.com/office/powerpoint/2010/main" val="365324822"/>
              </p:ext>
            </p:extLst>
          </p:nvPr>
        </p:nvGraphicFramePr>
        <p:xfrm>
          <a:off x="507556" y="1012098"/>
          <a:ext cx="11150600" cy="4813169"/>
        </p:xfrm>
        <a:graphic>
          <a:graphicData uri="http://schemas.openxmlformats.org/drawingml/2006/table">
            <a:tbl>
              <a:tblPr firstRow="1" firstCol="1" bandRow="1">
                <a:tableStyleId>{5C22544A-7EE6-4342-B048-85BDC9FD1C3A}</a:tableStyleId>
              </a:tblPr>
              <a:tblGrid>
                <a:gridCol w="671887">
                  <a:extLst>
                    <a:ext uri="{9D8B030D-6E8A-4147-A177-3AD203B41FA5}">
                      <a16:colId xmlns:a16="http://schemas.microsoft.com/office/drawing/2014/main" val="2188376954"/>
                    </a:ext>
                  </a:extLst>
                </a:gridCol>
                <a:gridCol w="1444487">
                  <a:extLst>
                    <a:ext uri="{9D8B030D-6E8A-4147-A177-3AD203B41FA5}">
                      <a16:colId xmlns:a16="http://schemas.microsoft.com/office/drawing/2014/main" val="2272374100"/>
                    </a:ext>
                  </a:extLst>
                </a:gridCol>
                <a:gridCol w="1510748">
                  <a:extLst>
                    <a:ext uri="{9D8B030D-6E8A-4147-A177-3AD203B41FA5}">
                      <a16:colId xmlns:a16="http://schemas.microsoft.com/office/drawing/2014/main" val="1681089724"/>
                    </a:ext>
                  </a:extLst>
                </a:gridCol>
                <a:gridCol w="1930310">
                  <a:extLst>
                    <a:ext uri="{9D8B030D-6E8A-4147-A177-3AD203B41FA5}">
                      <a16:colId xmlns:a16="http://schemas.microsoft.com/office/drawing/2014/main" val="1930099"/>
                    </a:ext>
                  </a:extLst>
                </a:gridCol>
                <a:gridCol w="964955">
                  <a:extLst>
                    <a:ext uri="{9D8B030D-6E8A-4147-A177-3AD203B41FA5}">
                      <a16:colId xmlns:a16="http://schemas.microsoft.com/office/drawing/2014/main" val="1611561585"/>
                    </a:ext>
                  </a:extLst>
                </a:gridCol>
                <a:gridCol w="2015686">
                  <a:extLst>
                    <a:ext uri="{9D8B030D-6E8A-4147-A177-3AD203B41FA5}">
                      <a16:colId xmlns:a16="http://schemas.microsoft.com/office/drawing/2014/main" val="2066159860"/>
                    </a:ext>
                  </a:extLst>
                </a:gridCol>
                <a:gridCol w="1688632">
                  <a:extLst>
                    <a:ext uri="{9D8B030D-6E8A-4147-A177-3AD203B41FA5}">
                      <a16:colId xmlns:a16="http://schemas.microsoft.com/office/drawing/2014/main" val="181180908"/>
                    </a:ext>
                  </a:extLst>
                </a:gridCol>
                <a:gridCol w="923895">
                  <a:extLst>
                    <a:ext uri="{9D8B030D-6E8A-4147-A177-3AD203B41FA5}">
                      <a16:colId xmlns:a16="http://schemas.microsoft.com/office/drawing/2014/main" val="3090396116"/>
                    </a:ext>
                  </a:extLst>
                </a:gridCol>
              </a:tblGrid>
              <a:tr h="388804">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	Sl.</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Trade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Country</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Total Investment (BDT/Trainee)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Visa (Time)</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Monthly Return</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(BDT/Trainee)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Total Return</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(BDT/Trainee)</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Return Ratio</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72932901"/>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01</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Civil Construction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Middle East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 years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30,00,000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50 times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67103862"/>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02</a:t>
                      </a:r>
                    </a:p>
                  </a:txBody>
                  <a:tcPr marL="50015" marR="50015"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Electrician</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Middle East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 years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50,000 – 60,000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30,00,000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 times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3792035"/>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03</a:t>
                      </a:r>
                    </a:p>
                  </a:txBody>
                  <a:tcPr marL="50015" marR="50015"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Welder</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Middle East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 years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30,00,000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 times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15217253"/>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04</a:t>
                      </a:r>
                    </a:p>
                  </a:txBody>
                  <a:tcPr marL="50015" marR="50015"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Refrigeration &amp; Air-Conditioning</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Middle East</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 years</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50,000 – 60,000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a:effectLst/>
                          <a:latin typeface="Times New Roman" panose="02020603050405020304" pitchFamily="18" charset="0"/>
                          <a:cs typeface="Times New Roman" panose="02020603050405020304" pitchFamily="18" charset="0"/>
                        </a:rPr>
                        <a:t>30,00,000</a:t>
                      </a:r>
                      <a:endParaRPr lang="en-US"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50 times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55374954"/>
                  </a:ext>
                </a:extLst>
              </a:tr>
              <a:tr h="784050">
                <a:tc>
                  <a:txBody>
                    <a:bodyPr/>
                    <a:lstStyle/>
                    <a:p>
                      <a:pPr marL="0" marR="0" algn="ctr">
                        <a:lnSpc>
                          <a:spcPct val="107000"/>
                        </a:lnSpc>
                        <a:spcBef>
                          <a:spcPts val="0"/>
                        </a:spcBef>
                        <a:spcAft>
                          <a:spcPts val="0"/>
                        </a:spcAft>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05</a:t>
                      </a:r>
                    </a:p>
                  </a:txBody>
                  <a:tcPr marL="50015" marR="50015"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Caregiver (RE-MI Program)</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Japan</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England</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Thailand</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Singapore</a:t>
                      </a:r>
                    </a:p>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Middle East</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1,00,000 – 1,20,000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 years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1,20,000 – 1,50,000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70,00,000</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100" dirty="0">
                          <a:effectLst/>
                          <a:latin typeface="Times New Roman" panose="02020603050405020304" pitchFamily="18" charset="0"/>
                          <a:cs typeface="Times New Roman" panose="02020603050405020304" pitchFamily="18" charset="0"/>
                        </a:rPr>
                        <a:t>50 times</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0015" marR="50015"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989157"/>
                  </a:ext>
                </a:extLst>
              </a:tr>
            </a:tbl>
          </a:graphicData>
        </a:graphic>
      </p:graphicFrame>
      <p:pic>
        <p:nvPicPr>
          <p:cNvPr id="4" name="Picture 3">
            <a:extLst>
              <a:ext uri="{FF2B5EF4-FFF2-40B4-BE49-F238E27FC236}">
                <a16:creationId xmlns:a16="http://schemas.microsoft.com/office/drawing/2014/main" id="{ACC9AF8B-4964-410E-B887-8C5F6A62C5EE}"/>
              </a:ext>
            </a:extLst>
          </p:cNvPr>
          <p:cNvPicPr>
            <a:picLocks noChangeAspect="1"/>
          </p:cNvPicPr>
          <p:nvPr/>
        </p:nvPicPr>
        <p:blipFill>
          <a:blip r:embed="rId2"/>
          <a:stretch>
            <a:fillRect/>
          </a:stretch>
        </p:blipFill>
        <p:spPr>
          <a:xfrm>
            <a:off x="0" y="6215270"/>
            <a:ext cx="2139388" cy="642730"/>
          </a:xfrm>
          <a:prstGeom prst="rect">
            <a:avLst/>
          </a:prstGeom>
        </p:spPr>
      </p:pic>
      <p:pic>
        <p:nvPicPr>
          <p:cNvPr id="5" name="Picture 4">
            <a:extLst>
              <a:ext uri="{FF2B5EF4-FFF2-40B4-BE49-F238E27FC236}">
                <a16:creationId xmlns:a16="http://schemas.microsoft.com/office/drawing/2014/main" id="{1DEC6B94-C632-4258-9A75-9E4494BF771F}"/>
              </a:ext>
            </a:extLst>
          </p:cNvPr>
          <p:cNvPicPr>
            <a:picLocks noChangeAspect="1"/>
          </p:cNvPicPr>
          <p:nvPr/>
        </p:nvPicPr>
        <p:blipFill>
          <a:blip r:embed="rId3"/>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2305740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521E-2BA1-4974-990E-673B2688B736}"/>
              </a:ext>
            </a:extLst>
          </p:cNvPr>
          <p:cNvSpPr>
            <a:spLocks noGrp="1"/>
          </p:cNvSpPr>
          <p:nvPr>
            <p:ph type="title"/>
          </p:nvPr>
        </p:nvSpPr>
        <p:spPr>
          <a:xfrm>
            <a:off x="797009" y="691066"/>
            <a:ext cx="4872935" cy="470833"/>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Demand from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seip</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416D48-25D3-48BD-8A36-5134F9235174}"/>
              </a:ext>
            </a:extLst>
          </p:cNvPr>
          <p:cNvSpPr txBox="1"/>
          <p:nvPr/>
        </p:nvSpPr>
        <p:spPr>
          <a:xfrm>
            <a:off x="797009" y="1683942"/>
            <a:ext cx="4872935" cy="3505703"/>
          </a:xfrm>
          <a:prstGeom prst="rect">
            <a:avLst/>
          </a:prstGeom>
          <a:noFill/>
        </p:spPr>
        <p:txBody>
          <a:bodyPr wrap="square">
            <a:spAutoFit/>
          </a:bodyPr>
          <a:lstStyle/>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Office Set Up at BAIRA (PMU)</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Training Support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Training Institute Strengthening</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Training Payment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Equipment Support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Transport Support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Curriculum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Foreign Job Placement Cell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International Recruiting Center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International Certification Process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One Stop Service center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Online Classroom Set Up Development</a:t>
            </a:r>
          </a:p>
          <a:p>
            <a:pPr marL="342900" marR="0" lvl="0" indent="-342900" algn="just">
              <a:lnSpc>
                <a:spcPct val="107000"/>
              </a:lnSpc>
              <a:spcBef>
                <a:spcPts val="0"/>
              </a:spcBef>
              <a:spcAft>
                <a:spcPts val="0"/>
              </a:spcAft>
              <a:buFont typeface="+mj-lt"/>
              <a:buAutoNum type="arabicPeriod"/>
            </a:pPr>
            <a:r>
              <a:rPr lang="en-US" sz="1600" dirty="0">
                <a:latin typeface="Times New Roman" panose="02020603050405020304" pitchFamily="18" charset="0"/>
                <a:cs typeface="Times New Roman" panose="02020603050405020304" pitchFamily="18" charset="0"/>
              </a:rPr>
              <a:t>Awareness and Program Campaign Support</a:t>
            </a:r>
          </a:p>
        </p:txBody>
      </p:sp>
      <p:pic>
        <p:nvPicPr>
          <p:cNvPr id="5" name="Picture 4">
            <a:extLst>
              <a:ext uri="{FF2B5EF4-FFF2-40B4-BE49-F238E27FC236}">
                <a16:creationId xmlns:a16="http://schemas.microsoft.com/office/drawing/2014/main" id="{19817A45-60C8-4A24-BAED-CA3D4E384DD7}"/>
              </a:ext>
            </a:extLst>
          </p:cNvPr>
          <p:cNvPicPr>
            <a:picLocks noChangeAspect="1"/>
          </p:cNvPicPr>
          <p:nvPr/>
        </p:nvPicPr>
        <p:blipFill>
          <a:blip r:embed="rId2"/>
          <a:stretch>
            <a:fillRect/>
          </a:stretch>
        </p:blipFill>
        <p:spPr>
          <a:xfrm>
            <a:off x="0" y="6215270"/>
            <a:ext cx="2139388" cy="642730"/>
          </a:xfrm>
          <a:prstGeom prst="rect">
            <a:avLst/>
          </a:prstGeom>
        </p:spPr>
      </p:pic>
      <p:pic>
        <p:nvPicPr>
          <p:cNvPr id="6" name="Picture 5">
            <a:extLst>
              <a:ext uri="{FF2B5EF4-FFF2-40B4-BE49-F238E27FC236}">
                <a16:creationId xmlns:a16="http://schemas.microsoft.com/office/drawing/2014/main" id="{CB8D40F2-83D5-4761-8858-3B6DC2DAF976}"/>
              </a:ext>
            </a:extLst>
          </p:cNvPr>
          <p:cNvPicPr>
            <a:picLocks noChangeAspect="1"/>
          </p:cNvPicPr>
          <p:nvPr/>
        </p:nvPicPr>
        <p:blipFill>
          <a:blip r:embed="rId3"/>
          <a:stretch>
            <a:fillRect/>
          </a:stretch>
        </p:blipFill>
        <p:spPr>
          <a:xfrm>
            <a:off x="10123015" y="6215271"/>
            <a:ext cx="2068985" cy="642730"/>
          </a:xfrm>
          <a:prstGeom prst="rect">
            <a:avLst/>
          </a:prstGeom>
        </p:spPr>
      </p:pic>
      <p:pic>
        <p:nvPicPr>
          <p:cNvPr id="8" name="Picture 7">
            <a:extLst>
              <a:ext uri="{FF2B5EF4-FFF2-40B4-BE49-F238E27FC236}">
                <a16:creationId xmlns:a16="http://schemas.microsoft.com/office/drawing/2014/main" id="{F9958BAB-A1BC-46A2-9BB1-A79F41685CC2}"/>
              </a:ext>
            </a:extLst>
          </p:cNvPr>
          <p:cNvPicPr>
            <a:picLocks noChangeAspect="1"/>
          </p:cNvPicPr>
          <p:nvPr/>
        </p:nvPicPr>
        <p:blipFill>
          <a:blip r:embed="rId4"/>
          <a:stretch>
            <a:fillRect/>
          </a:stretch>
        </p:blipFill>
        <p:spPr>
          <a:xfrm>
            <a:off x="5568397" y="2609020"/>
            <a:ext cx="4872935" cy="2565037"/>
          </a:xfrm>
          <a:prstGeom prst="rect">
            <a:avLst/>
          </a:prstGeom>
          <a:ln>
            <a:solidFill>
              <a:srgbClr val="00B050"/>
            </a:solidFill>
          </a:ln>
        </p:spPr>
      </p:pic>
    </p:spTree>
    <p:extLst>
      <p:ext uri="{BB962C8B-B14F-4D97-AF65-F5344CB8AC3E}">
        <p14:creationId xmlns:p14="http://schemas.microsoft.com/office/powerpoint/2010/main" val="1208890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C27E4-EA60-4F7D-822F-38EA3F53C8CC}"/>
              </a:ext>
            </a:extLst>
          </p:cNvPr>
          <p:cNvSpPr>
            <a:spLocks noGrp="1"/>
          </p:cNvSpPr>
          <p:nvPr>
            <p:ph type="title"/>
          </p:nvPr>
        </p:nvSpPr>
        <p:spPr>
          <a:xfrm>
            <a:off x="689113" y="889351"/>
            <a:ext cx="6626088" cy="535257"/>
          </a:xfrm>
        </p:spPr>
        <p:txBody>
          <a:bodyPr/>
          <a:lstStyle/>
          <a:p>
            <a:pPr algn="ctr"/>
            <a:r>
              <a:rPr lang="en-US" sz="2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Justification of SA-MI program</a:t>
            </a:r>
            <a:endParaRPr lang="en-US" sz="2800" dirty="0">
              <a:effectLst>
                <a:outerShdw blurRad="38100" dist="38100" dir="2700000" algn="tl">
                  <a:srgbClr val="000000">
                    <a:alpha val="43137"/>
                  </a:srgbClr>
                </a:outerShdw>
              </a:effectLst>
            </a:endParaRPr>
          </a:p>
        </p:txBody>
      </p:sp>
      <p:sp>
        <p:nvSpPr>
          <p:cNvPr id="3" name="Slide Number Placeholder 2">
            <a:extLst>
              <a:ext uri="{FF2B5EF4-FFF2-40B4-BE49-F238E27FC236}">
                <a16:creationId xmlns:a16="http://schemas.microsoft.com/office/drawing/2014/main" id="{2AE2E54F-BCCC-4FCB-BEC0-284ABDB73AAB}"/>
              </a:ext>
            </a:extLst>
          </p:cNvPr>
          <p:cNvSpPr>
            <a:spLocks noGrp="1"/>
          </p:cNvSpPr>
          <p:nvPr>
            <p:ph type="sldNum" sz="quarter" idx="12"/>
          </p:nvPr>
        </p:nvSpPr>
        <p:spPr/>
        <p:txBody>
          <a:bodyPr/>
          <a:lstStyle/>
          <a:p>
            <a:fld id="{9EC71654-96A5-4280-94F3-931C61A9F92C}" type="slidenum">
              <a:rPr lang="en-US" noProof="0" smtClean="0"/>
              <a:pPr/>
              <a:t>19</a:t>
            </a:fld>
            <a:endParaRPr lang="en-US" noProof="0" dirty="0"/>
          </a:p>
        </p:txBody>
      </p:sp>
      <p:pic>
        <p:nvPicPr>
          <p:cNvPr id="6" name="Picture 5">
            <a:extLst>
              <a:ext uri="{FF2B5EF4-FFF2-40B4-BE49-F238E27FC236}">
                <a16:creationId xmlns:a16="http://schemas.microsoft.com/office/drawing/2014/main" id="{EDE78ADB-4B22-4689-8D5D-89AF38C2A07F}"/>
              </a:ext>
            </a:extLst>
          </p:cNvPr>
          <p:cNvPicPr>
            <a:picLocks noChangeAspect="1"/>
          </p:cNvPicPr>
          <p:nvPr/>
        </p:nvPicPr>
        <p:blipFill>
          <a:blip r:embed="rId2"/>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81B35782-AEA0-4DD1-BC31-E5139E7ECABF}"/>
              </a:ext>
            </a:extLst>
          </p:cNvPr>
          <p:cNvPicPr>
            <a:picLocks noChangeAspect="1"/>
          </p:cNvPicPr>
          <p:nvPr/>
        </p:nvPicPr>
        <p:blipFill>
          <a:blip r:embed="rId3"/>
          <a:stretch>
            <a:fillRect/>
          </a:stretch>
        </p:blipFill>
        <p:spPr>
          <a:xfrm>
            <a:off x="10123015" y="6215271"/>
            <a:ext cx="2068985" cy="642730"/>
          </a:xfrm>
          <a:prstGeom prst="rect">
            <a:avLst/>
          </a:prstGeom>
        </p:spPr>
      </p:pic>
      <p:pic>
        <p:nvPicPr>
          <p:cNvPr id="9" name="Picture 8">
            <a:extLst>
              <a:ext uri="{FF2B5EF4-FFF2-40B4-BE49-F238E27FC236}">
                <a16:creationId xmlns:a16="http://schemas.microsoft.com/office/drawing/2014/main" id="{DC4408CB-C6C4-4356-997B-4E2E961082CB}"/>
              </a:ext>
            </a:extLst>
          </p:cNvPr>
          <p:cNvPicPr>
            <a:picLocks noChangeAspect="1"/>
          </p:cNvPicPr>
          <p:nvPr/>
        </p:nvPicPr>
        <p:blipFill>
          <a:blip r:embed="rId4"/>
          <a:stretch>
            <a:fillRect/>
          </a:stretch>
        </p:blipFill>
        <p:spPr>
          <a:xfrm>
            <a:off x="5942335" y="3819939"/>
            <a:ext cx="4180680" cy="2148710"/>
          </a:xfrm>
          <a:prstGeom prst="rect">
            <a:avLst/>
          </a:prstGeom>
          <a:ln>
            <a:solidFill>
              <a:srgbClr val="00B050"/>
            </a:solidFill>
          </a:ln>
        </p:spPr>
      </p:pic>
      <p:sp>
        <p:nvSpPr>
          <p:cNvPr id="10" name="TextBox 9">
            <a:extLst>
              <a:ext uri="{FF2B5EF4-FFF2-40B4-BE49-F238E27FC236}">
                <a16:creationId xmlns:a16="http://schemas.microsoft.com/office/drawing/2014/main" id="{28A03BBC-64D6-42F9-9A84-4DAB7E9B44D9}"/>
              </a:ext>
            </a:extLst>
          </p:cNvPr>
          <p:cNvSpPr txBox="1"/>
          <p:nvPr/>
        </p:nvSpPr>
        <p:spPr>
          <a:xfrm>
            <a:off x="689112" y="1560228"/>
            <a:ext cx="6626088" cy="2031325"/>
          </a:xfrm>
          <a:prstGeom prst="rect">
            <a:avLst/>
          </a:prstGeom>
          <a:noFill/>
        </p:spPr>
        <p:txBody>
          <a:bodyPr wrap="square">
            <a:spAutoFit/>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Due to COVID-19 impact most of migrant worker are in danger for losing their job. Especially Middle east and European migrants are facing a lot of problem. That’s why a big number migrant back to country and another big number is waiting for return. These near about million working people will be jobless after return and no way to earn. Most of them already lost their significant amount of money for joining to these countries.</a:t>
            </a:r>
            <a:endParaRPr lang="en-US" dirty="0"/>
          </a:p>
        </p:txBody>
      </p:sp>
    </p:spTree>
    <p:extLst>
      <p:ext uri="{BB962C8B-B14F-4D97-AF65-F5344CB8AC3E}">
        <p14:creationId xmlns:p14="http://schemas.microsoft.com/office/powerpoint/2010/main" val="1469277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08B8-3DB3-4637-AE23-B8DB96D9FCEC}"/>
              </a:ext>
            </a:extLst>
          </p:cNvPr>
          <p:cNvSpPr>
            <a:spLocks noGrp="1"/>
          </p:cNvSpPr>
          <p:nvPr>
            <p:ph type="ctrTitle"/>
          </p:nvPr>
        </p:nvSpPr>
        <p:spPr>
          <a:xfrm>
            <a:off x="6096001" y="3339476"/>
            <a:ext cx="5777914" cy="503167"/>
          </a:xfrm>
        </p:spPr>
        <p:txBody>
          <a:bodyP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Interested Association</a:t>
            </a:r>
          </a:p>
        </p:txBody>
      </p:sp>
      <p:sp>
        <p:nvSpPr>
          <p:cNvPr id="3" name="Subtitle 2">
            <a:extLst>
              <a:ext uri="{FF2B5EF4-FFF2-40B4-BE49-F238E27FC236}">
                <a16:creationId xmlns:a16="http://schemas.microsoft.com/office/drawing/2014/main" id="{2198AA37-E298-4CD8-9F0F-2123ACFD9653}"/>
              </a:ext>
            </a:extLst>
          </p:cNvPr>
          <p:cNvSpPr>
            <a:spLocks noGrp="1"/>
          </p:cNvSpPr>
          <p:nvPr>
            <p:ph type="subTitle" idx="1"/>
          </p:nvPr>
        </p:nvSpPr>
        <p:spPr>
          <a:xfrm>
            <a:off x="6175529" y="4279971"/>
            <a:ext cx="5698386" cy="503167"/>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Bangladesh Association of International Recruiting Agencies (BAIRA)</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Placeholder 9" descr="city scape">
            <a:extLst>
              <a:ext uri="{FF2B5EF4-FFF2-40B4-BE49-F238E27FC236}">
                <a16:creationId xmlns:a16="http://schemas.microsoft.com/office/drawing/2014/main" id="{ABD7F97D-15E8-4032-B615-0562046B7542}"/>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a:stretch>
            <a:fillRect/>
          </a:stretch>
        </p:blipFill>
        <p:spPr>
          <a:ln>
            <a:solidFill>
              <a:srgbClr val="00B050"/>
            </a:solidFill>
          </a:ln>
        </p:spPr>
      </p:pic>
      <p:pic>
        <p:nvPicPr>
          <p:cNvPr id="5" name="Picture 4">
            <a:extLst>
              <a:ext uri="{FF2B5EF4-FFF2-40B4-BE49-F238E27FC236}">
                <a16:creationId xmlns:a16="http://schemas.microsoft.com/office/drawing/2014/main" id="{6AC6646E-F0EF-4C20-BAE5-5716F3837B34}"/>
              </a:ext>
            </a:extLst>
          </p:cNvPr>
          <p:cNvPicPr>
            <a:picLocks noChangeAspect="1"/>
          </p:cNvPicPr>
          <p:nvPr/>
        </p:nvPicPr>
        <p:blipFill>
          <a:blip r:embed="rId4"/>
          <a:stretch>
            <a:fillRect/>
          </a:stretch>
        </p:blipFill>
        <p:spPr>
          <a:xfrm>
            <a:off x="9104242" y="166777"/>
            <a:ext cx="2928729" cy="1123536"/>
          </a:xfrm>
          <a:prstGeom prst="rect">
            <a:avLst/>
          </a:prstGeom>
        </p:spPr>
      </p:pic>
      <p:pic>
        <p:nvPicPr>
          <p:cNvPr id="6" name="Picture 5">
            <a:extLst>
              <a:ext uri="{FF2B5EF4-FFF2-40B4-BE49-F238E27FC236}">
                <a16:creationId xmlns:a16="http://schemas.microsoft.com/office/drawing/2014/main" id="{784681E4-5996-4736-8E16-E56AEBA80E90}"/>
              </a:ext>
            </a:extLst>
          </p:cNvPr>
          <p:cNvPicPr>
            <a:picLocks noChangeAspect="1"/>
          </p:cNvPicPr>
          <p:nvPr/>
        </p:nvPicPr>
        <p:blipFill>
          <a:blip r:embed="rId5"/>
          <a:stretch>
            <a:fillRect/>
          </a:stretch>
        </p:blipFill>
        <p:spPr>
          <a:xfrm>
            <a:off x="159030" y="118621"/>
            <a:ext cx="2199858" cy="705174"/>
          </a:xfrm>
          <a:prstGeom prst="rect">
            <a:avLst/>
          </a:prstGeom>
        </p:spPr>
      </p:pic>
    </p:spTree>
    <p:extLst>
      <p:ext uri="{BB962C8B-B14F-4D97-AF65-F5344CB8AC3E}">
        <p14:creationId xmlns:p14="http://schemas.microsoft.com/office/powerpoint/2010/main" val="3167172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CA16-8D78-4A87-9023-708458E3A4F3}"/>
              </a:ext>
            </a:extLst>
          </p:cNvPr>
          <p:cNvSpPr>
            <a:spLocks noGrp="1"/>
          </p:cNvSpPr>
          <p:nvPr>
            <p:ph type="title"/>
          </p:nvPr>
        </p:nvSpPr>
        <p:spPr>
          <a:xfrm>
            <a:off x="2566128" y="561300"/>
            <a:ext cx="1623450" cy="495389"/>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p:txBody>
      </p:sp>
      <p:pic>
        <p:nvPicPr>
          <p:cNvPr id="17" name="Picture Placeholder 16">
            <a:extLst>
              <a:ext uri="{FF2B5EF4-FFF2-40B4-BE49-F238E27FC236}">
                <a16:creationId xmlns:a16="http://schemas.microsoft.com/office/drawing/2014/main" id="{CBB1FBB7-8048-6F41-A39C-61BDC2D38BFE}"/>
              </a:ext>
            </a:extLst>
          </p:cNvPr>
          <p:cNvPicPr>
            <a:picLocks noGrp="1" noChangeAspect="1"/>
          </p:cNvPicPr>
          <p:nvPr>
            <p:ph type="pic" sz="quarter" idx="13"/>
          </p:nvPr>
        </p:nvPicPr>
        <p:blipFill>
          <a:blip r:embed="rId3"/>
          <a:srcRect/>
          <a:stretch/>
        </p:blipFill>
        <p:spPr>
          <a:xfrm>
            <a:off x="1267933" y="1848535"/>
            <a:ext cx="1101746" cy="1430337"/>
          </a:xfrm>
          <a:ln>
            <a:solidFill>
              <a:srgbClr val="00B050"/>
            </a:solidFill>
          </a:ln>
        </p:spPr>
      </p:pic>
      <p:sp>
        <p:nvSpPr>
          <p:cNvPr id="9" name="Content Placeholder 8">
            <a:extLst>
              <a:ext uri="{FF2B5EF4-FFF2-40B4-BE49-F238E27FC236}">
                <a16:creationId xmlns:a16="http://schemas.microsoft.com/office/drawing/2014/main" id="{D66C6D21-6780-4D8A-9B6F-582E0BD2DC2E}"/>
              </a:ext>
            </a:extLst>
          </p:cNvPr>
          <p:cNvSpPr>
            <a:spLocks noGrp="1"/>
          </p:cNvSpPr>
          <p:nvPr>
            <p:ph idx="17"/>
          </p:nvPr>
        </p:nvSpPr>
        <p:spPr/>
        <p:txBody>
          <a:bodyPr/>
          <a:lstStyle/>
          <a:p>
            <a:r>
              <a:rPr lang="en-US" i="0" dirty="0">
                <a:solidFill>
                  <a:schemeClr val="tx1"/>
                </a:solidFill>
                <a:effectLst>
                  <a:outerShdw blurRad="38100" dist="38100" dir="2700000" algn="tl">
                    <a:srgbClr val="000000">
                      <a:alpha val="43137"/>
                    </a:srgbClr>
                  </a:outerShdw>
                </a:effectLst>
                <a:latin typeface="Times New Roman" panose="02020603050405020304" pitchFamily="18" charset="0"/>
              </a:rPr>
              <a:t>Mr. </a:t>
            </a:r>
            <a:r>
              <a:rPr lang="en-US" i="0" dirty="0" err="1">
                <a:solidFill>
                  <a:schemeClr val="tx1"/>
                </a:solidFill>
                <a:effectLst>
                  <a:outerShdw blurRad="38100" dist="38100" dir="2700000" algn="tl">
                    <a:srgbClr val="000000">
                      <a:alpha val="43137"/>
                    </a:srgbClr>
                  </a:outerShdw>
                </a:effectLst>
                <a:latin typeface="Times New Roman" panose="02020603050405020304" pitchFamily="18" charset="0"/>
              </a:rPr>
              <a:t>Benjir</a:t>
            </a:r>
            <a:r>
              <a:rPr lang="en-US" i="0" dirty="0">
                <a:solidFill>
                  <a:schemeClr val="tx1"/>
                </a:solidFill>
                <a:effectLst>
                  <a:outerShdw blurRad="38100" dist="38100" dir="2700000" algn="tl">
                    <a:srgbClr val="000000">
                      <a:alpha val="43137"/>
                    </a:srgbClr>
                  </a:outerShdw>
                </a:effectLst>
                <a:latin typeface="Times New Roman" panose="02020603050405020304" pitchFamily="18" charset="0"/>
              </a:rPr>
              <a:t> Ahmed, M.P.</a:t>
            </a:r>
            <a:endParaRPr lang="en-US" dirty="0">
              <a:solidFill>
                <a:schemeClr val="tx1"/>
              </a:solidFill>
              <a:effectLst>
                <a:outerShdw blurRad="38100" dist="38100" dir="2700000" algn="tl">
                  <a:srgbClr val="000000">
                    <a:alpha val="43137"/>
                  </a:srgbClr>
                </a:outerShdw>
              </a:effectLst>
            </a:endParaRPr>
          </a:p>
        </p:txBody>
      </p:sp>
      <p:sp>
        <p:nvSpPr>
          <p:cNvPr id="8" name="Content Placeholder 7">
            <a:extLst>
              <a:ext uri="{FF2B5EF4-FFF2-40B4-BE49-F238E27FC236}">
                <a16:creationId xmlns:a16="http://schemas.microsoft.com/office/drawing/2014/main" id="{5935AC4D-C17D-4827-B693-43A34920A5FD}"/>
              </a:ext>
            </a:extLst>
          </p:cNvPr>
          <p:cNvSpPr>
            <a:spLocks noGrp="1"/>
          </p:cNvSpPr>
          <p:nvPr>
            <p:ph idx="1"/>
          </p:nvPr>
        </p:nvSpPr>
        <p:spPr>
          <a:xfrm>
            <a:off x="524454" y="4052307"/>
            <a:ext cx="2588705" cy="1407178"/>
          </a:xfrm>
        </p:spPr>
        <p:txBody>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Honorable President</a:t>
            </a:r>
          </a:p>
          <a:p>
            <a:pPr>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Bangladesh Association of International Recruiting Agencies (BAIRA)</a:t>
            </a:r>
          </a:p>
        </p:txBody>
      </p:sp>
      <p:pic>
        <p:nvPicPr>
          <p:cNvPr id="19" name="Picture Placeholder 18">
            <a:extLst>
              <a:ext uri="{FF2B5EF4-FFF2-40B4-BE49-F238E27FC236}">
                <a16:creationId xmlns:a16="http://schemas.microsoft.com/office/drawing/2014/main" id="{9F61DE0B-ECF7-B74B-80E5-B602A86B8F81}"/>
              </a:ext>
            </a:extLst>
          </p:cNvPr>
          <p:cNvPicPr>
            <a:picLocks noGrp="1" noChangeAspect="1"/>
          </p:cNvPicPr>
          <p:nvPr>
            <p:ph type="pic" sz="quarter" idx="14"/>
          </p:nvPr>
        </p:nvPicPr>
        <p:blipFill>
          <a:blip r:embed="rId4"/>
          <a:srcRect/>
          <a:stretch/>
        </p:blipFill>
        <p:spPr>
          <a:xfrm>
            <a:off x="4100071" y="1848535"/>
            <a:ext cx="1144269" cy="1430337"/>
          </a:xfrm>
          <a:ln>
            <a:solidFill>
              <a:srgbClr val="00B050"/>
            </a:solidFill>
          </a:ln>
        </p:spPr>
      </p:pic>
      <p:sp>
        <p:nvSpPr>
          <p:cNvPr id="11" name="Content Placeholder 10">
            <a:extLst>
              <a:ext uri="{FF2B5EF4-FFF2-40B4-BE49-F238E27FC236}">
                <a16:creationId xmlns:a16="http://schemas.microsoft.com/office/drawing/2014/main" id="{90DE57B2-448D-4C8D-8B9C-FFDDFB0A9208}"/>
              </a:ext>
            </a:extLst>
          </p:cNvPr>
          <p:cNvSpPr>
            <a:spLocks noGrp="1"/>
          </p:cNvSpPr>
          <p:nvPr>
            <p:ph idx="19"/>
          </p:nvPr>
        </p:nvSpPr>
        <p:spPr/>
        <p:txBody>
          <a:bodyPr/>
          <a:lstStyle/>
          <a:p>
            <a:r>
              <a:rPr lang="en-US"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Shameem Ahmed Chowdhury Noman</a:t>
            </a:r>
            <a:endParaRPr lang="en-US" sz="140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CCF1405A-05DA-4553-A7B3-B9592963C6B1}"/>
              </a:ext>
            </a:extLst>
          </p:cNvPr>
          <p:cNvSpPr>
            <a:spLocks noGrp="1"/>
          </p:cNvSpPr>
          <p:nvPr>
            <p:ph idx="18"/>
          </p:nvPr>
        </p:nvSpPr>
        <p:spPr>
          <a:xfrm>
            <a:off x="3377853" y="4052306"/>
            <a:ext cx="2588705" cy="1407179"/>
          </a:xfrm>
        </p:spPr>
        <p:txBody>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Secretary General</a:t>
            </a:r>
          </a:p>
          <a:p>
            <a:pPr>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Bangladesh Association of International Recruiting Agencies (BAIRA)</a:t>
            </a:r>
          </a:p>
        </p:txBody>
      </p:sp>
      <p:sp>
        <p:nvSpPr>
          <p:cNvPr id="13" name="Content Placeholder 12">
            <a:extLst>
              <a:ext uri="{FF2B5EF4-FFF2-40B4-BE49-F238E27FC236}">
                <a16:creationId xmlns:a16="http://schemas.microsoft.com/office/drawing/2014/main" id="{FB9E2175-1C3C-4B3E-A872-A1B7E6D64D52}"/>
              </a:ext>
            </a:extLst>
          </p:cNvPr>
          <p:cNvSpPr>
            <a:spLocks noGrp="1"/>
          </p:cNvSpPr>
          <p:nvPr>
            <p:ph idx="21"/>
          </p:nvPr>
        </p:nvSpPr>
        <p:spPr/>
        <p:txBody>
          <a:bodyPr/>
          <a:lstStyle/>
          <a:p>
            <a:r>
              <a:rPr lang="en-US"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Muhammad </a:t>
            </a:r>
            <a:r>
              <a:rPr lang="en-US" i="0"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Maqsudur</a:t>
            </a:r>
            <a:r>
              <a:rPr lang="en-US"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Rahman</a:t>
            </a:r>
            <a:endPar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780C3E07-3509-4911-AFF9-20EA8F12D0A4}"/>
              </a:ext>
            </a:extLst>
          </p:cNvPr>
          <p:cNvSpPr>
            <a:spLocks noGrp="1"/>
          </p:cNvSpPr>
          <p:nvPr>
            <p:ph idx="20"/>
          </p:nvPr>
        </p:nvSpPr>
        <p:spPr>
          <a:xfrm>
            <a:off x="6216589" y="4052306"/>
            <a:ext cx="2588705" cy="1407179"/>
          </a:xfrm>
        </p:spPr>
        <p:txBody>
          <a:bodyPr/>
          <a:lstStyle/>
          <a:p>
            <a:pPr>
              <a:lnSpc>
                <a:spcPct val="100000"/>
              </a:lnSpc>
              <a:spcBef>
                <a:spcPts val="0"/>
              </a:spcBef>
            </a:pPr>
            <a:r>
              <a:rPr lang="en-US" dirty="0">
                <a:latin typeface="Times New Roman" panose="02020603050405020304" pitchFamily="18" charset="0"/>
                <a:cs typeface="Times New Roman" panose="02020603050405020304" pitchFamily="18" charset="0"/>
              </a:rPr>
              <a:t>Secretary (Administration)</a:t>
            </a:r>
          </a:p>
          <a:p>
            <a:pPr>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Bangladesh Association of International Recruiting Agencies (BAIRA)</a:t>
            </a:r>
          </a:p>
        </p:txBody>
      </p:sp>
      <p:pic>
        <p:nvPicPr>
          <p:cNvPr id="23" name="Picture Placeholder 22">
            <a:extLst>
              <a:ext uri="{FF2B5EF4-FFF2-40B4-BE49-F238E27FC236}">
                <a16:creationId xmlns:a16="http://schemas.microsoft.com/office/drawing/2014/main" id="{A164AE4A-BFE4-F247-8542-C612BD5BFAB9}"/>
              </a:ext>
            </a:extLst>
          </p:cNvPr>
          <p:cNvPicPr>
            <a:picLocks noGrp="1" noChangeAspect="1"/>
          </p:cNvPicPr>
          <p:nvPr>
            <p:ph type="pic" sz="quarter" idx="16"/>
          </p:nvPr>
        </p:nvPicPr>
        <p:blipFill>
          <a:blip r:embed="rId5"/>
          <a:srcRect/>
          <a:stretch/>
        </p:blipFill>
        <p:spPr>
          <a:xfrm>
            <a:off x="9775041" y="1848535"/>
            <a:ext cx="1176567" cy="1430337"/>
          </a:xfrm>
          <a:ln>
            <a:solidFill>
              <a:srgbClr val="00B050"/>
            </a:solidFill>
          </a:ln>
        </p:spPr>
      </p:pic>
      <p:sp>
        <p:nvSpPr>
          <p:cNvPr id="15" name="Content Placeholder 14">
            <a:extLst>
              <a:ext uri="{FF2B5EF4-FFF2-40B4-BE49-F238E27FC236}">
                <a16:creationId xmlns:a16="http://schemas.microsoft.com/office/drawing/2014/main" id="{471C9CF1-70B0-46DB-869F-6DC53668898D}"/>
              </a:ext>
            </a:extLst>
          </p:cNvPr>
          <p:cNvSpPr>
            <a:spLocks noGrp="1"/>
          </p:cNvSpPr>
          <p:nvPr>
            <p:ph idx="23"/>
          </p:nvPr>
        </p:nvSpPr>
        <p:spPr/>
        <p:txBody>
          <a:bodyPr/>
          <a:lstStyle/>
          <a:p>
            <a:r>
              <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Abu </a:t>
            </a:r>
            <a:r>
              <a:rPr lang="en-US" dirty="0" err="1">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jubayer</a:t>
            </a:r>
            <a:endParaRPr lang="en-US"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10F7B49-6C9D-4DBF-AD20-9D4CFAB1CBFD}"/>
              </a:ext>
            </a:extLst>
          </p:cNvPr>
          <p:cNvSpPr>
            <a:spLocks noGrp="1"/>
          </p:cNvSpPr>
          <p:nvPr>
            <p:ph type="sldNum" sz="quarter" idx="12"/>
          </p:nvPr>
        </p:nvSpPr>
        <p:spPr/>
        <p:txBody>
          <a:bodyPr/>
          <a:lstStyle/>
          <a:p>
            <a:fld id="{9EC71654-96A5-4280-94F3-931C61A9F92C}" type="slidenum">
              <a:rPr lang="en-US" smtClean="0"/>
              <a:pPr/>
              <a:t>20</a:t>
            </a:fld>
            <a:endParaRPr lang="en-US" dirty="0"/>
          </a:p>
        </p:txBody>
      </p:sp>
      <p:pic>
        <p:nvPicPr>
          <p:cNvPr id="18" name="Picture 17">
            <a:extLst>
              <a:ext uri="{FF2B5EF4-FFF2-40B4-BE49-F238E27FC236}">
                <a16:creationId xmlns:a16="http://schemas.microsoft.com/office/drawing/2014/main" id="{4B28F42A-AACE-4A8B-B229-FFCAB83EEB7E}"/>
              </a:ext>
            </a:extLst>
          </p:cNvPr>
          <p:cNvPicPr>
            <a:picLocks noChangeAspect="1"/>
          </p:cNvPicPr>
          <p:nvPr/>
        </p:nvPicPr>
        <p:blipFill>
          <a:blip r:embed="rId6"/>
          <a:stretch>
            <a:fillRect/>
          </a:stretch>
        </p:blipFill>
        <p:spPr>
          <a:xfrm>
            <a:off x="0" y="6215270"/>
            <a:ext cx="2139388" cy="642730"/>
          </a:xfrm>
          <a:prstGeom prst="rect">
            <a:avLst/>
          </a:prstGeom>
        </p:spPr>
      </p:pic>
      <p:pic>
        <p:nvPicPr>
          <p:cNvPr id="20" name="Picture 19">
            <a:extLst>
              <a:ext uri="{FF2B5EF4-FFF2-40B4-BE49-F238E27FC236}">
                <a16:creationId xmlns:a16="http://schemas.microsoft.com/office/drawing/2014/main" id="{4943C803-673D-4944-89FF-FC4F655848DE}"/>
              </a:ext>
            </a:extLst>
          </p:cNvPr>
          <p:cNvPicPr>
            <a:picLocks noChangeAspect="1"/>
          </p:cNvPicPr>
          <p:nvPr/>
        </p:nvPicPr>
        <p:blipFill>
          <a:blip r:embed="rId7"/>
          <a:stretch>
            <a:fillRect/>
          </a:stretch>
        </p:blipFill>
        <p:spPr>
          <a:xfrm>
            <a:off x="10123015" y="6215271"/>
            <a:ext cx="2068985" cy="642730"/>
          </a:xfrm>
          <a:prstGeom prst="rect">
            <a:avLst/>
          </a:prstGeom>
        </p:spPr>
      </p:pic>
      <p:pic>
        <p:nvPicPr>
          <p:cNvPr id="21" name="Picture Placeholder 22">
            <a:extLst>
              <a:ext uri="{FF2B5EF4-FFF2-40B4-BE49-F238E27FC236}">
                <a16:creationId xmlns:a16="http://schemas.microsoft.com/office/drawing/2014/main" id="{A05BBDCD-8825-4636-BB59-AA27106175CA}"/>
              </a:ext>
            </a:extLst>
          </p:cNvPr>
          <p:cNvPicPr>
            <a:picLocks noChangeAspect="1"/>
          </p:cNvPicPr>
          <p:nvPr/>
        </p:nvPicPr>
        <p:blipFill>
          <a:blip r:embed="rId8"/>
          <a:srcRect/>
          <a:stretch/>
        </p:blipFill>
        <p:spPr>
          <a:xfrm>
            <a:off x="6922657" y="1848535"/>
            <a:ext cx="1176567" cy="1430337"/>
          </a:xfrm>
          <a:prstGeom prst="ellipse">
            <a:avLst/>
          </a:prstGeom>
          <a:solidFill>
            <a:schemeClr val="bg2"/>
          </a:solidFill>
          <a:ln>
            <a:solidFill>
              <a:srgbClr val="00B050"/>
            </a:solidFill>
          </a:ln>
        </p:spPr>
      </p:pic>
      <p:sp>
        <p:nvSpPr>
          <p:cNvPr id="22" name="Content Placeholder 11">
            <a:extLst>
              <a:ext uri="{FF2B5EF4-FFF2-40B4-BE49-F238E27FC236}">
                <a16:creationId xmlns:a16="http://schemas.microsoft.com/office/drawing/2014/main" id="{E46C79BE-3869-4F9E-A883-A258DE22953A}"/>
              </a:ext>
            </a:extLst>
          </p:cNvPr>
          <p:cNvSpPr txBox="1">
            <a:spLocks/>
          </p:cNvSpPr>
          <p:nvPr/>
        </p:nvSpPr>
        <p:spPr>
          <a:xfrm>
            <a:off x="9068971" y="4052306"/>
            <a:ext cx="2588705" cy="1407179"/>
          </a:xfrm>
          <a:prstGeom prst="rect">
            <a:avLst/>
          </a:prstGeom>
        </p:spPr>
        <p:txBody>
          <a:bodyPr vert="horz" lIns="0" tIns="0" rIns="0" bIns="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dirty="0">
                <a:latin typeface="Times New Roman" panose="02020603050405020304" pitchFamily="18" charset="0"/>
                <a:cs typeface="Times New Roman" panose="02020603050405020304" pitchFamily="18" charset="0"/>
              </a:rPr>
              <a:t>Chief Coordinator</a:t>
            </a:r>
          </a:p>
          <a:p>
            <a:pPr>
              <a:lnSpc>
                <a:spcPct val="100000"/>
              </a:lnSpc>
              <a:spcBef>
                <a:spcPts val="0"/>
              </a:spcBef>
            </a:pPr>
            <a:endParaRPr lang="en-US" dirty="0">
              <a:latin typeface="Times New Roman" panose="02020603050405020304" pitchFamily="18" charset="0"/>
              <a:cs typeface="Times New Roman" panose="02020603050405020304" pitchFamily="18" charset="0"/>
            </a:endParaRPr>
          </a:p>
          <a:p>
            <a:pPr>
              <a:lnSpc>
                <a:spcPct val="100000"/>
              </a:lnSpc>
              <a:spcBef>
                <a:spcPts val="0"/>
              </a:spcBef>
            </a:pPr>
            <a:r>
              <a:rPr lang="en-US" dirty="0">
                <a:latin typeface="Times New Roman" panose="02020603050405020304" pitchFamily="18" charset="0"/>
                <a:cs typeface="Times New Roman" panose="02020603050405020304" pitchFamily="18" charset="0"/>
              </a:rPr>
              <a:t>Project Management Unit</a:t>
            </a:r>
          </a:p>
          <a:p>
            <a:pPr>
              <a:lnSpc>
                <a:spcPct val="100000"/>
              </a:lnSpc>
              <a:spcBef>
                <a:spcPts val="0"/>
              </a:spcBef>
            </a:pPr>
            <a:r>
              <a:rPr lang="en-US" dirty="0">
                <a:latin typeface="Times New Roman" panose="02020603050405020304" pitchFamily="18" charset="0"/>
                <a:cs typeface="Times New Roman" panose="02020603050405020304" pitchFamily="18" charset="0"/>
              </a:rPr>
              <a:t>Bangladesh Association of International Recruiting Agencies (BAIRA)</a:t>
            </a:r>
          </a:p>
        </p:txBody>
      </p:sp>
    </p:spTree>
    <p:extLst>
      <p:ext uri="{BB962C8B-B14F-4D97-AF65-F5344CB8AC3E}">
        <p14:creationId xmlns:p14="http://schemas.microsoft.com/office/powerpoint/2010/main" val="435634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descr="cityscape">
            <a:extLst>
              <a:ext uri="{FF2B5EF4-FFF2-40B4-BE49-F238E27FC236}">
                <a16:creationId xmlns:a16="http://schemas.microsoft.com/office/drawing/2014/main" id="{63493B9E-F6F8-4C0F-9706-CA547A8B2B3F}"/>
              </a:ext>
            </a:extLst>
          </p:cNvPr>
          <p:cNvPicPr>
            <a:picLocks noGrp="1" noChangeAspect="1"/>
          </p:cNvPicPr>
          <p:nvPr>
            <p:ph type="pic" sz="quarter" idx="10"/>
          </p:nvPr>
        </p:nvPicPr>
        <p:blipFill>
          <a:blip r:embed="rId3" cstate="print">
            <a:extLst>
              <a:ext uri="{28A0092B-C50C-407E-A947-70E740481C1C}">
                <a14:useLocalDpi xmlns:a14="http://schemas.microsoft.com/office/drawing/2010/main"/>
              </a:ext>
            </a:extLst>
          </a:blip>
          <a:srcRect t="39" b="39"/>
          <a:stretch>
            <a:fillRect/>
          </a:stretch>
        </p:blipFill>
        <p:spPr/>
      </p:pic>
      <p:sp>
        <p:nvSpPr>
          <p:cNvPr id="6" name="Title 5">
            <a:extLst>
              <a:ext uri="{FF2B5EF4-FFF2-40B4-BE49-F238E27FC236}">
                <a16:creationId xmlns:a16="http://schemas.microsoft.com/office/drawing/2014/main" id="{95D612B9-68B9-4C9F-98FE-CEE07DB1F00D}"/>
              </a:ext>
            </a:extLst>
          </p:cNvPr>
          <p:cNvSpPr>
            <a:spLocks noGrp="1"/>
          </p:cNvSpPr>
          <p:nvPr>
            <p:ph type="title"/>
          </p:nvPr>
        </p:nvSpPr>
        <p:spPr>
          <a:xfrm>
            <a:off x="6469777" y="3158641"/>
            <a:ext cx="5722223" cy="921807"/>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5" name="Subtitle 4">
            <a:extLst>
              <a:ext uri="{FF2B5EF4-FFF2-40B4-BE49-F238E27FC236}">
                <a16:creationId xmlns:a16="http://schemas.microsoft.com/office/drawing/2014/main" id="{E3C40962-BA6A-43E4-97BA-511A9B90CF41}"/>
              </a:ext>
            </a:extLst>
          </p:cNvPr>
          <p:cNvSpPr>
            <a:spLocks noGrp="1"/>
          </p:cNvSpPr>
          <p:nvPr>
            <p:ph type="subTitle" idx="1"/>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baira1984@gmail.com</a:t>
            </a:r>
          </a:p>
        </p:txBody>
      </p:sp>
      <p:sp>
        <p:nvSpPr>
          <p:cNvPr id="7" name="Text Placeholder 6">
            <a:extLst>
              <a:ext uri="{FF2B5EF4-FFF2-40B4-BE49-F238E27FC236}">
                <a16:creationId xmlns:a16="http://schemas.microsoft.com/office/drawing/2014/main" id="{11FDFFBF-E125-47CF-AAE0-ACC45013CE38}"/>
              </a:ext>
            </a:extLst>
          </p:cNvPr>
          <p:cNvSpPr>
            <a:spLocks noGrp="1"/>
          </p:cNvSpPr>
          <p:nvPr>
            <p:ph type="body" sz="quarter" idx="11"/>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http://www.baira.org.bd/</a:t>
            </a:r>
          </a:p>
        </p:txBody>
      </p:sp>
      <p:sp>
        <p:nvSpPr>
          <p:cNvPr id="8" name="Text Placeholder 6">
            <a:extLst>
              <a:ext uri="{FF2B5EF4-FFF2-40B4-BE49-F238E27FC236}">
                <a16:creationId xmlns:a16="http://schemas.microsoft.com/office/drawing/2014/main" id="{36C136E7-16B5-4DC7-B15F-DC77EB1BBA6F}"/>
              </a:ext>
            </a:extLst>
          </p:cNvPr>
          <p:cNvSpPr txBox="1">
            <a:spLocks/>
          </p:cNvSpPr>
          <p:nvPr/>
        </p:nvSpPr>
        <p:spPr>
          <a:xfrm>
            <a:off x="7002130" y="5461138"/>
            <a:ext cx="2594277" cy="3035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1600" b="0" kern="1200" cap="all" baseline="0" dirty="0" smtClean="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+880 1711 459 532</a:t>
            </a:r>
          </a:p>
        </p:txBody>
      </p:sp>
      <p:pic>
        <p:nvPicPr>
          <p:cNvPr id="3" name="Picture 2">
            <a:extLst>
              <a:ext uri="{FF2B5EF4-FFF2-40B4-BE49-F238E27FC236}">
                <a16:creationId xmlns:a16="http://schemas.microsoft.com/office/drawing/2014/main" id="{63DDAA26-BE79-40B6-B9E0-6635BDA80444}"/>
              </a:ext>
            </a:extLst>
          </p:cNvPr>
          <p:cNvPicPr>
            <a:picLocks noChangeAspect="1"/>
          </p:cNvPicPr>
          <p:nvPr/>
        </p:nvPicPr>
        <p:blipFill>
          <a:blip r:embed="rId4"/>
          <a:stretch>
            <a:fillRect/>
          </a:stretch>
        </p:blipFill>
        <p:spPr>
          <a:xfrm>
            <a:off x="6509533" y="5461138"/>
            <a:ext cx="421353" cy="383072"/>
          </a:xfrm>
          <a:prstGeom prst="rect">
            <a:avLst/>
          </a:prstGeom>
        </p:spPr>
      </p:pic>
      <p:pic>
        <p:nvPicPr>
          <p:cNvPr id="12" name="Picture 11">
            <a:extLst>
              <a:ext uri="{FF2B5EF4-FFF2-40B4-BE49-F238E27FC236}">
                <a16:creationId xmlns:a16="http://schemas.microsoft.com/office/drawing/2014/main" id="{C4E3B7A5-4C02-4CFD-8DD4-FB4B67800DC3}"/>
              </a:ext>
            </a:extLst>
          </p:cNvPr>
          <p:cNvPicPr>
            <a:picLocks noChangeAspect="1"/>
          </p:cNvPicPr>
          <p:nvPr/>
        </p:nvPicPr>
        <p:blipFill>
          <a:blip r:embed="rId5"/>
          <a:stretch>
            <a:fillRect/>
          </a:stretch>
        </p:blipFill>
        <p:spPr>
          <a:xfrm>
            <a:off x="9104242" y="166777"/>
            <a:ext cx="2928729" cy="1123536"/>
          </a:xfrm>
          <a:prstGeom prst="rect">
            <a:avLst/>
          </a:prstGeom>
        </p:spPr>
      </p:pic>
      <p:pic>
        <p:nvPicPr>
          <p:cNvPr id="13" name="Picture 12">
            <a:extLst>
              <a:ext uri="{FF2B5EF4-FFF2-40B4-BE49-F238E27FC236}">
                <a16:creationId xmlns:a16="http://schemas.microsoft.com/office/drawing/2014/main" id="{14C752CD-4CF0-473C-AB43-9E90156B6B10}"/>
              </a:ext>
            </a:extLst>
          </p:cNvPr>
          <p:cNvPicPr>
            <a:picLocks noChangeAspect="1"/>
          </p:cNvPicPr>
          <p:nvPr/>
        </p:nvPicPr>
        <p:blipFill>
          <a:blip r:embed="rId6"/>
          <a:stretch>
            <a:fillRect/>
          </a:stretch>
        </p:blipFill>
        <p:spPr>
          <a:xfrm>
            <a:off x="159030" y="118621"/>
            <a:ext cx="2199858" cy="705174"/>
          </a:xfrm>
          <a:prstGeom prst="rect">
            <a:avLst/>
          </a:prstGeom>
        </p:spPr>
      </p:pic>
    </p:spTree>
    <p:extLst>
      <p:ext uri="{BB962C8B-B14F-4D97-AF65-F5344CB8AC3E}">
        <p14:creationId xmlns:p14="http://schemas.microsoft.com/office/powerpoint/2010/main" val="1124779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C2A7-EC84-4D8C-9CA2-F6AE46F51FB6}"/>
              </a:ext>
            </a:extLst>
          </p:cNvPr>
          <p:cNvSpPr>
            <a:spLocks noGrp="1"/>
          </p:cNvSpPr>
          <p:nvPr>
            <p:ph type="title"/>
          </p:nvPr>
        </p:nvSpPr>
        <p:spPr>
          <a:xfrm>
            <a:off x="2139387" y="412709"/>
            <a:ext cx="7983626" cy="642730"/>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 of BAIRA</a:t>
            </a:r>
          </a:p>
        </p:txBody>
      </p:sp>
      <p:sp>
        <p:nvSpPr>
          <p:cNvPr id="3" name="Text Placeholder 2">
            <a:extLst>
              <a:ext uri="{FF2B5EF4-FFF2-40B4-BE49-F238E27FC236}">
                <a16:creationId xmlns:a16="http://schemas.microsoft.com/office/drawing/2014/main" id="{56960426-AAA6-4126-93AF-30F7DEE010A4}"/>
              </a:ext>
            </a:extLst>
          </p:cNvPr>
          <p:cNvSpPr>
            <a:spLocks noGrp="1"/>
          </p:cNvSpPr>
          <p:nvPr>
            <p:ph type="body" idx="1"/>
          </p:nvPr>
        </p:nvSpPr>
        <p:spPr>
          <a:xfrm>
            <a:off x="1033670" y="1459632"/>
            <a:ext cx="10217425" cy="3112368"/>
          </a:xfrm>
        </p:spPr>
        <p:txBody>
          <a:bodyPr/>
          <a:lstStyle/>
          <a:p>
            <a:pPr algn="just"/>
            <a:r>
              <a:rPr lang="en-US" dirty="0">
                <a:latin typeface="Times New Roman" panose="02020603050405020304" pitchFamily="18" charset="0"/>
                <a:cs typeface="Times New Roman" panose="02020603050405020304" pitchFamily="18" charset="0"/>
              </a:rPr>
              <a:t>BAIRA is an association of national level with its international reputation of co-operation and welfare of the migrant workforce as well as its approximately 1300 member agencies in collaboration with and support from the Government of Bangladesh. BAIRA believes in the ultimate goal of reaching the stage for a "NO VISA" world, where any member of human race could move to any place in pursuit of his trade or employment. But we are hopeful that the human civilization will emerge in a new world, where peace and prosperity will prevail.</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present BAIRA is interested to work with different skill projects in Bangladesh with running and advance level skill trades like as Nursing, caregiving, medical technologist, caregivers, old care, SMART delivery man, security guards, babysitters and similar others programs. We expect your support to conduct these program smoothly in Bangladesh to gain more foreign currencies. </a:t>
            </a:r>
          </a:p>
        </p:txBody>
      </p:sp>
      <p:pic>
        <p:nvPicPr>
          <p:cNvPr id="6" name="Picture 5">
            <a:extLst>
              <a:ext uri="{FF2B5EF4-FFF2-40B4-BE49-F238E27FC236}">
                <a16:creationId xmlns:a16="http://schemas.microsoft.com/office/drawing/2014/main" id="{A3F24EB8-4255-4046-9030-9F175CEBF61E}"/>
              </a:ext>
            </a:extLst>
          </p:cNvPr>
          <p:cNvPicPr>
            <a:picLocks noChangeAspect="1"/>
          </p:cNvPicPr>
          <p:nvPr/>
        </p:nvPicPr>
        <p:blipFill>
          <a:blip r:embed="rId3"/>
          <a:stretch>
            <a:fillRect/>
          </a:stretch>
        </p:blipFill>
        <p:spPr>
          <a:xfrm>
            <a:off x="0" y="6215270"/>
            <a:ext cx="2139388" cy="642730"/>
          </a:xfrm>
          <a:prstGeom prst="rect">
            <a:avLst/>
          </a:prstGeom>
        </p:spPr>
      </p:pic>
      <p:pic>
        <p:nvPicPr>
          <p:cNvPr id="7" name="Picture 6">
            <a:extLst>
              <a:ext uri="{FF2B5EF4-FFF2-40B4-BE49-F238E27FC236}">
                <a16:creationId xmlns:a16="http://schemas.microsoft.com/office/drawing/2014/main" id="{6AC7AA4E-8B03-4805-9763-ED7903EA2878}"/>
              </a:ext>
            </a:extLst>
          </p:cNvPr>
          <p:cNvPicPr>
            <a:picLocks noChangeAspect="1"/>
          </p:cNvPicPr>
          <p:nvPr/>
        </p:nvPicPr>
        <p:blipFill>
          <a:blip r:embed="rId4"/>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3187533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0832-0B36-43C5-98EC-4CD165D78718}"/>
              </a:ext>
            </a:extLst>
          </p:cNvPr>
          <p:cNvSpPr>
            <a:spLocks noGrp="1"/>
          </p:cNvSpPr>
          <p:nvPr>
            <p:ph type="title"/>
          </p:nvPr>
        </p:nvSpPr>
        <p:spPr>
          <a:xfrm>
            <a:off x="238539" y="499596"/>
            <a:ext cx="5646107" cy="890664"/>
          </a:xfrm>
        </p:spPr>
        <p:txBody>
          <a:bodyPr/>
          <a:lstStyle/>
          <a:p>
            <a:pPr algn="ct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modern Training Center Number</a:t>
            </a:r>
          </a:p>
        </p:txBody>
      </p:sp>
      <p:pic>
        <p:nvPicPr>
          <p:cNvPr id="7" name="Picture Placehold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a:blip r:embed="rId3"/>
          <a:srcRect/>
          <a:stretch/>
        </p:blipFill>
        <p:spPr>
          <a:xfrm>
            <a:off x="5884648" y="586166"/>
            <a:ext cx="6307353" cy="4608041"/>
          </a:xfrm>
          <a:ln>
            <a:solidFill>
              <a:srgbClr val="00B050"/>
            </a:solidFill>
          </a:ln>
        </p:spPr>
      </p:pic>
      <p:sp>
        <p:nvSpPr>
          <p:cNvPr id="4" name="Slide Number Placeholder 3">
            <a:extLst>
              <a:ext uri="{FF2B5EF4-FFF2-40B4-BE49-F238E27FC236}">
                <a16:creationId xmlns:a16="http://schemas.microsoft.com/office/drawing/2014/main" id="{3B5C6BAC-F3F8-4AA0-B332-02F663571328}"/>
              </a:ext>
            </a:extLst>
          </p:cNvPr>
          <p:cNvSpPr>
            <a:spLocks noGrp="1"/>
          </p:cNvSpPr>
          <p:nvPr>
            <p:ph type="sldNum" sz="quarter" idx="12"/>
          </p:nvPr>
        </p:nvSpPr>
        <p:spPr/>
        <p:txBody>
          <a:bodyPr/>
          <a:lstStyle/>
          <a:p>
            <a:fld id="{9EC71654-96A5-4280-94F3-931C61A9F92C}" type="slidenum">
              <a:rPr lang="en-US" smtClean="0"/>
              <a:pPr/>
              <a:t>4</a:t>
            </a:fld>
            <a:endParaRPr lang="en-US" dirty="0"/>
          </a:p>
        </p:txBody>
      </p:sp>
      <p:graphicFrame>
        <p:nvGraphicFramePr>
          <p:cNvPr id="8" name="Table 7">
            <a:extLst>
              <a:ext uri="{FF2B5EF4-FFF2-40B4-BE49-F238E27FC236}">
                <a16:creationId xmlns:a16="http://schemas.microsoft.com/office/drawing/2014/main" id="{A3EF9FCA-6BAF-4EAD-8BEA-8A0DD5608E74}"/>
              </a:ext>
            </a:extLst>
          </p:cNvPr>
          <p:cNvGraphicFramePr>
            <a:graphicFrameLocks noGrp="1"/>
          </p:cNvGraphicFramePr>
          <p:nvPr>
            <p:extLst>
              <p:ext uri="{D42A27DB-BD31-4B8C-83A1-F6EECF244321}">
                <p14:modId xmlns:p14="http://schemas.microsoft.com/office/powerpoint/2010/main" val="3725285585"/>
              </p:ext>
            </p:extLst>
          </p:nvPr>
        </p:nvGraphicFramePr>
        <p:xfrm>
          <a:off x="238539" y="1440847"/>
          <a:ext cx="5646107" cy="4270840"/>
        </p:xfrm>
        <a:graphic>
          <a:graphicData uri="http://schemas.openxmlformats.org/drawingml/2006/table">
            <a:tbl>
              <a:tblPr firstRow="1" firstCol="1" bandRow="1">
                <a:tableStyleId>{5C22544A-7EE6-4342-B048-85BDC9FD1C3A}</a:tableStyleId>
              </a:tblPr>
              <a:tblGrid>
                <a:gridCol w="1584533">
                  <a:extLst>
                    <a:ext uri="{9D8B030D-6E8A-4147-A177-3AD203B41FA5}">
                      <a16:colId xmlns:a16="http://schemas.microsoft.com/office/drawing/2014/main" val="1103354212"/>
                    </a:ext>
                  </a:extLst>
                </a:gridCol>
                <a:gridCol w="2130589">
                  <a:extLst>
                    <a:ext uri="{9D8B030D-6E8A-4147-A177-3AD203B41FA5}">
                      <a16:colId xmlns:a16="http://schemas.microsoft.com/office/drawing/2014/main" val="738659083"/>
                    </a:ext>
                  </a:extLst>
                </a:gridCol>
                <a:gridCol w="1930985">
                  <a:extLst>
                    <a:ext uri="{9D8B030D-6E8A-4147-A177-3AD203B41FA5}">
                      <a16:colId xmlns:a16="http://schemas.microsoft.com/office/drawing/2014/main" val="993234694"/>
                    </a:ext>
                  </a:extLst>
                </a:gridCol>
              </a:tblGrid>
              <a:tr h="610120">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Category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Capacity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Number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75349692"/>
                  </a:ext>
                </a:extLst>
              </a:tr>
              <a:tr h="610120">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Type 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 1000 nos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99254187"/>
                  </a:ext>
                </a:extLst>
              </a:tr>
              <a:tr h="610120">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Type 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500 – 900 nos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15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09816284"/>
                  </a:ext>
                </a:extLst>
              </a:tr>
              <a:tr h="610120">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Type C</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350 – 499 nos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8615418"/>
                  </a:ext>
                </a:extLst>
              </a:tr>
              <a:tr h="610120">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Type 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 349 nos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07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23063547"/>
                  </a:ext>
                </a:extLst>
              </a:tr>
              <a:tr h="610120">
                <a:tc gridSpan="2">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Contractual Nursing Institution (MoU Based)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15-20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01205534"/>
                  </a:ext>
                </a:extLst>
              </a:tr>
              <a:tr h="610120">
                <a:tc gridSpan="2">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Paramedical Institute (MoU Based)</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20 (Under Processing)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0734154"/>
                  </a:ext>
                </a:extLst>
              </a:tr>
            </a:tbl>
          </a:graphicData>
        </a:graphic>
      </p:graphicFrame>
      <p:pic>
        <p:nvPicPr>
          <p:cNvPr id="11" name="Picture 10">
            <a:extLst>
              <a:ext uri="{FF2B5EF4-FFF2-40B4-BE49-F238E27FC236}">
                <a16:creationId xmlns:a16="http://schemas.microsoft.com/office/drawing/2014/main" id="{52B58B6D-92A5-4C9F-BF03-D89AF25ECB0A}"/>
              </a:ext>
            </a:extLst>
          </p:cNvPr>
          <p:cNvPicPr>
            <a:picLocks noChangeAspect="1"/>
          </p:cNvPicPr>
          <p:nvPr/>
        </p:nvPicPr>
        <p:blipFill>
          <a:blip r:embed="rId4"/>
          <a:stretch>
            <a:fillRect/>
          </a:stretch>
        </p:blipFill>
        <p:spPr>
          <a:xfrm>
            <a:off x="0" y="6215270"/>
            <a:ext cx="2139388" cy="642730"/>
          </a:xfrm>
          <a:prstGeom prst="rect">
            <a:avLst/>
          </a:prstGeom>
        </p:spPr>
      </p:pic>
      <p:pic>
        <p:nvPicPr>
          <p:cNvPr id="12" name="Picture 11">
            <a:extLst>
              <a:ext uri="{FF2B5EF4-FFF2-40B4-BE49-F238E27FC236}">
                <a16:creationId xmlns:a16="http://schemas.microsoft.com/office/drawing/2014/main" id="{DEF576BE-1CC8-4712-B18D-963FBCC5F59B}"/>
              </a:ext>
            </a:extLst>
          </p:cNvPr>
          <p:cNvPicPr>
            <a:picLocks noChangeAspect="1"/>
          </p:cNvPicPr>
          <p:nvPr/>
        </p:nvPicPr>
        <p:blipFill>
          <a:blip r:embed="rId5"/>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43356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658869" y="1144340"/>
            <a:ext cx="4151027" cy="918388"/>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 Center Facilities</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59" y="2641358"/>
            <a:ext cx="4390849" cy="1575283"/>
          </a:xfrm>
        </p:spPr>
        <p:txBody>
          <a:bodyPr/>
          <a:lstStyle/>
          <a:p>
            <a:pPr>
              <a:lnSpc>
                <a:spcPct val="100000"/>
              </a:lnSpc>
              <a:spcBef>
                <a:spcPts val="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International Standard</a:t>
            </a:r>
          </a:p>
          <a:p>
            <a:pPr>
              <a:lnSpc>
                <a:spcPct val="100000"/>
              </a:lnSpc>
              <a:spcBef>
                <a:spcPts val="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Training in different Trades</a:t>
            </a:r>
          </a:p>
          <a:p>
            <a:pPr>
              <a:lnSpc>
                <a:spcPct val="100000"/>
              </a:lnSpc>
              <a:spcBef>
                <a:spcPts val="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Accommodation Facilities</a:t>
            </a:r>
          </a:p>
          <a:p>
            <a:pPr>
              <a:lnSpc>
                <a:spcPct val="100000"/>
              </a:lnSpc>
              <a:spcBef>
                <a:spcPts val="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On-spot Recruitment from International Buyers</a:t>
            </a:r>
          </a:p>
          <a:p>
            <a:pPr>
              <a:lnSpc>
                <a:spcPct val="100000"/>
              </a:lnSpc>
              <a:spcBef>
                <a:spcPts val="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Visa Support, Ticketing, Dress and other facilities</a:t>
            </a:r>
          </a:p>
          <a:p>
            <a:pPr>
              <a:lnSpc>
                <a:spcPct val="100000"/>
              </a:lnSpc>
              <a:spcBef>
                <a:spcPts val="0"/>
              </a:spcBef>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Direct Job Placement</a:t>
            </a:r>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5455212" y="1603534"/>
            <a:ext cx="4884848" cy="3654852"/>
          </a:xfrm>
          <a:ln>
            <a:solidFill>
              <a:srgbClr val="00B050"/>
            </a:solidFill>
          </a:ln>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5</a:t>
            </a:fld>
            <a:endParaRPr lang="en-US" dirty="0"/>
          </a:p>
        </p:txBody>
      </p:sp>
      <p:pic>
        <p:nvPicPr>
          <p:cNvPr id="6" name="Picture 5">
            <a:extLst>
              <a:ext uri="{FF2B5EF4-FFF2-40B4-BE49-F238E27FC236}">
                <a16:creationId xmlns:a16="http://schemas.microsoft.com/office/drawing/2014/main" id="{9D236E41-E11D-4F0D-8046-B6A6A7693FA1}"/>
              </a:ext>
            </a:extLst>
          </p:cNvPr>
          <p:cNvPicPr>
            <a:picLocks noChangeAspect="1"/>
          </p:cNvPicPr>
          <p:nvPr/>
        </p:nvPicPr>
        <p:blipFill>
          <a:blip r:embed="rId4"/>
          <a:stretch>
            <a:fillRect/>
          </a:stretch>
        </p:blipFill>
        <p:spPr>
          <a:xfrm>
            <a:off x="0" y="6215270"/>
            <a:ext cx="2139388" cy="642730"/>
          </a:xfrm>
          <a:prstGeom prst="rect">
            <a:avLst/>
          </a:prstGeom>
        </p:spPr>
      </p:pic>
      <p:pic>
        <p:nvPicPr>
          <p:cNvPr id="8" name="Picture 7">
            <a:extLst>
              <a:ext uri="{FF2B5EF4-FFF2-40B4-BE49-F238E27FC236}">
                <a16:creationId xmlns:a16="http://schemas.microsoft.com/office/drawing/2014/main" id="{FDA6C026-518F-4565-948A-2CBC4E699246}"/>
              </a:ext>
            </a:extLst>
          </p:cNvPr>
          <p:cNvPicPr>
            <a:picLocks noChangeAspect="1"/>
          </p:cNvPicPr>
          <p:nvPr/>
        </p:nvPicPr>
        <p:blipFill>
          <a:blip r:embed="rId5"/>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96173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538959" y="523649"/>
            <a:ext cx="4390850" cy="918388"/>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Specialty of </a:t>
            </a:r>
            <a:r>
              <a:rPr lang="en-US"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baira</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59" y="1805606"/>
            <a:ext cx="4151027" cy="2065614"/>
          </a:xfrm>
        </p:spPr>
        <p:txBody>
          <a:bodyPr/>
          <a:lstStyle/>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Job Confirmation</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International Standard Remuneration</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Equipped Training Center</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On-Spot Recruitment</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High Salary</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Higher Remittance Return</a:t>
            </a:r>
          </a:p>
          <a:p>
            <a:pPr>
              <a:lnSpc>
                <a:spcPct val="100000"/>
              </a:lnSpc>
              <a:spcBef>
                <a:spcPts val="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Organized Management</a:t>
            </a:r>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5455212" y="1603534"/>
            <a:ext cx="4884847" cy="3654852"/>
          </a:xfrm>
          <a:ln>
            <a:solidFill>
              <a:srgbClr val="00B050"/>
            </a:solidFill>
          </a:ln>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6</a:t>
            </a:fld>
            <a:endParaRPr lang="en-US" dirty="0"/>
          </a:p>
        </p:txBody>
      </p:sp>
      <p:pic>
        <p:nvPicPr>
          <p:cNvPr id="6" name="Picture 5">
            <a:extLst>
              <a:ext uri="{FF2B5EF4-FFF2-40B4-BE49-F238E27FC236}">
                <a16:creationId xmlns:a16="http://schemas.microsoft.com/office/drawing/2014/main" id="{9D236E41-E11D-4F0D-8046-B6A6A7693FA1}"/>
              </a:ext>
            </a:extLst>
          </p:cNvPr>
          <p:cNvPicPr>
            <a:picLocks noChangeAspect="1"/>
          </p:cNvPicPr>
          <p:nvPr/>
        </p:nvPicPr>
        <p:blipFill>
          <a:blip r:embed="rId4"/>
          <a:stretch>
            <a:fillRect/>
          </a:stretch>
        </p:blipFill>
        <p:spPr>
          <a:xfrm>
            <a:off x="0" y="6215270"/>
            <a:ext cx="2139388" cy="642730"/>
          </a:xfrm>
          <a:prstGeom prst="rect">
            <a:avLst/>
          </a:prstGeom>
        </p:spPr>
      </p:pic>
      <p:pic>
        <p:nvPicPr>
          <p:cNvPr id="8" name="Picture 7">
            <a:extLst>
              <a:ext uri="{FF2B5EF4-FFF2-40B4-BE49-F238E27FC236}">
                <a16:creationId xmlns:a16="http://schemas.microsoft.com/office/drawing/2014/main" id="{FDA6C026-518F-4565-948A-2CBC4E699246}"/>
              </a:ext>
            </a:extLst>
          </p:cNvPr>
          <p:cNvPicPr>
            <a:picLocks noChangeAspect="1"/>
          </p:cNvPicPr>
          <p:nvPr/>
        </p:nvPicPr>
        <p:blipFill>
          <a:blip r:embed="rId5"/>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194722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9A18-93E0-4615-B7AA-B8C8FBB14464}"/>
              </a:ext>
            </a:extLst>
          </p:cNvPr>
          <p:cNvSpPr>
            <a:spLocks noGrp="1"/>
          </p:cNvSpPr>
          <p:nvPr>
            <p:ph type="title"/>
          </p:nvPr>
        </p:nvSpPr>
        <p:spPr>
          <a:xfrm>
            <a:off x="378099" y="529342"/>
            <a:ext cx="4884848" cy="918388"/>
          </a:xfrm>
        </p:spPr>
        <p:txBody>
          <a:bodyPr/>
          <a:lstStyle/>
          <a:p>
            <a:pPr algn="ct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 Training Activities Format</a:t>
            </a:r>
          </a:p>
        </p:txBody>
      </p:sp>
      <p:sp>
        <p:nvSpPr>
          <p:cNvPr id="3" name="Content Placeholder 2">
            <a:extLst>
              <a:ext uri="{FF2B5EF4-FFF2-40B4-BE49-F238E27FC236}">
                <a16:creationId xmlns:a16="http://schemas.microsoft.com/office/drawing/2014/main" id="{B91B32C0-5E61-447F-9557-57AF415D6FE9}"/>
              </a:ext>
            </a:extLst>
          </p:cNvPr>
          <p:cNvSpPr>
            <a:spLocks noGrp="1"/>
          </p:cNvSpPr>
          <p:nvPr>
            <p:ph idx="1"/>
          </p:nvPr>
        </p:nvSpPr>
        <p:spPr>
          <a:xfrm>
            <a:off x="538960" y="2241344"/>
            <a:ext cx="4563127" cy="918388"/>
          </a:xfrm>
        </p:spPr>
        <p:txBody>
          <a:bodyPr/>
          <a:lstStyle/>
          <a:p>
            <a:pPr marL="0" indent="0">
              <a:lnSpc>
                <a:spcPct val="100000"/>
              </a:lnSpc>
              <a:spcBef>
                <a:spcPts val="0"/>
              </a:spcBef>
              <a:buNone/>
            </a:pPr>
            <a:r>
              <a:rPr lang="en-US" sz="1800" dirty="0">
                <a:latin typeface="Times New Roman" panose="02020603050405020304" pitchFamily="18" charset="0"/>
                <a:cs typeface="Times New Roman" panose="02020603050405020304" pitchFamily="18" charset="0"/>
              </a:rPr>
              <a:t>1 Semester = 4 months</a:t>
            </a:r>
          </a:p>
          <a:p>
            <a:pPr marL="0" indent="0">
              <a:lnSpc>
                <a:spcPct val="100000"/>
              </a:lnSpc>
              <a:spcBef>
                <a:spcPts val="0"/>
              </a:spcBef>
              <a:buNone/>
            </a:pPr>
            <a:r>
              <a:rPr lang="en-US" sz="1800" dirty="0">
                <a:latin typeface="Times New Roman" panose="02020603050405020304" pitchFamily="18" charset="0"/>
                <a:cs typeface="Times New Roman" panose="02020603050405020304" pitchFamily="18" charset="0"/>
              </a:rPr>
              <a:t>1 Year = 3 Semesters (Summer, Fall and Spring)</a:t>
            </a:r>
          </a:p>
          <a:p>
            <a:pPr marL="0" indent="0">
              <a:lnSpc>
                <a:spcPct val="100000"/>
              </a:lnSpc>
              <a:spcBef>
                <a:spcPts val="0"/>
              </a:spcBef>
              <a:buNone/>
            </a:pPr>
            <a:r>
              <a:rPr lang="en-US" sz="1800" dirty="0">
                <a:latin typeface="Times New Roman" panose="02020603050405020304" pitchFamily="18" charset="0"/>
                <a:cs typeface="Times New Roman" panose="02020603050405020304" pitchFamily="18" charset="0"/>
              </a:rPr>
              <a:t>*** Trade wise differ for semester</a:t>
            </a:r>
          </a:p>
          <a:p>
            <a:pPr marL="0" indent="0">
              <a:lnSpc>
                <a:spcPct val="100000"/>
              </a:lnSpc>
              <a:spcBef>
                <a:spcPts val="0"/>
              </a:spcBef>
              <a:buNone/>
            </a:pPr>
            <a:endParaRPr lang="en-US" sz="1800"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29305ED8-D39E-4A20-A7CB-7EC58B3E325D}"/>
              </a:ext>
            </a:extLst>
          </p:cNvPr>
          <p:cNvPicPr>
            <a:picLocks noGrp="1" noChangeAspect="1"/>
          </p:cNvPicPr>
          <p:nvPr>
            <p:ph type="pic" sz="quarter" idx="13"/>
          </p:nvPr>
        </p:nvPicPr>
        <p:blipFill>
          <a:blip r:embed="rId3"/>
          <a:srcRect/>
          <a:stretch/>
        </p:blipFill>
        <p:spPr>
          <a:xfrm>
            <a:off x="5455212" y="1792354"/>
            <a:ext cx="4884848" cy="3250707"/>
          </a:xfrm>
          <a:ln>
            <a:solidFill>
              <a:srgbClr val="00B050"/>
            </a:solidFill>
          </a:ln>
        </p:spPr>
      </p:pic>
      <p:sp>
        <p:nvSpPr>
          <p:cNvPr id="4" name="Slide Number Placeholder 3">
            <a:extLst>
              <a:ext uri="{FF2B5EF4-FFF2-40B4-BE49-F238E27FC236}">
                <a16:creationId xmlns:a16="http://schemas.microsoft.com/office/drawing/2014/main" id="{0BDDBFEE-BC50-46CF-AB8F-D145B99B57A6}"/>
              </a:ext>
            </a:extLst>
          </p:cNvPr>
          <p:cNvSpPr>
            <a:spLocks noGrp="1"/>
          </p:cNvSpPr>
          <p:nvPr>
            <p:ph type="sldNum" sz="quarter" idx="12"/>
          </p:nvPr>
        </p:nvSpPr>
        <p:spPr/>
        <p:txBody>
          <a:bodyPr/>
          <a:lstStyle/>
          <a:p>
            <a:fld id="{9EC71654-96A5-4280-94F3-931C61A9F92C}" type="slidenum">
              <a:rPr lang="en-US" smtClean="0"/>
              <a:pPr/>
              <a:t>7</a:t>
            </a:fld>
            <a:endParaRPr lang="en-US" dirty="0"/>
          </a:p>
        </p:txBody>
      </p:sp>
      <p:pic>
        <p:nvPicPr>
          <p:cNvPr id="6" name="Picture 5">
            <a:extLst>
              <a:ext uri="{FF2B5EF4-FFF2-40B4-BE49-F238E27FC236}">
                <a16:creationId xmlns:a16="http://schemas.microsoft.com/office/drawing/2014/main" id="{9D236E41-E11D-4F0D-8046-B6A6A7693FA1}"/>
              </a:ext>
            </a:extLst>
          </p:cNvPr>
          <p:cNvPicPr>
            <a:picLocks noChangeAspect="1"/>
          </p:cNvPicPr>
          <p:nvPr/>
        </p:nvPicPr>
        <p:blipFill>
          <a:blip r:embed="rId4"/>
          <a:stretch>
            <a:fillRect/>
          </a:stretch>
        </p:blipFill>
        <p:spPr>
          <a:xfrm>
            <a:off x="0" y="6215270"/>
            <a:ext cx="2139388" cy="642730"/>
          </a:xfrm>
          <a:prstGeom prst="rect">
            <a:avLst/>
          </a:prstGeom>
        </p:spPr>
      </p:pic>
      <p:pic>
        <p:nvPicPr>
          <p:cNvPr id="8" name="Picture 7">
            <a:extLst>
              <a:ext uri="{FF2B5EF4-FFF2-40B4-BE49-F238E27FC236}">
                <a16:creationId xmlns:a16="http://schemas.microsoft.com/office/drawing/2014/main" id="{FDA6C026-518F-4565-948A-2CBC4E699246}"/>
              </a:ext>
            </a:extLst>
          </p:cNvPr>
          <p:cNvPicPr>
            <a:picLocks noChangeAspect="1"/>
          </p:cNvPicPr>
          <p:nvPr/>
        </p:nvPicPr>
        <p:blipFill>
          <a:blip r:embed="rId5"/>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272016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E37A9B0-8DFC-4474-9F0A-612E661EF4EC}"/>
              </a:ext>
            </a:extLst>
          </p:cNvPr>
          <p:cNvSpPr>
            <a:spLocks noGrp="1"/>
          </p:cNvSpPr>
          <p:nvPr>
            <p:ph idx="15"/>
          </p:nvPr>
        </p:nvSpPr>
        <p:spPr>
          <a:xfrm>
            <a:off x="515938" y="1752613"/>
            <a:ext cx="2797105" cy="920336"/>
          </a:xfrm>
          <a:solidFill>
            <a:schemeClr val="accent1">
              <a:lumMod val="40000"/>
              <a:lumOff val="60000"/>
            </a:schemeClr>
          </a:solidFill>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Regular Program</a:t>
            </a:r>
          </a:p>
        </p:txBody>
      </p:sp>
      <p:sp>
        <p:nvSpPr>
          <p:cNvPr id="3" name="Content Placeholder 2">
            <a:extLst>
              <a:ext uri="{FF2B5EF4-FFF2-40B4-BE49-F238E27FC236}">
                <a16:creationId xmlns:a16="http://schemas.microsoft.com/office/drawing/2014/main" id="{09548D1D-2547-44FC-BACD-2BCD769E2662}"/>
              </a:ext>
            </a:extLst>
          </p:cNvPr>
          <p:cNvSpPr>
            <a:spLocks noGrp="1"/>
          </p:cNvSpPr>
          <p:nvPr>
            <p:ph idx="1"/>
          </p:nvPr>
        </p:nvSpPr>
        <p:spPr>
          <a:xfrm>
            <a:off x="515938" y="2769705"/>
            <a:ext cx="3148754" cy="3207025"/>
          </a:xfrm>
        </p:spPr>
        <p:txBody>
          <a:bodyPr>
            <a:noAutofit/>
          </a:bodyPr>
          <a:lstStyle/>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Auto Mechanics</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Machinist</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Electrical House Wiring</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Refrigeration &amp; Air-Conditioning</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Welding &amp; Fabrication</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Architectural Drafting with Auto CAD</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Electrical Machine Maintenance</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Mechanical Fitter</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Quality Control Management</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Wood Working</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Civil Construction</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Civil Drafting with Auto CAD</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Mechanical Drafting with Auto CAD </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Computer Office App	</a:t>
            </a:r>
            <a:r>
              <a:rPr lang="en-US" sz="1100" dirty="0" err="1">
                <a:effectLst/>
                <a:latin typeface="Times New Roman" panose="02020603050405020304" pitchFamily="18" charset="0"/>
                <a:ea typeface="Calibri" panose="020F0502020204030204" pitchFamily="34" charset="0"/>
                <a:cs typeface="Times New Roman" panose="02020603050405020304" pitchFamily="18" charset="0"/>
              </a:rPr>
              <a:t>lication</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Graphics Design</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CNC Machine Operator</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Micro Controller Application</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Programmable Logic Control (PLC)</a:t>
            </a:r>
          </a:p>
          <a:p>
            <a:pPr marL="228600" marR="0" indent="-228600" algn="just">
              <a:lnSpc>
                <a:spcPct val="100000"/>
              </a:lnSpc>
              <a:spcBef>
                <a:spcPts val="0"/>
              </a:spcBef>
              <a:buFont typeface="+mj-lt"/>
              <a:buAutoNum type="arabicPeriod"/>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Consumer Electronics</a:t>
            </a:r>
          </a:p>
        </p:txBody>
      </p:sp>
      <p:pic>
        <p:nvPicPr>
          <p:cNvPr id="22" name="Picture Placeholder 21">
            <a:extLst>
              <a:ext uri="{FF2B5EF4-FFF2-40B4-BE49-F238E27FC236}">
                <a16:creationId xmlns:a16="http://schemas.microsoft.com/office/drawing/2014/main" id="{900B31E0-725B-4414-BD86-F34DA104673A}"/>
              </a:ext>
            </a:extLst>
          </p:cNvPr>
          <p:cNvPicPr>
            <a:picLocks noGrp="1" noChangeAspect="1"/>
          </p:cNvPicPr>
          <p:nvPr>
            <p:ph type="pic" sz="quarter" idx="13"/>
          </p:nvPr>
        </p:nvPicPr>
        <p:blipFill>
          <a:blip r:embed="rId3"/>
          <a:srcRect/>
          <a:stretch/>
        </p:blipFill>
        <p:spPr>
          <a:xfrm>
            <a:off x="3883818" y="1752612"/>
            <a:ext cx="4424362" cy="2013430"/>
          </a:xfrm>
          <a:ln>
            <a:solidFill>
              <a:srgbClr val="00B050"/>
            </a:solidFill>
          </a:ln>
        </p:spPr>
      </p:pic>
      <p:sp>
        <p:nvSpPr>
          <p:cNvPr id="8" name="Content Placeholder 7">
            <a:extLst>
              <a:ext uri="{FF2B5EF4-FFF2-40B4-BE49-F238E27FC236}">
                <a16:creationId xmlns:a16="http://schemas.microsoft.com/office/drawing/2014/main" id="{D78F2DCC-A50E-40A1-81F9-70371D4AA42F}"/>
              </a:ext>
            </a:extLst>
          </p:cNvPr>
          <p:cNvSpPr>
            <a:spLocks noGrp="1"/>
          </p:cNvSpPr>
          <p:nvPr>
            <p:ph idx="16"/>
          </p:nvPr>
        </p:nvSpPr>
        <p:spPr>
          <a:xfrm>
            <a:off x="8878957" y="1752612"/>
            <a:ext cx="2797105" cy="920335"/>
          </a:xfrm>
          <a:solidFill>
            <a:schemeClr val="accent1">
              <a:lumMod val="40000"/>
              <a:lumOff val="60000"/>
            </a:schemeClr>
          </a:solidFill>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Special program</a:t>
            </a:r>
          </a:p>
        </p:txBody>
      </p:sp>
      <p:sp>
        <p:nvSpPr>
          <p:cNvPr id="6" name="Content Placeholder 5">
            <a:extLst>
              <a:ext uri="{FF2B5EF4-FFF2-40B4-BE49-F238E27FC236}">
                <a16:creationId xmlns:a16="http://schemas.microsoft.com/office/drawing/2014/main" id="{5CD639B0-7991-4B2B-9E50-32064EB91255}"/>
              </a:ext>
            </a:extLst>
          </p:cNvPr>
          <p:cNvSpPr>
            <a:spLocks noGrp="1"/>
          </p:cNvSpPr>
          <p:nvPr>
            <p:ph idx="14"/>
          </p:nvPr>
        </p:nvSpPr>
        <p:spPr>
          <a:xfrm>
            <a:off x="8878956" y="3207024"/>
            <a:ext cx="3154018" cy="1881811"/>
          </a:xfrm>
        </p:spPr>
        <p:txBody>
          <a:bodyPr>
            <a:normAutofit/>
          </a:bodyPr>
          <a:lstStyle/>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Japanese Language</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Korean Language</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Driving</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Woven Garments Machine Operator</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Caregiver (Nurse, Old Care Unit)</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Community Nurse Training</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Baby Sitter (Caregiving)</a:t>
            </a:r>
          </a:p>
          <a:p>
            <a:pPr marL="342900" indent="-342900" algn="just">
              <a:lnSpc>
                <a:spcPct val="100000"/>
              </a:lnSpc>
              <a:spcBef>
                <a:spcPts val="0"/>
              </a:spcBef>
              <a:buFont typeface="+mj-lt"/>
              <a:buAutoNum type="arabicPeriod"/>
            </a:pPr>
            <a:r>
              <a:rPr lang="en-US" sz="1400" dirty="0">
                <a:latin typeface="Times New Roman" panose="02020603050405020304" pitchFamily="18" charset="0"/>
                <a:cs typeface="Times New Roman" panose="02020603050405020304" pitchFamily="18" charset="0"/>
              </a:rPr>
              <a:t>Hospitality Management</a:t>
            </a:r>
          </a:p>
        </p:txBody>
      </p:sp>
      <p:sp>
        <p:nvSpPr>
          <p:cNvPr id="4" name="Slide Number Placeholder 3">
            <a:extLst>
              <a:ext uri="{FF2B5EF4-FFF2-40B4-BE49-F238E27FC236}">
                <a16:creationId xmlns:a16="http://schemas.microsoft.com/office/drawing/2014/main" id="{1B5E3677-5FC4-4712-BA70-5DBE574539E2}"/>
              </a:ext>
            </a:extLst>
          </p:cNvPr>
          <p:cNvSpPr>
            <a:spLocks noGrp="1"/>
          </p:cNvSpPr>
          <p:nvPr>
            <p:ph type="sldNum" sz="quarter" idx="12"/>
          </p:nvPr>
        </p:nvSpPr>
        <p:spPr/>
        <p:txBody>
          <a:bodyPr/>
          <a:lstStyle/>
          <a:p>
            <a:fld id="{9EC71654-96A5-4280-94F3-931C61A9F92C}" type="slidenum">
              <a:rPr lang="en-US" smtClean="0"/>
              <a:pPr/>
              <a:t>8</a:t>
            </a:fld>
            <a:endParaRPr lang="en-US" dirty="0"/>
          </a:p>
        </p:txBody>
      </p:sp>
      <p:sp>
        <p:nvSpPr>
          <p:cNvPr id="15" name="Title 14">
            <a:extLst>
              <a:ext uri="{FF2B5EF4-FFF2-40B4-BE49-F238E27FC236}">
                <a16:creationId xmlns:a16="http://schemas.microsoft.com/office/drawing/2014/main" id="{39EDEC25-B55F-4E30-82B1-6BE2C3F7FF0A}"/>
              </a:ext>
            </a:extLst>
          </p:cNvPr>
          <p:cNvSpPr>
            <a:spLocks noGrp="1"/>
          </p:cNvSpPr>
          <p:nvPr>
            <p:ph type="title"/>
          </p:nvPr>
        </p:nvSpPr>
        <p:spPr>
          <a:xfrm>
            <a:off x="4330263" y="618359"/>
            <a:ext cx="3531471" cy="460168"/>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Programs</a:t>
            </a:r>
          </a:p>
        </p:txBody>
      </p:sp>
      <p:pic>
        <p:nvPicPr>
          <p:cNvPr id="19" name="Picture 18">
            <a:extLst>
              <a:ext uri="{FF2B5EF4-FFF2-40B4-BE49-F238E27FC236}">
                <a16:creationId xmlns:a16="http://schemas.microsoft.com/office/drawing/2014/main" id="{32847A2B-DC7A-4BDB-B416-2CE60C35FE89}"/>
              </a:ext>
            </a:extLst>
          </p:cNvPr>
          <p:cNvPicPr>
            <a:picLocks noChangeAspect="1"/>
          </p:cNvPicPr>
          <p:nvPr/>
        </p:nvPicPr>
        <p:blipFill>
          <a:blip r:embed="rId4"/>
          <a:stretch>
            <a:fillRect/>
          </a:stretch>
        </p:blipFill>
        <p:spPr>
          <a:xfrm>
            <a:off x="0" y="6215270"/>
            <a:ext cx="2139388" cy="642730"/>
          </a:xfrm>
          <a:prstGeom prst="rect">
            <a:avLst/>
          </a:prstGeom>
        </p:spPr>
      </p:pic>
      <p:pic>
        <p:nvPicPr>
          <p:cNvPr id="20" name="Picture 19">
            <a:extLst>
              <a:ext uri="{FF2B5EF4-FFF2-40B4-BE49-F238E27FC236}">
                <a16:creationId xmlns:a16="http://schemas.microsoft.com/office/drawing/2014/main" id="{8974755B-EBCB-4C83-9E5B-C47BC839438B}"/>
              </a:ext>
            </a:extLst>
          </p:cNvPr>
          <p:cNvPicPr>
            <a:picLocks noChangeAspect="1"/>
          </p:cNvPicPr>
          <p:nvPr/>
        </p:nvPicPr>
        <p:blipFill>
          <a:blip r:embed="rId5"/>
          <a:stretch>
            <a:fillRect/>
          </a:stretch>
        </p:blipFill>
        <p:spPr>
          <a:xfrm>
            <a:off x="10123015" y="6215271"/>
            <a:ext cx="2068985" cy="642730"/>
          </a:xfrm>
          <a:prstGeom prst="rect">
            <a:avLst/>
          </a:prstGeom>
        </p:spPr>
      </p:pic>
      <p:pic>
        <p:nvPicPr>
          <p:cNvPr id="17" name="Picture 16">
            <a:extLst>
              <a:ext uri="{FF2B5EF4-FFF2-40B4-BE49-F238E27FC236}">
                <a16:creationId xmlns:a16="http://schemas.microsoft.com/office/drawing/2014/main" id="{55A3EB83-6FC9-4C5D-B635-D00534E5D911}"/>
              </a:ext>
            </a:extLst>
          </p:cNvPr>
          <p:cNvPicPr>
            <a:picLocks noChangeAspect="1"/>
          </p:cNvPicPr>
          <p:nvPr/>
        </p:nvPicPr>
        <p:blipFill>
          <a:blip r:embed="rId6"/>
          <a:stretch>
            <a:fillRect/>
          </a:stretch>
        </p:blipFill>
        <p:spPr>
          <a:xfrm>
            <a:off x="3883818" y="3766043"/>
            <a:ext cx="4424362" cy="2013430"/>
          </a:xfrm>
          <a:prstGeom prst="rect">
            <a:avLst/>
          </a:prstGeom>
          <a:ln>
            <a:solidFill>
              <a:srgbClr val="00B050"/>
            </a:solidFill>
          </a:ln>
        </p:spPr>
      </p:pic>
    </p:spTree>
    <p:extLst>
      <p:ext uri="{BB962C8B-B14F-4D97-AF65-F5344CB8AC3E}">
        <p14:creationId xmlns:p14="http://schemas.microsoft.com/office/powerpoint/2010/main" val="46026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C2D9-0850-4620-BE32-11F44A927662}"/>
              </a:ext>
            </a:extLst>
          </p:cNvPr>
          <p:cNvSpPr>
            <a:spLocks noGrp="1"/>
          </p:cNvSpPr>
          <p:nvPr>
            <p:ph type="title"/>
          </p:nvPr>
        </p:nvSpPr>
        <p:spPr>
          <a:xfrm>
            <a:off x="2404821" y="630242"/>
            <a:ext cx="7382358" cy="456436"/>
          </a:xfrm>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International donors project </a:t>
            </a:r>
          </a:p>
        </p:txBody>
      </p:sp>
      <p:sp>
        <p:nvSpPr>
          <p:cNvPr id="4" name="Slide Number Placeholder 3">
            <a:extLst>
              <a:ext uri="{FF2B5EF4-FFF2-40B4-BE49-F238E27FC236}">
                <a16:creationId xmlns:a16="http://schemas.microsoft.com/office/drawing/2014/main" id="{CA1C0347-C2C9-46A2-B7A6-9653B525F7DD}"/>
              </a:ext>
            </a:extLst>
          </p:cNvPr>
          <p:cNvSpPr>
            <a:spLocks noGrp="1"/>
          </p:cNvSpPr>
          <p:nvPr>
            <p:ph type="sldNum" sz="quarter" idx="12"/>
          </p:nvPr>
        </p:nvSpPr>
        <p:spPr/>
        <p:txBody>
          <a:bodyPr/>
          <a:lstStyle/>
          <a:p>
            <a:fld id="{9EC71654-96A5-4280-94F3-931C61A9F92C}" type="slidenum">
              <a:rPr lang="en-US" smtClean="0"/>
              <a:pPr/>
              <a:t>9</a:t>
            </a:fld>
            <a:endParaRPr lang="en-US" dirty="0"/>
          </a:p>
        </p:txBody>
      </p:sp>
      <p:graphicFrame>
        <p:nvGraphicFramePr>
          <p:cNvPr id="16" name="Table 15">
            <a:extLst>
              <a:ext uri="{FF2B5EF4-FFF2-40B4-BE49-F238E27FC236}">
                <a16:creationId xmlns:a16="http://schemas.microsoft.com/office/drawing/2014/main" id="{7AAA9310-6325-417B-947A-EC89C0027E17}"/>
              </a:ext>
            </a:extLst>
          </p:cNvPr>
          <p:cNvGraphicFramePr>
            <a:graphicFrameLocks noGrp="1"/>
          </p:cNvGraphicFramePr>
          <p:nvPr>
            <p:extLst>
              <p:ext uri="{D42A27DB-BD31-4B8C-83A1-F6EECF244321}">
                <p14:modId xmlns:p14="http://schemas.microsoft.com/office/powerpoint/2010/main" val="3631758986"/>
              </p:ext>
            </p:extLst>
          </p:nvPr>
        </p:nvGraphicFramePr>
        <p:xfrm>
          <a:off x="700023" y="2690192"/>
          <a:ext cx="10791954" cy="1987825"/>
        </p:xfrm>
        <a:graphic>
          <a:graphicData uri="http://schemas.openxmlformats.org/drawingml/2006/table">
            <a:tbl>
              <a:tblPr firstRow="1" firstCol="1" bandRow="1">
                <a:tableStyleId>{5C22544A-7EE6-4342-B048-85BDC9FD1C3A}</a:tableStyleId>
              </a:tblPr>
              <a:tblGrid>
                <a:gridCol w="4022770">
                  <a:extLst>
                    <a:ext uri="{9D8B030D-6E8A-4147-A177-3AD203B41FA5}">
                      <a16:colId xmlns:a16="http://schemas.microsoft.com/office/drawing/2014/main" val="1771462080"/>
                    </a:ext>
                  </a:extLst>
                </a:gridCol>
                <a:gridCol w="2423578">
                  <a:extLst>
                    <a:ext uri="{9D8B030D-6E8A-4147-A177-3AD203B41FA5}">
                      <a16:colId xmlns:a16="http://schemas.microsoft.com/office/drawing/2014/main" val="2303055036"/>
                    </a:ext>
                  </a:extLst>
                </a:gridCol>
                <a:gridCol w="2753332">
                  <a:extLst>
                    <a:ext uri="{9D8B030D-6E8A-4147-A177-3AD203B41FA5}">
                      <a16:colId xmlns:a16="http://schemas.microsoft.com/office/drawing/2014/main" val="4261072871"/>
                    </a:ext>
                  </a:extLst>
                </a:gridCol>
                <a:gridCol w="1592274">
                  <a:extLst>
                    <a:ext uri="{9D8B030D-6E8A-4147-A177-3AD203B41FA5}">
                      <a16:colId xmlns:a16="http://schemas.microsoft.com/office/drawing/2014/main" val="1051725658"/>
                    </a:ext>
                  </a:extLst>
                </a:gridCol>
              </a:tblGrid>
              <a:tr h="303297">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Name of the Program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International Donor</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Organization Status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Members Status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59185194"/>
                  </a:ext>
                </a:extLst>
              </a:tr>
              <a:tr h="471340">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Skills for Employment Investment Program (SEIP)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ADB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Under Processing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Running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65903888"/>
                  </a:ext>
                </a:extLst>
              </a:tr>
              <a:tr h="303297">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SUDOKKHO</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Swiss Contact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Under Processing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Running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684135"/>
                  </a:ext>
                </a:extLst>
              </a:tr>
              <a:tr h="303297">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Different Project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ILO</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Done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Running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8661281"/>
                  </a:ext>
                </a:extLst>
              </a:tr>
              <a:tr h="303297">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Different Project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BMET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Under Processing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Running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18480401"/>
                  </a:ext>
                </a:extLst>
              </a:tr>
              <a:tr h="303297">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Different Project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Others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a:effectLst/>
                          <a:latin typeface="Times New Roman" panose="02020603050405020304" pitchFamily="18" charset="0"/>
                          <a:cs typeface="Times New Roman" panose="02020603050405020304" pitchFamily="18" charset="0"/>
                        </a:rPr>
                        <a:t>Under Processing</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dirty="0">
                          <a:effectLst/>
                          <a:latin typeface="Times New Roman" panose="02020603050405020304" pitchFamily="18" charset="0"/>
                          <a:cs typeface="Times New Roman" panose="02020603050405020304" pitchFamily="18" charset="0"/>
                        </a:rPr>
                        <a:t>Running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0920179"/>
                  </a:ext>
                </a:extLst>
              </a:tr>
            </a:tbl>
          </a:graphicData>
        </a:graphic>
      </p:graphicFrame>
      <p:pic>
        <p:nvPicPr>
          <p:cNvPr id="23" name="Picture 22">
            <a:extLst>
              <a:ext uri="{FF2B5EF4-FFF2-40B4-BE49-F238E27FC236}">
                <a16:creationId xmlns:a16="http://schemas.microsoft.com/office/drawing/2014/main" id="{EDCBCB23-45D2-48D0-AA16-8DB245D3257B}"/>
              </a:ext>
            </a:extLst>
          </p:cNvPr>
          <p:cNvPicPr>
            <a:picLocks noChangeAspect="1"/>
          </p:cNvPicPr>
          <p:nvPr/>
        </p:nvPicPr>
        <p:blipFill>
          <a:blip r:embed="rId3"/>
          <a:stretch>
            <a:fillRect/>
          </a:stretch>
        </p:blipFill>
        <p:spPr>
          <a:xfrm>
            <a:off x="0" y="6215270"/>
            <a:ext cx="2139388" cy="642730"/>
          </a:xfrm>
          <a:prstGeom prst="rect">
            <a:avLst/>
          </a:prstGeom>
        </p:spPr>
      </p:pic>
      <p:pic>
        <p:nvPicPr>
          <p:cNvPr id="24" name="Picture 23">
            <a:extLst>
              <a:ext uri="{FF2B5EF4-FFF2-40B4-BE49-F238E27FC236}">
                <a16:creationId xmlns:a16="http://schemas.microsoft.com/office/drawing/2014/main" id="{4DA89C48-7DC3-4C6D-8EF0-3B80B9F908A2}"/>
              </a:ext>
            </a:extLst>
          </p:cNvPr>
          <p:cNvPicPr>
            <a:picLocks noChangeAspect="1"/>
          </p:cNvPicPr>
          <p:nvPr/>
        </p:nvPicPr>
        <p:blipFill>
          <a:blip r:embed="rId4"/>
          <a:stretch>
            <a:fillRect/>
          </a:stretch>
        </p:blipFill>
        <p:spPr>
          <a:xfrm>
            <a:off x="10123015" y="6215271"/>
            <a:ext cx="2068985" cy="642730"/>
          </a:xfrm>
          <a:prstGeom prst="rect">
            <a:avLst/>
          </a:prstGeom>
        </p:spPr>
      </p:pic>
    </p:spTree>
    <p:extLst>
      <p:ext uri="{BB962C8B-B14F-4D97-AF65-F5344CB8AC3E}">
        <p14:creationId xmlns:p14="http://schemas.microsoft.com/office/powerpoint/2010/main" val="269403648"/>
      </p:ext>
    </p:extLst>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76243_Blue spheres presentation_RVA_v5" id="{E4C0B511-76E7-4C07-AFEA-8FEA0A5A8C84}" vid="{3A463146-28EF-4F73-B63C-03710F66E2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SEIP</MediaServiceKeyPoint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1486</Words>
  <Application>Microsoft Office PowerPoint</Application>
  <PresentationFormat>Widescreen</PresentationFormat>
  <Paragraphs>433</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Symbol</vt:lpstr>
      <vt:lpstr>Times New Roman</vt:lpstr>
      <vt:lpstr>Wingdings</vt:lpstr>
      <vt:lpstr>Office Theme</vt:lpstr>
      <vt:lpstr>Safe migration from Bangladesh (sa-MI)</vt:lpstr>
      <vt:lpstr>Interested Association</vt:lpstr>
      <vt:lpstr>Background of BAIRA</vt:lpstr>
      <vt:lpstr>modern Training Center Number</vt:lpstr>
      <vt:lpstr>Training Center Facilities</vt:lpstr>
      <vt:lpstr>Specialty of baira</vt:lpstr>
      <vt:lpstr>General Training Activities Format</vt:lpstr>
      <vt:lpstr>our Programs</vt:lpstr>
      <vt:lpstr>International donors project </vt:lpstr>
      <vt:lpstr>Present Employee Demand</vt:lpstr>
      <vt:lpstr>Methodology of Total training and employment</vt:lpstr>
      <vt:lpstr>Opportunities for return migrant</vt:lpstr>
      <vt:lpstr>certification</vt:lpstr>
      <vt:lpstr>Tentative costing</vt:lpstr>
      <vt:lpstr>Schedule of training</vt:lpstr>
      <vt:lpstr>Tentative costing</vt:lpstr>
      <vt:lpstr>Return on Investment </vt:lpstr>
      <vt:lpstr>Demand from seip</vt:lpstr>
      <vt:lpstr>Justification of SA-MI program</vt:lpstr>
      <vt:lpstr>team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BAiRA</dc:title>
  <dc:creator/>
  <cp:lastModifiedBy/>
  <cp:revision>1</cp:revision>
  <dcterms:created xsi:type="dcterms:W3CDTF">2020-12-03T06:57:15Z</dcterms:created>
  <dcterms:modified xsi:type="dcterms:W3CDTF">2020-12-10T09:55:13Z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