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gif"/>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95" r:id="rId4"/>
    <p:sldId id="294" r:id="rId5"/>
    <p:sldId id="259" r:id="rId6"/>
    <p:sldId id="296" r:id="rId7"/>
    <p:sldId id="297" r:id="rId8"/>
    <p:sldId id="298" r:id="rId9"/>
    <p:sldId id="313" r:id="rId10"/>
    <p:sldId id="299" r:id="rId11"/>
    <p:sldId id="300" r:id="rId12"/>
    <p:sldId id="301" r:id="rId13"/>
    <p:sldId id="269" r:id="rId14"/>
    <p:sldId id="303" r:id="rId15"/>
    <p:sldId id="270" r:id="rId16"/>
    <p:sldId id="289" r:id="rId17"/>
    <p:sldId id="307" r:id="rId18"/>
    <p:sldId id="308" r:id="rId19"/>
    <p:sldId id="309" r:id="rId20"/>
    <p:sldId id="310" r:id="rId21"/>
    <p:sldId id="311" r:id="rId22"/>
    <p:sldId id="312" r:id="rId23"/>
    <p:sldId id="287" r:id="rId24"/>
    <p:sldId id="275" r:id="rId25"/>
  </p:sldIdLst>
  <p:sldSz cx="9144000" cy="5143500" type="screen16x9"/>
  <p:notesSz cx="7102475" cy="8972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7033"/>
    <a:srgbClr val="FFCC66"/>
    <a:srgbClr val="990099"/>
    <a:srgbClr val="CC0099"/>
    <a:srgbClr val="FE9202"/>
    <a:srgbClr val="6C1A00"/>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83483" autoAdjust="0"/>
  </p:normalViewPr>
  <p:slideViewPr>
    <p:cSldViewPr>
      <p:cViewPr varScale="1">
        <p:scale>
          <a:sx n="80" d="100"/>
          <a:sy n="80" d="100"/>
        </p:scale>
        <p:origin x="1134"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40" cy="4501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092" y="0"/>
            <a:ext cx="3077740" cy="450186"/>
          </a:xfrm>
          <a:prstGeom prst="rect">
            <a:avLst/>
          </a:prstGeom>
        </p:spPr>
        <p:txBody>
          <a:bodyPr vert="horz" lIns="91440" tIns="45720" rIns="91440" bIns="45720" rtlCol="0"/>
          <a:lstStyle>
            <a:lvl1pPr algn="r">
              <a:defRPr sz="1200"/>
            </a:lvl1pPr>
          </a:lstStyle>
          <a:p>
            <a:fld id="{8974B838-77B8-4D9C-9F16-E870927FFB05}" type="datetimeFigureOut">
              <a:rPr lang="en-US" smtClean="0"/>
              <a:t>12/9/2020</a:t>
            </a:fld>
            <a:endParaRPr lang="en-US"/>
          </a:p>
        </p:txBody>
      </p:sp>
      <p:sp>
        <p:nvSpPr>
          <p:cNvPr id="4" name="Slide Image Placeholder 3"/>
          <p:cNvSpPr>
            <a:spLocks noGrp="1" noRot="1" noChangeAspect="1"/>
          </p:cNvSpPr>
          <p:nvPr>
            <p:ph type="sldImg" idx="2"/>
          </p:nvPr>
        </p:nvSpPr>
        <p:spPr>
          <a:xfrm>
            <a:off x="860425" y="1122363"/>
            <a:ext cx="5381625" cy="30273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248" y="4318040"/>
            <a:ext cx="5681980" cy="353294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522366"/>
            <a:ext cx="3077740" cy="4501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522366"/>
            <a:ext cx="3077740" cy="450185"/>
          </a:xfrm>
          <a:prstGeom prst="rect">
            <a:avLst/>
          </a:prstGeom>
        </p:spPr>
        <p:txBody>
          <a:bodyPr vert="horz" lIns="91440" tIns="45720" rIns="91440" bIns="45720" rtlCol="0" anchor="b"/>
          <a:lstStyle>
            <a:lvl1pPr algn="r">
              <a:defRPr sz="1200"/>
            </a:lvl1pPr>
          </a:lstStyle>
          <a:p>
            <a:fld id="{27E2ADFB-88BE-46A0-B9C5-7224CFA19212}" type="slidenum">
              <a:rPr lang="en-US" smtClean="0"/>
              <a:t>‹#›</a:t>
            </a:fld>
            <a:endParaRPr lang="en-US"/>
          </a:p>
        </p:txBody>
      </p:sp>
    </p:spTree>
    <p:extLst>
      <p:ext uri="{BB962C8B-B14F-4D97-AF65-F5344CB8AC3E}">
        <p14:creationId xmlns:p14="http://schemas.microsoft.com/office/powerpoint/2010/main" val="19816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1</a:t>
            </a:fld>
            <a:endParaRPr lang="en-US"/>
          </a:p>
        </p:txBody>
      </p:sp>
    </p:spTree>
    <p:extLst>
      <p:ext uri="{BB962C8B-B14F-4D97-AF65-F5344CB8AC3E}">
        <p14:creationId xmlns:p14="http://schemas.microsoft.com/office/powerpoint/2010/main" val="4019071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10</a:t>
            </a:fld>
            <a:endParaRPr lang="en-US"/>
          </a:p>
        </p:txBody>
      </p:sp>
    </p:spTree>
    <p:extLst>
      <p:ext uri="{BB962C8B-B14F-4D97-AF65-F5344CB8AC3E}">
        <p14:creationId xmlns:p14="http://schemas.microsoft.com/office/powerpoint/2010/main" val="185863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11</a:t>
            </a:fld>
            <a:endParaRPr lang="en-US"/>
          </a:p>
        </p:txBody>
      </p:sp>
    </p:spTree>
    <p:extLst>
      <p:ext uri="{BB962C8B-B14F-4D97-AF65-F5344CB8AC3E}">
        <p14:creationId xmlns:p14="http://schemas.microsoft.com/office/powerpoint/2010/main" val="308460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12</a:t>
            </a:fld>
            <a:endParaRPr lang="en-US"/>
          </a:p>
        </p:txBody>
      </p:sp>
    </p:spTree>
    <p:extLst>
      <p:ext uri="{BB962C8B-B14F-4D97-AF65-F5344CB8AC3E}">
        <p14:creationId xmlns:p14="http://schemas.microsoft.com/office/powerpoint/2010/main" val="219104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E2ADFB-88BE-46A0-B9C5-7224CFA19212}" type="slidenum">
              <a:rPr lang="en-US" smtClean="0"/>
              <a:t>13</a:t>
            </a:fld>
            <a:endParaRPr lang="en-US"/>
          </a:p>
        </p:txBody>
      </p:sp>
    </p:spTree>
    <p:extLst>
      <p:ext uri="{BB962C8B-B14F-4D97-AF65-F5344CB8AC3E}">
        <p14:creationId xmlns:p14="http://schemas.microsoft.com/office/powerpoint/2010/main" val="4155501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14</a:t>
            </a:fld>
            <a:endParaRPr lang="en-US"/>
          </a:p>
        </p:txBody>
      </p:sp>
    </p:spTree>
    <p:extLst>
      <p:ext uri="{BB962C8B-B14F-4D97-AF65-F5344CB8AC3E}">
        <p14:creationId xmlns:p14="http://schemas.microsoft.com/office/powerpoint/2010/main" val="276618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15</a:t>
            </a:fld>
            <a:endParaRPr lang="en-US"/>
          </a:p>
        </p:txBody>
      </p:sp>
    </p:spTree>
    <p:extLst>
      <p:ext uri="{BB962C8B-B14F-4D97-AF65-F5344CB8AC3E}">
        <p14:creationId xmlns:p14="http://schemas.microsoft.com/office/powerpoint/2010/main" val="973913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16</a:t>
            </a:fld>
            <a:endParaRPr lang="en-US"/>
          </a:p>
        </p:txBody>
      </p:sp>
    </p:spTree>
    <p:extLst>
      <p:ext uri="{BB962C8B-B14F-4D97-AF65-F5344CB8AC3E}">
        <p14:creationId xmlns:p14="http://schemas.microsoft.com/office/powerpoint/2010/main" val="3186995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17</a:t>
            </a:fld>
            <a:endParaRPr lang="en-US"/>
          </a:p>
        </p:txBody>
      </p:sp>
    </p:spTree>
    <p:extLst>
      <p:ext uri="{BB962C8B-B14F-4D97-AF65-F5344CB8AC3E}">
        <p14:creationId xmlns:p14="http://schemas.microsoft.com/office/powerpoint/2010/main" val="2152412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18</a:t>
            </a:fld>
            <a:endParaRPr lang="en-US"/>
          </a:p>
        </p:txBody>
      </p:sp>
    </p:spTree>
    <p:extLst>
      <p:ext uri="{BB962C8B-B14F-4D97-AF65-F5344CB8AC3E}">
        <p14:creationId xmlns:p14="http://schemas.microsoft.com/office/powerpoint/2010/main" val="3255338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19</a:t>
            </a:fld>
            <a:endParaRPr lang="en-US"/>
          </a:p>
        </p:txBody>
      </p:sp>
    </p:spTree>
    <p:extLst>
      <p:ext uri="{BB962C8B-B14F-4D97-AF65-F5344CB8AC3E}">
        <p14:creationId xmlns:p14="http://schemas.microsoft.com/office/powerpoint/2010/main" val="1422419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2</a:t>
            </a:fld>
            <a:endParaRPr lang="en-US"/>
          </a:p>
        </p:txBody>
      </p:sp>
    </p:spTree>
    <p:extLst>
      <p:ext uri="{BB962C8B-B14F-4D97-AF65-F5344CB8AC3E}">
        <p14:creationId xmlns:p14="http://schemas.microsoft.com/office/powerpoint/2010/main" val="1217937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20</a:t>
            </a:fld>
            <a:endParaRPr lang="en-US"/>
          </a:p>
        </p:txBody>
      </p:sp>
    </p:spTree>
    <p:extLst>
      <p:ext uri="{BB962C8B-B14F-4D97-AF65-F5344CB8AC3E}">
        <p14:creationId xmlns:p14="http://schemas.microsoft.com/office/powerpoint/2010/main" val="2661039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21</a:t>
            </a:fld>
            <a:endParaRPr lang="en-US"/>
          </a:p>
        </p:txBody>
      </p:sp>
    </p:spTree>
    <p:extLst>
      <p:ext uri="{BB962C8B-B14F-4D97-AF65-F5344CB8AC3E}">
        <p14:creationId xmlns:p14="http://schemas.microsoft.com/office/powerpoint/2010/main" val="296171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22</a:t>
            </a:fld>
            <a:endParaRPr lang="en-US"/>
          </a:p>
        </p:txBody>
      </p:sp>
    </p:spTree>
    <p:extLst>
      <p:ext uri="{BB962C8B-B14F-4D97-AF65-F5344CB8AC3E}">
        <p14:creationId xmlns:p14="http://schemas.microsoft.com/office/powerpoint/2010/main" val="971858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23</a:t>
            </a:fld>
            <a:endParaRPr lang="en-US"/>
          </a:p>
        </p:txBody>
      </p:sp>
    </p:spTree>
    <p:extLst>
      <p:ext uri="{BB962C8B-B14F-4D97-AF65-F5344CB8AC3E}">
        <p14:creationId xmlns:p14="http://schemas.microsoft.com/office/powerpoint/2010/main" val="237644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24</a:t>
            </a:fld>
            <a:endParaRPr lang="en-US"/>
          </a:p>
        </p:txBody>
      </p:sp>
    </p:spTree>
    <p:extLst>
      <p:ext uri="{BB962C8B-B14F-4D97-AF65-F5344CB8AC3E}">
        <p14:creationId xmlns:p14="http://schemas.microsoft.com/office/powerpoint/2010/main" val="315748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3</a:t>
            </a:fld>
            <a:endParaRPr lang="en-US"/>
          </a:p>
        </p:txBody>
      </p:sp>
    </p:spTree>
    <p:extLst>
      <p:ext uri="{BB962C8B-B14F-4D97-AF65-F5344CB8AC3E}">
        <p14:creationId xmlns:p14="http://schemas.microsoft.com/office/powerpoint/2010/main" val="418801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4</a:t>
            </a:fld>
            <a:endParaRPr lang="en-US"/>
          </a:p>
        </p:txBody>
      </p:sp>
    </p:spTree>
    <p:extLst>
      <p:ext uri="{BB962C8B-B14F-4D97-AF65-F5344CB8AC3E}">
        <p14:creationId xmlns:p14="http://schemas.microsoft.com/office/powerpoint/2010/main" val="421316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5</a:t>
            </a:fld>
            <a:endParaRPr lang="en-US"/>
          </a:p>
        </p:txBody>
      </p:sp>
    </p:spTree>
    <p:extLst>
      <p:ext uri="{BB962C8B-B14F-4D97-AF65-F5344CB8AC3E}">
        <p14:creationId xmlns:p14="http://schemas.microsoft.com/office/powerpoint/2010/main" val="269076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E2ADFB-88BE-46A0-B9C5-7224CFA19212}" type="slidenum">
              <a:rPr lang="en-US" smtClean="0"/>
              <a:t>6</a:t>
            </a:fld>
            <a:endParaRPr lang="en-US"/>
          </a:p>
        </p:txBody>
      </p:sp>
    </p:spTree>
    <p:extLst>
      <p:ext uri="{BB962C8B-B14F-4D97-AF65-F5344CB8AC3E}">
        <p14:creationId xmlns:p14="http://schemas.microsoft.com/office/powerpoint/2010/main" val="356105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7</a:t>
            </a:fld>
            <a:endParaRPr lang="en-US"/>
          </a:p>
        </p:txBody>
      </p:sp>
    </p:spTree>
    <p:extLst>
      <p:ext uri="{BB962C8B-B14F-4D97-AF65-F5344CB8AC3E}">
        <p14:creationId xmlns:p14="http://schemas.microsoft.com/office/powerpoint/2010/main" val="210429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8</a:t>
            </a:fld>
            <a:endParaRPr lang="en-US"/>
          </a:p>
        </p:txBody>
      </p:sp>
    </p:spTree>
    <p:extLst>
      <p:ext uri="{BB962C8B-B14F-4D97-AF65-F5344CB8AC3E}">
        <p14:creationId xmlns:p14="http://schemas.microsoft.com/office/powerpoint/2010/main" val="398123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E2ADFB-88BE-46A0-B9C5-7224CFA19212}" type="slidenum">
              <a:rPr lang="en-US" smtClean="0"/>
              <a:t>9</a:t>
            </a:fld>
            <a:endParaRPr lang="en-US"/>
          </a:p>
        </p:txBody>
      </p:sp>
    </p:spTree>
    <p:extLst>
      <p:ext uri="{BB962C8B-B14F-4D97-AF65-F5344CB8AC3E}">
        <p14:creationId xmlns:p14="http://schemas.microsoft.com/office/powerpoint/2010/main" val="1672376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1502815"/>
            <a:ext cx="763525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5" y="2877160"/>
            <a:ext cx="7940481"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732C07BF-EE21-4A2C-9F9A-A3A262FB6EA6}"/>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51031413-0454-43C4-AF3A-48325B503D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6566315" cy="572644"/>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4" y="1044700"/>
            <a:ext cx="656631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7940659"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110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110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12/9/2020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rcl.group.bd@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8.emf"/><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81175"/>
            <a:ext cx="4275739" cy="1374345"/>
          </a:xfrm>
        </p:spPr>
        <p:txBody>
          <a:bodyPr>
            <a:noAutofit/>
          </a:bodyPr>
          <a:lstStyle/>
          <a:p>
            <a:pPr algn="ctr"/>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Training Need Assessment</a:t>
            </a:r>
            <a:b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a:t>
            </a:r>
            <a:b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Prisoners of Bangladesh</a:t>
            </a:r>
            <a:endParaRPr lang="en-US" sz="2800"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ounded Rectangle 3"/>
          <p:cNvSpPr/>
          <p:nvPr/>
        </p:nvSpPr>
        <p:spPr>
          <a:xfrm>
            <a:off x="296261" y="3029865"/>
            <a:ext cx="4275739" cy="1832460"/>
          </a:xfrm>
          <a:prstGeom prst="roundRect">
            <a:avLst/>
          </a:prstGeom>
          <a:ln>
            <a:solidFill>
              <a:srgbClr val="00703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Presented By</a:t>
            </a:r>
          </a:p>
          <a:p>
            <a:pPr algn="ctr"/>
            <a:r>
              <a:rPr lang="en-US" sz="2800" b="1" dirty="0">
                <a:solidFill>
                  <a:schemeClr val="tx1"/>
                </a:solidFill>
                <a:latin typeface="Times New Roman" panose="02020603050405020304" pitchFamily="18" charset="0"/>
                <a:cs typeface="Times New Roman" panose="02020603050405020304" pitchFamily="18" charset="0"/>
              </a:rPr>
              <a:t>Abu </a:t>
            </a:r>
            <a:r>
              <a:rPr lang="en-US" sz="2800" b="1" dirty="0" err="1">
                <a:solidFill>
                  <a:schemeClr val="tx1"/>
                </a:solidFill>
                <a:latin typeface="Times New Roman" panose="02020603050405020304" pitchFamily="18" charset="0"/>
                <a:cs typeface="Times New Roman" panose="02020603050405020304" pitchFamily="18" charset="0"/>
              </a:rPr>
              <a:t>Jubayer</a:t>
            </a:r>
            <a:endParaRPr lang="en-US" sz="2800" b="1" dirty="0">
              <a:solidFill>
                <a:schemeClr val="tx1"/>
              </a:solidFill>
              <a:latin typeface="Times New Roman" panose="02020603050405020304" pitchFamily="18" charset="0"/>
              <a:cs typeface="Times New Roman" panose="02020603050405020304" pitchFamily="18" charset="0"/>
            </a:endParaRPr>
          </a:p>
          <a:p>
            <a:pPr algn="ctr"/>
            <a:r>
              <a:rPr lang="en-US" sz="1400" dirty="0">
                <a:solidFill>
                  <a:schemeClr val="tx1"/>
                </a:solidFill>
                <a:latin typeface="Times New Roman" panose="02020603050405020304" pitchFamily="18" charset="0"/>
                <a:cs typeface="Times New Roman" panose="02020603050405020304" pitchFamily="18" charset="0"/>
              </a:rPr>
              <a:t>Managing Director </a:t>
            </a:r>
          </a:p>
          <a:p>
            <a:pPr algn="ctr"/>
            <a:r>
              <a:rPr lang="en-US" sz="1400" dirty="0">
                <a:solidFill>
                  <a:schemeClr val="tx1"/>
                </a:solidFill>
                <a:latin typeface="Times New Roman" panose="02020603050405020304" pitchFamily="18" charset="0"/>
                <a:cs typeface="Times New Roman" panose="02020603050405020304" pitchFamily="18" charset="0"/>
              </a:rPr>
              <a:t>Sustainable Research and Consultancy (SRC) Ltd.</a:t>
            </a:r>
          </a:p>
          <a:p>
            <a:pPr algn="ctr"/>
            <a:r>
              <a:rPr lang="en-US" sz="1400" dirty="0">
                <a:solidFill>
                  <a:schemeClr val="tx1"/>
                </a:solidFill>
                <a:latin typeface="Times New Roman" panose="02020603050405020304" pitchFamily="18" charset="0"/>
                <a:cs typeface="Times New Roman" panose="02020603050405020304" pitchFamily="18" charset="0"/>
              </a:rPr>
              <a:t>+88 01711 459532</a:t>
            </a:r>
          </a:p>
          <a:p>
            <a:pPr algn="ctr"/>
            <a:r>
              <a:rPr lang="en-US" sz="14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srcl.group.bd@gmail.com</a:t>
            </a:r>
            <a:r>
              <a:rPr lang="en-US" sz="1400" b="1"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3EFBF26B-6216-4C4C-92FD-CC9E2E4F7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195" y="281175"/>
            <a:ext cx="2137869" cy="1527050"/>
          </a:xfrm>
          <a:prstGeom prst="rect">
            <a:avLst/>
          </a:prstGeom>
        </p:spPr>
      </p:pic>
      <p:pic>
        <p:nvPicPr>
          <p:cNvPr id="7" name="Picture 6">
            <a:extLst>
              <a:ext uri="{FF2B5EF4-FFF2-40B4-BE49-F238E27FC236}">
                <a16:creationId xmlns:a16="http://schemas.microsoft.com/office/drawing/2014/main" id="{3FB0E099-7F46-4847-A0D5-90332C7D95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0934" y="3487981"/>
            <a:ext cx="2137869" cy="916230"/>
          </a:xfrm>
          <a:prstGeom prst="rect">
            <a:avLst/>
          </a:prstGeom>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301" y="128470"/>
            <a:ext cx="2901397" cy="485189"/>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Training Target</a:t>
            </a:r>
            <a:endParaRPr lang="en-US" sz="3000" b="1" dirty="0">
              <a:solidFill>
                <a:srgbClr val="003296"/>
              </a:solidFill>
            </a:endParaRPr>
          </a:p>
        </p:txBody>
      </p:sp>
      <p:graphicFrame>
        <p:nvGraphicFramePr>
          <p:cNvPr id="3" name="Table 2">
            <a:extLst>
              <a:ext uri="{FF2B5EF4-FFF2-40B4-BE49-F238E27FC236}">
                <a16:creationId xmlns:a16="http://schemas.microsoft.com/office/drawing/2014/main" id="{ADEAFCC8-BC0B-4C60-845C-B5F20CAD28E1}"/>
              </a:ext>
            </a:extLst>
          </p:cNvPr>
          <p:cNvGraphicFramePr>
            <a:graphicFrameLocks noGrp="1"/>
          </p:cNvGraphicFramePr>
          <p:nvPr>
            <p:extLst>
              <p:ext uri="{D42A27DB-BD31-4B8C-83A1-F6EECF244321}">
                <p14:modId xmlns:p14="http://schemas.microsoft.com/office/powerpoint/2010/main" val="518504694"/>
              </p:ext>
            </p:extLst>
          </p:nvPr>
        </p:nvGraphicFramePr>
        <p:xfrm>
          <a:off x="448965" y="826716"/>
          <a:ext cx="5573733" cy="1068936"/>
        </p:xfrm>
        <a:graphic>
          <a:graphicData uri="http://schemas.openxmlformats.org/drawingml/2006/table">
            <a:tbl>
              <a:tblPr firstRow="1" firstCol="1" bandRow="1">
                <a:tableStyleId>{F5AB1C69-6EDB-4FF4-983F-18BD219EF322}</a:tableStyleId>
              </a:tblPr>
              <a:tblGrid>
                <a:gridCol w="1374345">
                  <a:extLst>
                    <a:ext uri="{9D8B030D-6E8A-4147-A177-3AD203B41FA5}">
                      <a16:colId xmlns:a16="http://schemas.microsoft.com/office/drawing/2014/main" val="146938899"/>
                    </a:ext>
                  </a:extLst>
                </a:gridCol>
                <a:gridCol w="2341279">
                  <a:extLst>
                    <a:ext uri="{9D8B030D-6E8A-4147-A177-3AD203B41FA5}">
                      <a16:colId xmlns:a16="http://schemas.microsoft.com/office/drawing/2014/main" val="3807832999"/>
                    </a:ext>
                  </a:extLst>
                </a:gridCol>
                <a:gridCol w="1858109">
                  <a:extLst>
                    <a:ext uri="{9D8B030D-6E8A-4147-A177-3AD203B41FA5}">
                      <a16:colId xmlns:a16="http://schemas.microsoft.com/office/drawing/2014/main" val="838248140"/>
                    </a:ext>
                  </a:extLst>
                </a:gridCol>
              </a:tblGrid>
              <a:tr h="356312">
                <a:tc gridSpan="3">
                  <a:txBody>
                    <a:bodyPr/>
                    <a:lstStyle/>
                    <a:p>
                      <a:pPr marL="0" marR="0" algn="ct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Total Target: 20,000 nos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6300319"/>
                  </a:ext>
                </a:extLst>
              </a:tr>
              <a:tr h="356312">
                <a:tc>
                  <a:txBody>
                    <a:bodyPr/>
                    <a:lstStyle/>
                    <a:p>
                      <a:pPr marL="0" marR="0" algn="ct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Category A</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800" dirty="0">
                          <a:solidFill>
                            <a:schemeClr val="tx1"/>
                          </a:solidFill>
                          <a:effectLst/>
                          <a:latin typeface="Times New Roman" panose="02020603050405020304" pitchFamily="18" charset="0"/>
                          <a:cs typeface="Times New Roman" panose="02020603050405020304" pitchFamily="18" charset="0"/>
                        </a:rPr>
                        <a:t>Central Jail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12,000 nos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39521797"/>
                  </a:ext>
                </a:extLst>
              </a:tr>
              <a:tr h="356312">
                <a:tc>
                  <a:txBody>
                    <a:bodyPr/>
                    <a:lstStyle/>
                    <a:p>
                      <a:pPr marL="0" marR="0" algn="ct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Category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solidFill>
                            <a:schemeClr val="tx1"/>
                          </a:solidFill>
                          <a:effectLst/>
                          <a:latin typeface="Times New Roman" panose="02020603050405020304" pitchFamily="18" charset="0"/>
                          <a:cs typeface="Times New Roman" panose="02020603050405020304" pitchFamily="18" charset="0"/>
                        </a:rPr>
                        <a:t>District Jail</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dirty="0">
                          <a:solidFill>
                            <a:schemeClr val="tx1"/>
                          </a:solidFill>
                          <a:effectLst/>
                          <a:latin typeface="Times New Roman" panose="02020603050405020304" pitchFamily="18" charset="0"/>
                          <a:cs typeface="Times New Roman" panose="02020603050405020304" pitchFamily="18" charset="0"/>
                        </a:rPr>
                        <a:t>8,000 nos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7892279"/>
                  </a:ext>
                </a:extLst>
              </a:tr>
            </a:tbl>
          </a:graphicData>
        </a:graphic>
      </p:graphicFrame>
      <p:pic>
        <p:nvPicPr>
          <p:cNvPr id="6" name="Picture 5">
            <a:extLst>
              <a:ext uri="{FF2B5EF4-FFF2-40B4-BE49-F238E27FC236}">
                <a16:creationId xmlns:a16="http://schemas.microsoft.com/office/drawing/2014/main" id="{4A796E21-9E49-4125-A4BE-F8A50CD43F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C514EB42-4D5D-4EC4-9CD6-C64EB07F5E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8" name="Picture 7">
            <a:extLst>
              <a:ext uri="{FF2B5EF4-FFF2-40B4-BE49-F238E27FC236}">
                <a16:creationId xmlns:a16="http://schemas.microsoft.com/office/drawing/2014/main" id="{0F5BC09B-CA91-4710-8084-729D0A5E55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1302" y="2108709"/>
            <a:ext cx="5421028" cy="2208075"/>
          </a:xfrm>
          <a:prstGeom prst="rect">
            <a:avLst/>
          </a:prstGeom>
        </p:spPr>
      </p:pic>
    </p:spTree>
    <p:extLst>
      <p:ext uri="{BB962C8B-B14F-4D97-AF65-F5344CB8AC3E}">
        <p14:creationId xmlns:p14="http://schemas.microsoft.com/office/powerpoint/2010/main" val="89948573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367" y="204822"/>
            <a:ext cx="5039265" cy="458115"/>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Facilities for Bangladesh Jail</a:t>
            </a:r>
            <a:endParaRPr lang="en-US" sz="3000" b="1" dirty="0">
              <a:solidFill>
                <a:srgbClr val="003296"/>
              </a:solidFill>
            </a:endParaRPr>
          </a:p>
        </p:txBody>
      </p:sp>
      <p:sp>
        <p:nvSpPr>
          <p:cNvPr id="5" name="TextBox 4">
            <a:extLst>
              <a:ext uri="{FF2B5EF4-FFF2-40B4-BE49-F238E27FC236}">
                <a16:creationId xmlns:a16="http://schemas.microsoft.com/office/drawing/2014/main" id="{2BA18AE4-4957-4A9C-860B-D895E7758BCB}"/>
              </a:ext>
            </a:extLst>
          </p:cNvPr>
          <p:cNvSpPr txBox="1"/>
          <p:nvPr/>
        </p:nvSpPr>
        <p:spPr>
          <a:xfrm>
            <a:off x="606245" y="891995"/>
            <a:ext cx="5492805" cy="1855893"/>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Project Management Unit (PMU) control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Monitoring the full project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Remunerations for monitoring officers and PMU unit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Remunerations for trainers and master trainers.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Branding opportunity for Bangladesh Jail</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Create Skilled Manpower</a:t>
            </a:r>
            <a:endParaRPr lang="en-US" dirty="0"/>
          </a:p>
        </p:txBody>
      </p:sp>
      <p:pic>
        <p:nvPicPr>
          <p:cNvPr id="6" name="Picture 5">
            <a:extLst>
              <a:ext uri="{FF2B5EF4-FFF2-40B4-BE49-F238E27FC236}">
                <a16:creationId xmlns:a16="http://schemas.microsoft.com/office/drawing/2014/main" id="{820C27B8-47AD-427B-BC97-C4410C7310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4E1DB973-670B-4A77-9DBB-985BD81013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9" name="Picture 8">
            <a:extLst>
              <a:ext uri="{FF2B5EF4-FFF2-40B4-BE49-F238E27FC236}">
                <a16:creationId xmlns:a16="http://schemas.microsoft.com/office/drawing/2014/main" id="{9695CB7A-C42E-41F5-9C6F-3A83EC1C02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2747888"/>
            <a:ext cx="3970329" cy="1855893"/>
          </a:xfrm>
          <a:prstGeom prst="rect">
            <a:avLst/>
          </a:prstGeom>
        </p:spPr>
      </p:pic>
    </p:spTree>
    <p:extLst>
      <p:ext uri="{BB962C8B-B14F-4D97-AF65-F5344CB8AC3E}">
        <p14:creationId xmlns:p14="http://schemas.microsoft.com/office/powerpoint/2010/main" val="408987081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367" y="281175"/>
            <a:ext cx="5039265"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Roles and Activities of SRCL</a:t>
            </a:r>
            <a:endParaRPr lang="en-US" sz="3000" b="1" dirty="0">
              <a:solidFill>
                <a:srgbClr val="003296"/>
              </a:solidFill>
            </a:endParaRPr>
          </a:p>
        </p:txBody>
      </p:sp>
      <p:sp>
        <p:nvSpPr>
          <p:cNvPr id="6" name="TextBox 5">
            <a:extLst>
              <a:ext uri="{FF2B5EF4-FFF2-40B4-BE49-F238E27FC236}">
                <a16:creationId xmlns:a16="http://schemas.microsoft.com/office/drawing/2014/main" id="{8A0A4ED1-6831-4A3F-B81F-EC6392E88411}"/>
              </a:ext>
            </a:extLst>
          </p:cNvPr>
          <p:cNvSpPr txBox="1"/>
          <p:nvPr/>
        </p:nvSpPr>
        <p:spPr>
          <a:xfrm>
            <a:off x="448966" y="1002153"/>
            <a:ext cx="6871724" cy="2714013"/>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Organize and implement the basic training program for all level stakeholders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Manage all type of training facilities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Conduct the training program with a standard manner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Supply the trainers and accessors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Assessment &amp; Certification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Job placement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Fund allocation for skilled prisoners (startup)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Arrange workshop, seminar and certificate providing ceremony</a:t>
            </a:r>
          </a:p>
          <a:p>
            <a:pPr marL="342900" marR="0" lvl="0" indent="-342900" algn="just">
              <a:lnSpc>
                <a:spcPct val="107000"/>
              </a:lnSpc>
              <a:spcBef>
                <a:spcPts val="0"/>
              </a:spcBef>
              <a:spcAft>
                <a:spcPts val="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Program reporting monthly and half yearly</a:t>
            </a:r>
          </a:p>
          <a:p>
            <a:pPr marL="342900" marR="0" lvl="0" indent="-342900" algn="just">
              <a:lnSpc>
                <a:spcPct val="107000"/>
              </a:lnSpc>
              <a:spcBef>
                <a:spcPts val="0"/>
              </a:spcBef>
              <a:spcAft>
                <a:spcPts val="800"/>
              </a:spcAft>
              <a:buFont typeface="+mj-lt"/>
              <a:buAutoNum type="arabicPeriod"/>
            </a:pPr>
            <a:r>
              <a:rPr lang="en-US" sz="1600" dirty="0">
                <a:effectLst/>
                <a:latin typeface="Times New Roman" panose="02020603050405020304" pitchFamily="18" charset="0"/>
                <a:ea typeface="Calibri" panose="020F0502020204030204" pitchFamily="34" charset="0"/>
              </a:rPr>
              <a:t>Other responsibility according to discussion</a:t>
            </a:r>
            <a:endParaRPr lang="en-US" sz="1600" dirty="0"/>
          </a:p>
        </p:txBody>
      </p:sp>
      <p:pic>
        <p:nvPicPr>
          <p:cNvPr id="7" name="Picture 6">
            <a:extLst>
              <a:ext uri="{FF2B5EF4-FFF2-40B4-BE49-F238E27FC236}">
                <a16:creationId xmlns:a16="http://schemas.microsoft.com/office/drawing/2014/main" id="{26AA1FE1-C988-44BF-AEE8-534617C9DF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8" name="Picture 7">
            <a:extLst>
              <a:ext uri="{FF2B5EF4-FFF2-40B4-BE49-F238E27FC236}">
                <a16:creationId xmlns:a16="http://schemas.microsoft.com/office/drawing/2014/main" id="{A6E41614-56C1-459E-83F5-FC4F8F7A93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9" name="Picture 8">
            <a:extLst>
              <a:ext uri="{FF2B5EF4-FFF2-40B4-BE49-F238E27FC236}">
                <a16:creationId xmlns:a16="http://schemas.microsoft.com/office/drawing/2014/main" id="{36B9E097-59D0-46D9-A855-969E8CC2A8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4335" y="1988697"/>
            <a:ext cx="1374345" cy="2152650"/>
          </a:xfrm>
          <a:prstGeom prst="rect">
            <a:avLst/>
          </a:prstGeom>
        </p:spPr>
      </p:pic>
    </p:spTree>
    <p:extLst>
      <p:ext uri="{BB962C8B-B14F-4D97-AF65-F5344CB8AC3E}">
        <p14:creationId xmlns:p14="http://schemas.microsoft.com/office/powerpoint/2010/main" val="241940265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540" y="124918"/>
            <a:ext cx="3664920" cy="461665"/>
          </a:xfrm>
        </p:spPr>
        <p:txBody>
          <a:bodyPr>
            <a:noAutofit/>
          </a:bodyPr>
          <a:lstStyle/>
          <a:p>
            <a:pPr algn="l"/>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 Team</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394" y="1944581"/>
            <a:ext cx="1527051" cy="1905000"/>
          </a:xfrm>
          <a:prstGeom prst="rect">
            <a:avLst/>
          </a:prstGeom>
        </p:spPr>
      </p:pic>
      <p:graphicFrame>
        <p:nvGraphicFramePr>
          <p:cNvPr id="5" name="Table 4">
            <a:extLst>
              <a:ext uri="{FF2B5EF4-FFF2-40B4-BE49-F238E27FC236}">
                <a16:creationId xmlns:a16="http://schemas.microsoft.com/office/drawing/2014/main" id="{9D6E622F-A8EF-4CDE-819F-8175642D7939}"/>
              </a:ext>
            </a:extLst>
          </p:cNvPr>
          <p:cNvGraphicFramePr>
            <a:graphicFrameLocks noGrp="1"/>
          </p:cNvGraphicFramePr>
          <p:nvPr>
            <p:extLst>
              <p:ext uri="{D42A27DB-BD31-4B8C-83A1-F6EECF244321}">
                <p14:modId xmlns:p14="http://schemas.microsoft.com/office/powerpoint/2010/main" val="2673387507"/>
              </p:ext>
            </p:extLst>
          </p:nvPr>
        </p:nvGraphicFramePr>
        <p:xfrm>
          <a:off x="143555" y="1166637"/>
          <a:ext cx="7193787" cy="3390280"/>
        </p:xfrm>
        <a:graphic>
          <a:graphicData uri="http://schemas.openxmlformats.org/drawingml/2006/table">
            <a:tbl>
              <a:tblPr firstRow="1" bandRow="1">
                <a:tableStyleId>{F5AB1C69-6EDB-4FF4-983F-18BD219EF322}</a:tableStyleId>
              </a:tblPr>
              <a:tblGrid>
                <a:gridCol w="691710">
                  <a:extLst>
                    <a:ext uri="{9D8B030D-6E8A-4147-A177-3AD203B41FA5}">
                      <a16:colId xmlns:a16="http://schemas.microsoft.com/office/drawing/2014/main" val="2427186849"/>
                    </a:ext>
                  </a:extLst>
                </a:gridCol>
                <a:gridCol w="3142568">
                  <a:extLst>
                    <a:ext uri="{9D8B030D-6E8A-4147-A177-3AD203B41FA5}">
                      <a16:colId xmlns:a16="http://schemas.microsoft.com/office/drawing/2014/main" val="1028123022"/>
                    </a:ext>
                  </a:extLst>
                </a:gridCol>
                <a:gridCol w="3359509">
                  <a:extLst>
                    <a:ext uri="{9D8B030D-6E8A-4147-A177-3AD203B41FA5}">
                      <a16:colId xmlns:a16="http://schemas.microsoft.com/office/drawing/2014/main" val="2135052757"/>
                    </a:ext>
                  </a:extLst>
                </a:gridCol>
              </a:tblGrid>
              <a:tr h="233984">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Sl.</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Name</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Basic Certification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14354565"/>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Abu Jubayer (Lead Coordinator)</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M.Sc. In WRD, BUET</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 Project Management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89694500"/>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Eng. S M Abdullah Al Faruq (Training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NFPA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85918900"/>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Eng. Abdullah Al Mamun (Certification Expert)</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88477399"/>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Eng. Manik Hossain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Job Placement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4422675"/>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Eng. S M Saiful Islam</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Electrical &amp; Refrigeration Expert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96856141"/>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Eng. </a:t>
                      </a:r>
                      <a:r>
                        <a:rPr lang="en-US" sz="1200" dirty="0" err="1">
                          <a:solidFill>
                            <a:schemeClr val="tx1"/>
                          </a:solidFill>
                          <a:effectLst/>
                          <a:latin typeface="Times New Roman" panose="02020603050405020304" pitchFamily="18" charset="0"/>
                          <a:cs typeface="Times New Roman" panose="02020603050405020304" pitchFamily="18" charset="0"/>
                        </a:rPr>
                        <a:t>Siddiqur</a:t>
                      </a:r>
                      <a:r>
                        <a:rPr lang="en-US" sz="1200" dirty="0">
                          <a:solidFill>
                            <a:schemeClr val="tx1"/>
                          </a:solidFill>
                          <a:effectLst/>
                          <a:latin typeface="Times New Roman" panose="02020603050405020304" pitchFamily="18" charset="0"/>
                          <a:cs typeface="Times New Roman" panose="02020603050405020304" pitchFamily="18" charset="0"/>
                        </a:rPr>
                        <a:t> Rahman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Structural Safety Expert</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Assessor (NSDA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96221763"/>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Accessor (15)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0288575"/>
                  </a:ext>
                </a:extLst>
              </a:tr>
              <a:tr h="39453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Trainer (20-30)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B.Sc. Engineer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(NSDA Certified)</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6394475"/>
                  </a:ext>
                </a:extLst>
              </a:tr>
            </a:tbl>
          </a:graphicData>
        </a:graphic>
      </p:graphicFrame>
      <p:sp>
        <p:nvSpPr>
          <p:cNvPr id="6" name="TextBox 5">
            <a:extLst>
              <a:ext uri="{FF2B5EF4-FFF2-40B4-BE49-F238E27FC236}">
                <a16:creationId xmlns:a16="http://schemas.microsoft.com/office/drawing/2014/main" id="{1717C748-BF5C-405E-89BB-79982C0CCE40}"/>
              </a:ext>
            </a:extLst>
          </p:cNvPr>
          <p:cNvSpPr txBox="1"/>
          <p:nvPr/>
        </p:nvSpPr>
        <p:spPr>
          <a:xfrm>
            <a:off x="279608" y="663200"/>
            <a:ext cx="8568132" cy="461665"/>
          </a:xfrm>
          <a:prstGeom prst="rect">
            <a:avLst/>
          </a:prstGeom>
          <a:noFill/>
        </p:spPr>
        <p:txBody>
          <a:bodyPr wrap="square">
            <a:spAutoFit/>
          </a:bodyPr>
          <a:lstStyle/>
          <a:p>
            <a:pPr algn="just"/>
            <a:r>
              <a:rPr lang="en-US" sz="1200" dirty="0">
                <a:effectLst/>
                <a:latin typeface="Times New Roman" panose="02020603050405020304" pitchFamily="18" charset="0"/>
                <a:ea typeface="Calibri" panose="020F0502020204030204" pitchFamily="34" charset="0"/>
              </a:rPr>
              <a:t>A strong team including trainer, accessor, exam management expert, certification expert, and Project Management experts are working with each other to develop the total system. Basic team members list is attached herewith.</a:t>
            </a:r>
            <a:endParaRPr lang="en-US" sz="1200" dirty="0"/>
          </a:p>
        </p:txBody>
      </p:sp>
      <p:pic>
        <p:nvPicPr>
          <p:cNvPr id="8" name="Picture 7">
            <a:extLst>
              <a:ext uri="{FF2B5EF4-FFF2-40B4-BE49-F238E27FC236}">
                <a16:creationId xmlns:a16="http://schemas.microsoft.com/office/drawing/2014/main" id="{5BB46744-8C69-4A5B-9184-A75B2B45E4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9" name="Picture 8">
            <a:extLst>
              <a:ext uri="{FF2B5EF4-FFF2-40B4-BE49-F238E27FC236}">
                <a16:creationId xmlns:a16="http://schemas.microsoft.com/office/drawing/2014/main" id="{5AA5173F-A823-4CC2-8218-D43AF07E74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379867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367" y="168793"/>
            <a:ext cx="5039265"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Special Involvement of SRCL</a:t>
            </a:r>
            <a:endParaRPr lang="en-US" sz="3000" b="1" dirty="0">
              <a:solidFill>
                <a:srgbClr val="003296"/>
              </a:solidFill>
            </a:endParaRPr>
          </a:p>
        </p:txBody>
      </p:sp>
      <p:sp>
        <p:nvSpPr>
          <p:cNvPr id="6" name="TextBox 5">
            <a:extLst>
              <a:ext uri="{FF2B5EF4-FFF2-40B4-BE49-F238E27FC236}">
                <a16:creationId xmlns:a16="http://schemas.microsoft.com/office/drawing/2014/main" id="{F243554F-C177-4E3D-83B8-CCF3DF93AD28}"/>
              </a:ext>
            </a:extLst>
          </p:cNvPr>
          <p:cNvSpPr txBox="1"/>
          <p:nvPr/>
        </p:nvSpPr>
        <p:spPr>
          <a:xfrm>
            <a:off x="601670" y="779613"/>
            <a:ext cx="5650086" cy="1855893"/>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Feasibility Study for skilled prisoners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Signed MoU with different trade organization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Government certified Skilled trainer and accessor pool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Job placement confirmation pool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Previous work experience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Two-Envelope tendering process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32DD893-527A-4D58-9AEB-CF3B0FBD41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8" name="Picture 7">
            <a:extLst>
              <a:ext uri="{FF2B5EF4-FFF2-40B4-BE49-F238E27FC236}">
                <a16:creationId xmlns:a16="http://schemas.microsoft.com/office/drawing/2014/main" id="{A1477868-AE7A-4CAD-A7E1-CC18BB73A9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10" name="Picture 9">
            <a:extLst>
              <a:ext uri="{FF2B5EF4-FFF2-40B4-BE49-F238E27FC236}">
                <a16:creationId xmlns:a16="http://schemas.microsoft.com/office/drawing/2014/main" id="{6E46DA77-6BCA-4627-A227-DF9C9924DC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2635506"/>
            <a:ext cx="3970330" cy="1855893"/>
          </a:xfrm>
          <a:prstGeom prst="rect">
            <a:avLst/>
          </a:prstGeom>
        </p:spPr>
      </p:pic>
    </p:spTree>
    <p:extLst>
      <p:ext uri="{BB962C8B-B14F-4D97-AF65-F5344CB8AC3E}">
        <p14:creationId xmlns:p14="http://schemas.microsoft.com/office/powerpoint/2010/main" val="42106322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normAutofit fontScale="77500" lnSpcReduction="20000"/>
          </a:bodyPr>
          <a:lstStyle/>
          <a:p>
            <a:pPr lvl="0"/>
            <a:r>
              <a:rPr lang="en-GB" dirty="0">
                <a:latin typeface="Times New Roman" panose="02020603050405020304" pitchFamily="18" charset="0"/>
                <a:cs typeface="Times New Roman" panose="02020603050405020304" pitchFamily="18" charset="0"/>
              </a:rPr>
              <a:t>Paper Publication</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Facebook</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YouTube</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A Roundtable</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TV Talk Show</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Banner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Poster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Rally and </a:t>
            </a:r>
            <a:endParaRPr lang="en-US" dirty="0">
              <a:latin typeface="Times New Roman" panose="02020603050405020304" pitchFamily="18" charset="0"/>
              <a:cs typeface="Times New Roman" panose="02020603050405020304" pitchFamily="18" charset="0"/>
            </a:endParaRPr>
          </a:p>
          <a:p>
            <a:pPr lvl="0"/>
            <a:r>
              <a:rPr lang="en-GB" dirty="0">
                <a:latin typeface="Times New Roman" panose="02020603050405020304" pitchFamily="18" charset="0"/>
                <a:cs typeface="Times New Roman" panose="02020603050405020304" pitchFamily="18" charset="0"/>
              </a:rPr>
              <a:t>Workshops</a:t>
            </a:r>
          </a:p>
          <a:p>
            <a:pPr lvl="0"/>
            <a:r>
              <a:rPr lang="en-GB" dirty="0">
                <a:latin typeface="Times New Roman" panose="02020603050405020304" pitchFamily="18" charset="0"/>
                <a:cs typeface="Times New Roman" panose="02020603050405020304" pitchFamily="18" charset="0"/>
              </a:rPr>
              <a:t>Awareness Campaign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E80A94-D68D-48CF-94A1-2A8C1EAB488B}"/>
              </a:ext>
            </a:extLst>
          </p:cNvPr>
          <p:cNvSpPr txBox="1"/>
          <p:nvPr/>
        </p:nvSpPr>
        <p:spPr>
          <a:xfrm>
            <a:off x="2467962" y="256489"/>
            <a:ext cx="4199538" cy="584775"/>
          </a:xfrm>
          <a:prstGeom prst="rect">
            <a:avLst/>
          </a:prstGeom>
          <a:noFill/>
        </p:spPr>
        <p:txBody>
          <a:bodyPr wrap="square">
            <a:spAutoFit/>
          </a:bodyPr>
          <a:lstStyle/>
          <a:p>
            <a:pPr marL="0" indent="0" algn="ctr">
              <a:buNone/>
            </a:pPr>
            <a:r>
              <a:rPr lang="en-GB" sz="32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Publicity of the Project</a:t>
            </a:r>
            <a:endParaRPr lang="en-US" sz="32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E3E4E2E-8D1D-4684-97AD-B55D2DD60C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630" y="1640087"/>
            <a:ext cx="3352800" cy="2514600"/>
          </a:xfrm>
          <a:prstGeom prst="rect">
            <a:avLst/>
          </a:prstGeom>
        </p:spPr>
      </p:pic>
      <p:pic>
        <p:nvPicPr>
          <p:cNvPr id="5" name="Picture 4">
            <a:extLst>
              <a:ext uri="{FF2B5EF4-FFF2-40B4-BE49-F238E27FC236}">
                <a16:creationId xmlns:a16="http://schemas.microsoft.com/office/drawing/2014/main" id="{8AFDCE6A-BF07-470A-A12D-A9402BB326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8" name="Picture 7">
            <a:extLst>
              <a:ext uri="{FF2B5EF4-FFF2-40B4-BE49-F238E27FC236}">
                <a16:creationId xmlns:a16="http://schemas.microsoft.com/office/drawing/2014/main" id="{F17ABAF2-0274-4D78-B5BA-C0FA03F1DF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63865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4">
                                            <p:txEl>
                                              <p:pRg st="0" end="0"/>
                                            </p:txEl>
                                          </p:spTgt>
                                        </p:tgtEl>
                                        <p:attrNameLst>
                                          <p:attrName>style.color</p:attrName>
                                        </p:attrNameLst>
                                      </p:cBhvr>
                                      <p:to>
                                        <p:clrVal>
                                          <a:schemeClr val="accent2"/>
                                        </p:clrVal>
                                      </p:to>
                                    </p:set>
                                    <p:set>
                                      <p:cBhvr>
                                        <p:cTn id="7" dur="500" fill="hold"/>
                                        <p:tgtEl>
                                          <p:spTgt spid="4">
                                            <p:txEl>
                                              <p:pRg st="0" end="0"/>
                                            </p:txEl>
                                          </p:spTgt>
                                        </p:tgtEl>
                                        <p:attrNameLst>
                                          <p:attrName>fillcolor</p:attrName>
                                        </p:attrNameLst>
                                      </p:cBhvr>
                                      <p:to>
                                        <p:clrVal>
                                          <a:schemeClr val="accent2"/>
                                        </p:clrVal>
                                      </p:to>
                                    </p:set>
                                    <p:set>
                                      <p:cBhvr>
                                        <p:cTn id="8" dur="500" fill="hold"/>
                                        <p:tgtEl>
                                          <p:spTgt spid="4">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6" presetClass="emph" presetSubtype="0" fill="hold" grpId="0" nodeType="clickEffect">
                                  <p:stCondLst>
                                    <p:cond delay="0"/>
                                  </p:stCondLst>
                                  <p:iterate type="lt">
                                    <p:tmPct val="4000"/>
                                  </p:iterate>
                                  <p:childTnLst>
                                    <p:set>
                                      <p:cBhvr override="childStyle">
                                        <p:cTn id="12" dur="500" fill="hold"/>
                                        <p:tgtEl>
                                          <p:spTgt spid="4">
                                            <p:txEl>
                                              <p:pRg st="1" end="1"/>
                                            </p:txEl>
                                          </p:spTgt>
                                        </p:tgtEl>
                                        <p:attrNameLst>
                                          <p:attrName>style.color</p:attrName>
                                        </p:attrNameLst>
                                      </p:cBhvr>
                                      <p:to>
                                        <p:clrVal>
                                          <a:schemeClr val="accent2"/>
                                        </p:clrVal>
                                      </p:to>
                                    </p:set>
                                    <p:set>
                                      <p:cBhvr>
                                        <p:cTn id="13" dur="500" fill="hold"/>
                                        <p:tgtEl>
                                          <p:spTgt spid="4">
                                            <p:txEl>
                                              <p:pRg st="1" end="1"/>
                                            </p:txEl>
                                          </p:spTgt>
                                        </p:tgtEl>
                                        <p:attrNameLst>
                                          <p:attrName>fillcolor</p:attrName>
                                        </p:attrNameLst>
                                      </p:cBhvr>
                                      <p:to>
                                        <p:clrVal>
                                          <a:schemeClr val="accent2"/>
                                        </p:clrVal>
                                      </p:to>
                                    </p:set>
                                    <p:set>
                                      <p:cBhvr>
                                        <p:cTn id="14" dur="500" fill="hold"/>
                                        <p:tgtEl>
                                          <p:spTgt spid="4">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16" presetClass="emph" presetSubtype="0" fill="hold" grpId="0" nodeType="clickEffect">
                                  <p:stCondLst>
                                    <p:cond delay="0"/>
                                  </p:stCondLst>
                                  <p:iterate type="lt">
                                    <p:tmPct val="4000"/>
                                  </p:iterate>
                                  <p:childTnLst>
                                    <p:set>
                                      <p:cBhvr override="childStyle">
                                        <p:cTn id="18" dur="500" fill="hold"/>
                                        <p:tgtEl>
                                          <p:spTgt spid="4">
                                            <p:txEl>
                                              <p:pRg st="2" end="2"/>
                                            </p:txEl>
                                          </p:spTgt>
                                        </p:tgtEl>
                                        <p:attrNameLst>
                                          <p:attrName>style.color</p:attrName>
                                        </p:attrNameLst>
                                      </p:cBhvr>
                                      <p:to>
                                        <p:clrVal>
                                          <a:schemeClr val="accent2"/>
                                        </p:clrVal>
                                      </p:to>
                                    </p:set>
                                    <p:set>
                                      <p:cBhvr>
                                        <p:cTn id="19" dur="500" fill="hold"/>
                                        <p:tgtEl>
                                          <p:spTgt spid="4">
                                            <p:txEl>
                                              <p:pRg st="2" end="2"/>
                                            </p:txEl>
                                          </p:spTgt>
                                        </p:tgtEl>
                                        <p:attrNameLst>
                                          <p:attrName>fillcolor</p:attrName>
                                        </p:attrNameLst>
                                      </p:cBhvr>
                                      <p:to>
                                        <p:clrVal>
                                          <a:schemeClr val="accent2"/>
                                        </p:clrVal>
                                      </p:to>
                                    </p:set>
                                    <p:set>
                                      <p:cBhvr>
                                        <p:cTn id="20" dur="500" fill="hold"/>
                                        <p:tgtEl>
                                          <p:spTgt spid="4">
                                            <p:txEl>
                                              <p:pRg st="2" end="2"/>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6" presetClass="emph" presetSubtype="0" fill="hold" grpId="0" nodeType="clickEffect">
                                  <p:stCondLst>
                                    <p:cond delay="0"/>
                                  </p:stCondLst>
                                  <p:iterate type="lt">
                                    <p:tmPct val="4000"/>
                                  </p:iterate>
                                  <p:childTnLst>
                                    <p:set>
                                      <p:cBhvr override="childStyle">
                                        <p:cTn id="24" dur="500" fill="hold"/>
                                        <p:tgtEl>
                                          <p:spTgt spid="4">
                                            <p:txEl>
                                              <p:pRg st="3" end="3"/>
                                            </p:txEl>
                                          </p:spTgt>
                                        </p:tgtEl>
                                        <p:attrNameLst>
                                          <p:attrName>style.color</p:attrName>
                                        </p:attrNameLst>
                                      </p:cBhvr>
                                      <p:to>
                                        <p:clrVal>
                                          <a:schemeClr val="accent2"/>
                                        </p:clrVal>
                                      </p:to>
                                    </p:set>
                                    <p:set>
                                      <p:cBhvr>
                                        <p:cTn id="25" dur="500" fill="hold"/>
                                        <p:tgtEl>
                                          <p:spTgt spid="4">
                                            <p:txEl>
                                              <p:pRg st="3" end="3"/>
                                            </p:txEl>
                                          </p:spTgt>
                                        </p:tgtEl>
                                        <p:attrNameLst>
                                          <p:attrName>fillcolor</p:attrName>
                                        </p:attrNameLst>
                                      </p:cBhvr>
                                      <p:to>
                                        <p:clrVal>
                                          <a:schemeClr val="accent2"/>
                                        </p:clrVal>
                                      </p:to>
                                    </p:set>
                                    <p:set>
                                      <p:cBhvr>
                                        <p:cTn id="26" dur="500" fill="hold"/>
                                        <p:tgtEl>
                                          <p:spTgt spid="4">
                                            <p:txEl>
                                              <p:pRg st="3" end="3"/>
                                            </p:txEl>
                                          </p:spTgt>
                                        </p:tgtEl>
                                        <p:attrNameLst>
                                          <p:attrName>fill.type</p:attrName>
                                        </p:attrNameLst>
                                      </p:cBhvr>
                                      <p:to>
                                        <p:strVal val="solid"/>
                                      </p:to>
                                    </p:set>
                                  </p:childTnLst>
                                </p:cTn>
                              </p:par>
                            </p:childTnLst>
                          </p:cTn>
                        </p:par>
                      </p:childTnLst>
                    </p:cTn>
                  </p:par>
                  <p:par>
                    <p:cTn id="27" fill="hold">
                      <p:stCondLst>
                        <p:cond delay="indefinite"/>
                      </p:stCondLst>
                      <p:childTnLst>
                        <p:par>
                          <p:cTn id="28" fill="hold">
                            <p:stCondLst>
                              <p:cond delay="0"/>
                            </p:stCondLst>
                            <p:childTnLst>
                              <p:par>
                                <p:cTn id="29" presetID="16" presetClass="emph" presetSubtype="0" fill="hold" grpId="0" nodeType="clickEffect">
                                  <p:stCondLst>
                                    <p:cond delay="0"/>
                                  </p:stCondLst>
                                  <p:iterate type="lt">
                                    <p:tmPct val="4000"/>
                                  </p:iterate>
                                  <p:childTnLst>
                                    <p:set>
                                      <p:cBhvr override="childStyle">
                                        <p:cTn id="30" dur="500" fill="hold"/>
                                        <p:tgtEl>
                                          <p:spTgt spid="4">
                                            <p:txEl>
                                              <p:pRg st="4" end="4"/>
                                            </p:txEl>
                                          </p:spTgt>
                                        </p:tgtEl>
                                        <p:attrNameLst>
                                          <p:attrName>style.color</p:attrName>
                                        </p:attrNameLst>
                                      </p:cBhvr>
                                      <p:to>
                                        <p:clrVal>
                                          <a:schemeClr val="accent2"/>
                                        </p:clrVal>
                                      </p:to>
                                    </p:set>
                                    <p:set>
                                      <p:cBhvr>
                                        <p:cTn id="31" dur="500" fill="hold"/>
                                        <p:tgtEl>
                                          <p:spTgt spid="4">
                                            <p:txEl>
                                              <p:pRg st="4" end="4"/>
                                            </p:txEl>
                                          </p:spTgt>
                                        </p:tgtEl>
                                        <p:attrNameLst>
                                          <p:attrName>fillcolor</p:attrName>
                                        </p:attrNameLst>
                                      </p:cBhvr>
                                      <p:to>
                                        <p:clrVal>
                                          <a:schemeClr val="accent2"/>
                                        </p:clrVal>
                                      </p:to>
                                    </p:set>
                                    <p:set>
                                      <p:cBhvr>
                                        <p:cTn id="32" dur="500" fill="hold"/>
                                        <p:tgtEl>
                                          <p:spTgt spid="4">
                                            <p:txEl>
                                              <p:pRg st="4" end="4"/>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6" presetClass="emph" presetSubtype="0" fill="hold" grpId="0" nodeType="clickEffect">
                                  <p:stCondLst>
                                    <p:cond delay="0"/>
                                  </p:stCondLst>
                                  <p:iterate type="lt">
                                    <p:tmPct val="4000"/>
                                  </p:iterate>
                                  <p:childTnLst>
                                    <p:set>
                                      <p:cBhvr override="childStyle">
                                        <p:cTn id="36" dur="500" fill="hold"/>
                                        <p:tgtEl>
                                          <p:spTgt spid="4">
                                            <p:txEl>
                                              <p:pRg st="5" end="5"/>
                                            </p:txEl>
                                          </p:spTgt>
                                        </p:tgtEl>
                                        <p:attrNameLst>
                                          <p:attrName>style.color</p:attrName>
                                        </p:attrNameLst>
                                      </p:cBhvr>
                                      <p:to>
                                        <p:clrVal>
                                          <a:schemeClr val="accent2"/>
                                        </p:clrVal>
                                      </p:to>
                                    </p:set>
                                    <p:set>
                                      <p:cBhvr>
                                        <p:cTn id="37" dur="500" fill="hold"/>
                                        <p:tgtEl>
                                          <p:spTgt spid="4">
                                            <p:txEl>
                                              <p:pRg st="5" end="5"/>
                                            </p:txEl>
                                          </p:spTgt>
                                        </p:tgtEl>
                                        <p:attrNameLst>
                                          <p:attrName>fillcolor</p:attrName>
                                        </p:attrNameLst>
                                      </p:cBhvr>
                                      <p:to>
                                        <p:clrVal>
                                          <a:schemeClr val="accent2"/>
                                        </p:clrVal>
                                      </p:to>
                                    </p:set>
                                    <p:set>
                                      <p:cBhvr>
                                        <p:cTn id="38" dur="500" fill="hold"/>
                                        <p:tgtEl>
                                          <p:spTgt spid="4">
                                            <p:txEl>
                                              <p:pRg st="5" end="5"/>
                                            </p:txEl>
                                          </p:spTgt>
                                        </p:tgtEl>
                                        <p:attrNameLst>
                                          <p:attrName>fill.type</p:attrName>
                                        </p:attrNameLst>
                                      </p:cBhvr>
                                      <p:to>
                                        <p:strVal val="solid"/>
                                      </p:to>
                                    </p:set>
                                  </p:childTnLst>
                                </p:cTn>
                              </p:par>
                            </p:childTnLst>
                          </p:cTn>
                        </p:par>
                      </p:childTnLst>
                    </p:cTn>
                  </p:par>
                  <p:par>
                    <p:cTn id="39" fill="hold">
                      <p:stCondLst>
                        <p:cond delay="indefinite"/>
                      </p:stCondLst>
                      <p:childTnLst>
                        <p:par>
                          <p:cTn id="40" fill="hold">
                            <p:stCondLst>
                              <p:cond delay="0"/>
                            </p:stCondLst>
                            <p:childTnLst>
                              <p:par>
                                <p:cTn id="41" presetID="16" presetClass="emph" presetSubtype="0" fill="hold" grpId="0" nodeType="clickEffect">
                                  <p:stCondLst>
                                    <p:cond delay="0"/>
                                  </p:stCondLst>
                                  <p:iterate type="lt">
                                    <p:tmPct val="4000"/>
                                  </p:iterate>
                                  <p:childTnLst>
                                    <p:set>
                                      <p:cBhvr override="childStyle">
                                        <p:cTn id="42" dur="500" fill="hold"/>
                                        <p:tgtEl>
                                          <p:spTgt spid="4">
                                            <p:txEl>
                                              <p:pRg st="6" end="6"/>
                                            </p:txEl>
                                          </p:spTgt>
                                        </p:tgtEl>
                                        <p:attrNameLst>
                                          <p:attrName>style.color</p:attrName>
                                        </p:attrNameLst>
                                      </p:cBhvr>
                                      <p:to>
                                        <p:clrVal>
                                          <a:schemeClr val="accent2"/>
                                        </p:clrVal>
                                      </p:to>
                                    </p:set>
                                    <p:set>
                                      <p:cBhvr>
                                        <p:cTn id="43" dur="500" fill="hold"/>
                                        <p:tgtEl>
                                          <p:spTgt spid="4">
                                            <p:txEl>
                                              <p:pRg st="6" end="6"/>
                                            </p:txEl>
                                          </p:spTgt>
                                        </p:tgtEl>
                                        <p:attrNameLst>
                                          <p:attrName>fillcolor</p:attrName>
                                        </p:attrNameLst>
                                      </p:cBhvr>
                                      <p:to>
                                        <p:clrVal>
                                          <a:schemeClr val="accent2"/>
                                        </p:clrVal>
                                      </p:to>
                                    </p:set>
                                    <p:set>
                                      <p:cBhvr>
                                        <p:cTn id="44" dur="500" fill="hold"/>
                                        <p:tgtEl>
                                          <p:spTgt spid="4">
                                            <p:txEl>
                                              <p:pRg st="6" end="6"/>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grpId="0" nodeType="clickEffect">
                                  <p:stCondLst>
                                    <p:cond delay="0"/>
                                  </p:stCondLst>
                                  <p:iterate type="lt">
                                    <p:tmPct val="4000"/>
                                  </p:iterate>
                                  <p:childTnLst>
                                    <p:set>
                                      <p:cBhvr override="childStyle">
                                        <p:cTn id="48" dur="500" fill="hold"/>
                                        <p:tgtEl>
                                          <p:spTgt spid="4">
                                            <p:txEl>
                                              <p:pRg st="7" end="7"/>
                                            </p:txEl>
                                          </p:spTgt>
                                        </p:tgtEl>
                                        <p:attrNameLst>
                                          <p:attrName>style.color</p:attrName>
                                        </p:attrNameLst>
                                      </p:cBhvr>
                                      <p:to>
                                        <p:clrVal>
                                          <a:schemeClr val="accent2"/>
                                        </p:clrVal>
                                      </p:to>
                                    </p:set>
                                    <p:set>
                                      <p:cBhvr>
                                        <p:cTn id="49" dur="500" fill="hold"/>
                                        <p:tgtEl>
                                          <p:spTgt spid="4">
                                            <p:txEl>
                                              <p:pRg st="7" end="7"/>
                                            </p:txEl>
                                          </p:spTgt>
                                        </p:tgtEl>
                                        <p:attrNameLst>
                                          <p:attrName>fillcolor</p:attrName>
                                        </p:attrNameLst>
                                      </p:cBhvr>
                                      <p:to>
                                        <p:clrVal>
                                          <a:schemeClr val="accent2"/>
                                        </p:clrVal>
                                      </p:to>
                                    </p:set>
                                    <p:set>
                                      <p:cBhvr>
                                        <p:cTn id="50" dur="500" fill="hold"/>
                                        <p:tgtEl>
                                          <p:spTgt spid="4">
                                            <p:txEl>
                                              <p:pRg st="7" end="7"/>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16" presetClass="emph" presetSubtype="0" fill="hold" grpId="0" nodeType="clickEffect">
                                  <p:stCondLst>
                                    <p:cond delay="0"/>
                                  </p:stCondLst>
                                  <p:iterate type="lt">
                                    <p:tmPct val="4000"/>
                                  </p:iterate>
                                  <p:childTnLst>
                                    <p:set>
                                      <p:cBhvr override="childStyle">
                                        <p:cTn id="54" dur="500" fill="hold"/>
                                        <p:tgtEl>
                                          <p:spTgt spid="4">
                                            <p:txEl>
                                              <p:pRg st="8" end="8"/>
                                            </p:txEl>
                                          </p:spTgt>
                                        </p:tgtEl>
                                        <p:attrNameLst>
                                          <p:attrName>style.color</p:attrName>
                                        </p:attrNameLst>
                                      </p:cBhvr>
                                      <p:to>
                                        <p:clrVal>
                                          <a:schemeClr val="accent2"/>
                                        </p:clrVal>
                                      </p:to>
                                    </p:set>
                                    <p:set>
                                      <p:cBhvr>
                                        <p:cTn id="55" dur="500" fill="hold"/>
                                        <p:tgtEl>
                                          <p:spTgt spid="4">
                                            <p:txEl>
                                              <p:pRg st="8" end="8"/>
                                            </p:txEl>
                                          </p:spTgt>
                                        </p:tgtEl>
                                        <p:attrNameLst>
                                          <p:attrName>fillcolor</p:attrName>
                                        </p:attrNameLst>
                                      </p:cBhvr>
                                      <p:to>
                                        <p:clrVal>
                                          <a:schemeClr val="accent2"/>
                                        </p:clrVal>
                                      </p:to>
                                    </p:set>
                                    <p:set>
                                      <p:cBhvr>
                                        <p:cTn id="56" dur="500" fill="hold"/>
                                        <p:tgtEl>
                                          <p:spTgt spid="4">
                                            <p:txEl>
                                              <p:pRg st="8" end="8"/>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16" presetClass="emph" presetSubtype="0" fill="hold" grpId="0" nodeType="clickEffect">
                                  <p:stCondLst>
                                    <p:cond delay="0"/>
                                  </p:stCondLst>
                                  <p:iterate type="lt">
                                    <p:tmPct val="4000"/>
                                  </p:iterate>
                                  <p:childTnLst>
                                    <p:set>
                                      <p:cBhvr override="childStyle">
                                        <p:cTn id="60" dur="500" fill="hold"/>
                                        <p:tgtEl>
                                          <p:spTgt spid="4">
                                            <p:txEl>
                                              <p:pRg st="9" end="9"/>
                                            </p:txEl>
                                          </p:spTgt>
                                        </p:tgtEl>
                                        <p:attrNameLst>
                                          <p:attrName>style.color</p:attrName>
                                        </p:attrNameLst>
                                      </p:cBhvr>
                                      <p:to>
                                        <p:clrVal>
                                          <a:schemeClr val="accent2"/>
                                        </p:clrVal>
                                      </p:to>
                                    </p:set>
                                    <p:set>
                                      <p:cBhvr>
                                        <p:cTn id="61" dur="500" fill="hold"/>
                                        <p:tgtEl>
                                          <p:spTgt spid="4">
                                            <p:txEl>
                                              <p:pRg st="9" end="9"/>
                                            </p:txEl>
                                          </p:spTgt>
                                        </p:tgtEl>
                                        <p:attrNameLst>
                                          <p:attrName>fillcolor</p:attrName>
                                        </p:attrNameLst>
                                      </p:cBhvr>
                                      <p:to>
                                        <p:clrVal>
                                          <a:schemeClr val="accent2"/>
                                        </p:clrVal>
                                      </p:to>
                                    </p:set>
                                    <p:set>
                                      <p:cBhvr>
                                        <p:cTn id="62" dur="500" fill="hold"/>
                                        <p:tgtEl>
                                          <p:spTgt spid="4">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609" y="281175"/>
            <a:ext cx="7100782" cy="458115"/>
          </a:xfrm>
        </p:spPr>
        <p:txBody>
          <a:bodyPr>
            <a:normAutofit fontScale="90000"/>
          </a:bodyPr>
          <a:lstStyle/>
          <a:p>
            <a:pPr algn="ctr"/>
            <a:r>
              <a:rPr lang="en-US" b="1" dirty="0">
                <a:solidFill>
                  <a:srgbClr val="003296"/>
                </a:solidFill>
                <a:latin typeface="Times New Roman" panose="02020603050405020304" pitchFamily="18" charset="0"/>
                <a:cs typeface="Times New Roman" panose="02020603050405020304" pitchFamily="18" charset="0"/>
              </a:rPr>
              <a:t>Team Experience of Relevant Programs</a:t>
            </a:r>
          </a:p>
        </p:txBody>
      </p:sp>
      <p:graphicFrame>
        <p:nvGraphicFramePr>
          <p:cNvPr id="4" name="Table 4">
            <a:extLst>
              <a:ext uri="{FF2B5EF4-FFF2-40B4-BE49-F238E27FC236}">
                <a16:creationId xmlns:a16="http://schemas.microsoft.com/office/drawing/2014/main" id="{240811C5-7114-40C9-944F-05FB94924925}"/>
              </a:ext>
            </a:extLst>
          </p:cNvPr>
          <p:cNvGraphicFramePr>
            <a:graphicFrameLocks noGrp="1"/>
          </p:cNvGraphicFramePr>
          <p:nvPr>
            <p:extLst>
              <p:ext uri="{D42A27DB-BD31-4B8C-83A1-F6EECF244321}">
                <p14:modId xmlns:p14="http://schemas.microsoft.com/office/powerpoint/2010/main" val="3146688051"/>
              </p:ext>
            </p:extLst>
          </p:nvPr>
        </p:nvGraphicFramePr>
        <p:xfrm>
          <a:off x="1212489" y="1352550"/>
          <a:ext cx="6719019" cy="2438400"/>
        </p:xfrm>
        <a:graphic>
          <a:graphicData uri="http://schemas.openxmlformats.org/drawingml/2006/table">
            <a:tbl>
              <a:tblPr firstRow="1" bandRow="1">
                <a:tableStyleId>{F5AB1C69-6EDB-4FF4-983F-18BD219EF322}</a:tableStyleId>
              </a:tblPr>
              <a:tblGrid>
                <a:gridCol w="673246">
                  <a:extLst>
                    <a:ext uri="{9D8B030D-6E8A-4147-A177-3AD203B41FA5}">
                      <a16:colId xmlns:a16="http://schemas.microsoft.com/office/drawing/2014/main" val="794863118"/>
                    </a:ext>
                  </a:extLst>
                </a:gridCol>
                <a:gridCol w="3806100">
                  <a:extLst>
                    <a:ext uri="{9D8B030D-6E8A-4147-A177-3AD203B41FA5}">
                      <a16:colId xmlns:a16="http://schemas.microsoft.com/office/drawing/2014/main" val="1432438942"/>
                    </a:ext>
                  </a:extLst>
                </a:gridCol>
                <a:gridCol w="2239673">
                  <a:extLst>
                    <a:ext uri="{9D8B030D-6E8A-4147-A177-3AD203B41FA5}">
                      <a16:colId xmlns:a16="http://schemas.microsoft.com/office/drawing/2014/main" val="1495055395"/>
                    </a:ext>
                  </a:extLst>
                </a:gridCol>
              </a:tblGrid>
              <a:tr h="281069">
                <a:tc>
                  <a:txBody>
                    <a:bodyPr/>
                    <a:lstStyle/>
                    <a:p>
                      <a:pPr algn="ctr"/>
                      <a:r>
                        <a:rPr lang="en-US" sz="1400" b="1" dirty="0">
                          <a:solidFill>
                            <a:schemeClr val="tx1"/>
                          </a:solidFill>
                          <a:latin typeface="Times New Roman" panose="02020603050405020304" pitchFamily="18" charset="0"/>
                          <a:cs typeface="Times New Roman" panose="02020603050405020304" pitchFamily="18" charset="0"/>
                        </a:rPr>
                        <a:t>Sl.</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Project Name</a:t>
                      </a:r>
                    </a:p>
                  </a:txBody>
                  <a:tcPr>
                    <a:lnT w="12700" cap="flat" cmpd="sng" algn="ctr">
                      <a:solidFill>
                        <a:schemeClr val="tx1"/>
                      </a:solidFill>
                      <a:prstDash val="solid"/>
                      <a:round/>
                      <a:headEnd type="none" w="med" len="med"/>
                      <a:tailEnd type="none" w="med" len="med"/>
                    </a:lnT>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Organization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69056616"/>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01</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Skill Manpower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BAIRA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65966453"/>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02</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4</a:t>
                      </a:r>
                      <a:r>
                        <a:rPr lang="en-US" sz="1400" baseline="30000">
                          <a:solidFill>
                            <a:schemeClr val="tx1"/>
                          </a:solidFill>
                          <a:effectLst/>
                          <a:latin typeface="Times New Roman" panose="02020603050405020304" pitchFamily="18" charset="0"/>
                          <a:cs typeface="Times New Roman" panose="02020603050405020304" pitchFamily="18" charset="0"/>
                        </a:rPr>
                        <a:t>th</a:t>
                      </a:r>
                      <a:r>
                        <a:rPr lang="en-US" sz="1400">
                          <a:solidFill>
                            <a:schemeClr val="tx1"/>
                          </a:solidFill>
                          <a:effectLst/>
                          <a:latin typeface="Times New Roman" panose="02020603050405020304" pitchFamily="18" charset="0"/>
                          <a:cs typeface="Times New Roman" panose="02020603050405020304" pitchFamily="18" charset="0"/>
                        </a:rPr>
                        <a:t> Industrial revolution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BTA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09565414"/>
                  </a:ext>
                </a:extLst>
              </a:tr>
              <a:tr h="281069">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03</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4</a:t>
                      </a:r>
                      <a:r>
                        <a:rPr lang="en-US" sz="1400" baseline="30000" dirty="0">
                          <a:solidFill>
                            <a:schemeClr val="tx1"/>
                          </a:solidFill>
                          <a:effectLst/>
                          <a:latin typeface="Times New Roman" panose="02020603050405020304" pitchFamily="18" charset="0"/>
                          <a:cs typeface="Times New Roman" panose="02020603050405020304" pitchFamily="18" charset="0"/>
                        </a:rPr>
                        <a:t>th</a:t>
                      </a:r>
                      <a:r>
                        <a:rPr lang="en-US" sz="1400" dirty="0">
                          <a:solidFill>
                            <a:schemeClr val="tx1"/>
                          </a:solidFill>
                          <a:effectLst/>
                          <a:latin typeface="Times New Roman" panose="02020603050405020304" pitchFamily="18" charset="0"/>
                          <a:cs typeface="Times New Roman" panose="02020603050405020304" pitchFamily="18" charset="0"/>
                        </a:rPr>
                        <a:t> Industrial revolution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BFLLFEA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8705585"/>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04</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Fire Safety Training Program</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FSCD</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56369858"/>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05</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Online Education System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ICT Bangladesh</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91198271"/>
                  </a:ext>
                </a:extLst>
              </a:tr>
              <a:tr h="237215">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06</a:t>
                      </a:r>
                    </a:p>
                  </a:txBody>
                  <a:tcPr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Online Education System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Ministry of Education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4793280"/>
                  </a:ext>
                </a:extLst>
              </a:tr>
              <a:tr h="245290">
                <a:tc>
                  <a:txBody>
                    <a:bodyPr/>
                    <a:lstStyle/>
                    <a:p>
                      <a:pPr marL="0" indent="0" algn="ctr">
                        <a:buFont typeface="+mj-lt"/>
                        <a:buNone/>
                      </a:pPr>
                      <a:r>
                        <a:rPr lang="en-US" sz="1400" b="1" dirty="0">
                          <a:solidFill>
                            <a:schemeClr val="tx1"/>
                          </a:solidFill>
                          <a:latin typeface="Times New Roman" panose="02020603050405020304" pitchFamily="18" charset="0"/>
                          <a:cs typeface="Times New Roman" panose="02020603050405020304" pitchFamily="18" charset="0"/>
                        </a:rPr>
                        <a:t>07</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kern="1200" dirty="0">
                          <a:solidFill>
                            <a:schemeClr val="tx1"/>
                          </a:solidFill>
                          <a:effectLst/>
                          <a:latin typeface="Times New Roman" panose="02020603050405020304" pitchFamily="18" charset="0"/>
                          <a:cs typeface="Times New Roman" panose="02020603050405020304" pitchFamily="18" charset="0"/>
                        </a:rPr>
                        <a:t>Training for Future Program</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SEIP</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0094525"/>
                  </a:ext>
                </a:extLst>
              </a:tr>
            </a:tbl>
          </a:graphicData>
        </a:graphic>
      </p:graphicFrame>
      <p:pic>
        <p:nvPicPr>
          <p:cNvPr id="5" name="Picture 4">
            <a:extLst>
              <a:ext uri="{FF2B5EF4-FFF2-40B4-BE49-F238E27FC236}">
                <a16:creationId xmlns:a16="http://schemas.microsoft.com/office/drawing/2014/main" id="{7574D922-194B-499A-BD48-793A6C8CFC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4FEBA48F-4032-4577-AFBB-2E5A3038BF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915170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785" y="281175"/>
            <a:ext cx="6719020"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4" name="Table 3">
            <a:extLst>
              <a:ext uri="{FF2B5EF4-FFF2-40B4-BE49-F238E27FC236}">
                <a16:creationId xmlns:a16="http://schemas.microsoft.com/office/drawing/2014/main" id="{F395D77D-2A07-480A-A7E2-109984D9543D}"/>
              </a:ext>
            </a:extLst>
          </p:cNvPr>
          <p:cNvGraphicFramePr>
            <a:graphicFrameLocks noGrp="1"/>
          </p:cNvGraphicFramePr>
          <p:nvPr>
            <p:extLst>
              <p:ext uri="{D42A27DB-BD31-4B8C-83A1-F6EECF244321}">
                <p14:modId xmlns:p14="http://schemas.microsoft.com/office/powerpoint/2010/main" val="3123024709"/>
              </p:ext>
            </p:extLst>
          </p:nvPr>
        </p:nvGraphicFramePr>
        <p:xfrm>
          <a:off x="1212489" y="1044700"/>
          <a:ext cx="6719020" cy="3194685"/>
        </p:xfrm>
        <a:graphic>
          <a:graphicData uri="http://schemas.openxmlformats.org/drawingml/2006/table">
            <a:tbl>
              <a:tblPr firstRow="1" firstCol="1" bandRow="1">
                <a:tableStyleId>{F5AB1C69-6EDB-4FF4-983F-18BD219EF322}</a:tableStyleId>
              </a:tblPr>
              <a:tblGrid>
                <a:gridCol w="5061297">
                  <a:extLst>
                    <a:ext uri="{9D8B030D-6E8A-4147-A177-3AD203B41FA5}">
                      <a16:colId xmlns:a16="http://schemas.microsoft.com/office/drawing/2014/main" val="12482579"/>
                    </a:ext>
                  </a:extLst>
                </a:gridCol>
                <a:gridCol w="1657723">
                  <a:extLst>
                    <a:ext uri="{9D8B030D-6E8A-4147-A177-3AD203B41FA5}">
                      <a16:colId xmlns:a16="http://schemas.microsoft.com/office/drawing/2014/main" val="3613767565"/>
                    </a:ext>
                  </a:extLst>
                </a:gridCol>
              </a:tblGrid>
              <a:tr h="0">
                <a:tc gridSpan="2">
                  <a:txBody>
                    <a:bodyPr/>
                    <a:lstStyle/>
                    <a:p>
                      <a:pPr marL="0" marR="0" algn="just">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Component A</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77623479"/>
                  </a:ext>
                </a:extLst>
              </a:tr>
              <a:tr h="0">
                <a:tc gridSpan="2">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Basic Training Operation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927123365"/>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84883430"/>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Per Trainee Cost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10619729"/>
                  </a:ext>
                </a:extLst>
              </a:tr>
              <a:tr h="0">
                <a:tc gridSpan="2">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Breakdown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extLst>
                  <a:ext uri="{0D108BD9-81ED-4DB2-BD59-A6C34878D82A}">
                    <a16:rowId xmlns:a16="http://schemas.microsoft.com/office/drawing/2014/main" val="2507567035"/>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Trainers Cost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8923071"/>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Food and Travel, Venue</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43689097"/>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Materials (Development, Printing and Distribution)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5231183"/>
                  </a:ext>
                </a:extLst>
              </a:tr>
              <a:tr h="0">
                <a:tc>
                  <a:txBody>
                    <a:bodyPr/>
                    <a:lstStyle/>
                    <a:p>
                      <a:pPr marL="0" marR="0" algn="just">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Online Class, Activities and CBLM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91613920"/>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Assessment, Certificates and Remuneration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258366"/>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Publicity</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34483511"/>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Overhead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300.00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84122103"/>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Others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200.00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33034647"/>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5500 per person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3275761"/>
                  </a:ext>
                </a:extLst>
              </a:tr>
              <a:tr h="0">
                <a:tc>
                  <a:txBody>
                    <a:bodyPr/>
                    <a:lstStyle/>
                    <a:p>
                      <a:pPr marL="0" marR="0" algn="just">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A (for 20,000 person)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11,00,00,000.00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5052349"/>
                  </a:ext>
                </a:extLst>
              </a:tr>
            </a:tbl>
          </a:graphicData>
        </a:graphic>
      </p:graphicFrame>
      <p:pic>
        <p:nvPicPr>
          <p:cNvPr id="5" name="Picture 4">
            <a:extLst>
              <a:ext uri="{FF2B5EF4-FFF2-40B4-BE49-F238E27FC236}">
                <a16:creationId xmlns:a16="http://schemas.microsoft.com/office/drawing/2014/main" id="{A9E201B9-A115-40FD-9D27-1E10AC525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F34CCE4B-98AE-478F-BC8C-398CC976F05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47372391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785" y="281175"/>
            <a:ext cx="6719020"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3" name="Table 2">
            <a:extLst>
              <a:ext uri="{FF2B5EF4-FFF2-40B4-BE49-F238E27FC236}">
                <a16:creationId xmlns:a16="http://schemas.microsoft.com/office/drawing/2014/main" id="{57B9B2E4-0D82-4699-982E-B5155D656664}"/>
              </a:ext>
            </a:extLst>
          </p:cNvPr>
          <p:cNvGraphicFramePr>
            <a:graphicFrameLocks noGrp="1"/>
          </p:cNvGraphicFramePr>
          <p:nvPr>
            <p:extLst>
              <p:ext uri="{D42A27DB-BD31-4B8C-83A1-F6EECF244321}">
                <p14:modId xmlns:p14="http://schemas.microsoft.com/office/powerpoint/2010/main" val="816093598"/>
              </p:ext>
            </p:extLst>
          </p:nvPr>
        </p:nvGraphicFramePr>
        <p:xfrm>
          <a:off x="1212490" y="1197405"/>
          <a:ext cx="6719018" cy="2768727"/>
        </p:xfrm>
        <a:graphic>
          <a:graphicData uri="http://schemas.openxmlformats.org/drawingml/2006/table">
            <a:tbl>
              <a:tblPr firstRow="1" firstCol="1" bandRow="1">
                <a:tableStyleId>{F5AB1C69-6EDB-4FF4-983F-18BD219EF322}</a:tableStyleId>
              </a:tblPr>
              <a:tblGrid>
                <a:gridCol w="1053387">
                  <a:extLst>
                    <a:ext uri="{9D8B030D-6E8A-4147-A177-3AD203B41FA5}">
                      <a16:colId xmlns:a16="http://schemas.microsoft.com/office/drawing/2014/main" val="3968625948"/>
                    </a:ext>
                  </a:extLst>
                </a:gridCol>
                <a:gridCol w="3928171">
                  <a:extLst>
                    <a:ext uri="{9D8B030D-6E8A-4147-A177-3AD203B41FA5}">
                      <a16:colId xmlns:a16="http://schemas.microsoft.com/office/drawing/2014/main" val="1665567218"/>
                    </a:ext>
                  </a:extLst>
                </a:gridCol>
                <a:gridCol w="1737460">
                  <a:extLst>
                    <a:ext uri="{9D8B030D-6E8A-4147-A177-3AD203B41FA5}">
                      <a16:colId xmlns:a16="http://schemas.microsoft.com/office/drawing/2014/main" val="835706818"/>
                    </a:ext>
                  </a:extLst>
                </a:gridCol>
              </a:tblGrid>
              <a:tr h="0">
                <a:tc gridSpan="3">
                  <a:txBody>
                    <a:bodyPr/>
                    <a:lstStyle/>
                    <a:p>
                      <a:pPr marL="0" marR="0">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Component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8235180"/>
                  </a:ext>
                </a:extLst>
              </a:tr>
              <a:tr h="0">
                <a:tc gridSpan="3">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Project Management Unit (PMU)</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957009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Sl. No.</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02951981"/>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Remuneration (Govt. Staff)</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98098915"/>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Remuneration (Project Staff)</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4816829"/>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Office Rent &amp; Utility</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3751347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Field Visit &amp; Others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9832094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Transportation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2529164"/>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06</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Electronics 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8003710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07</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Furniture</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668447"/>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Stationery and Others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5889121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09</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Vat &amp; Tax</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54567135"/>
                  </a:ext>
                </a:extLst>
              </a:tr>
              <a:tr h="0">
                <a:tc gridSpan="2">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5,50,00,000.00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92423"/>
                  </a:ext>
                </a:extLst>
              </a:tr>
            </a:tbl>
          </a:graphicData>
        </a:graphic>
      </p:graphicFrame>
      <p:pic>
        <p:nvPicPr>
          <p:cNvPr id="5" name="Picture 4">
            <a:extLst>
              <a:ext uri="{FF2B5EF4-FFF2-40B4-BE49-F238E27FC236}">
                <a16:creationId xmlns:a16="http://schemas.microsoft.com/office/drawing/2014/main" id="{1468A085-F397-4F48-AC1C-72C348E67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5C7AF9D7-D208-4F8A-99ED-85AB477186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3751232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785" y="281175"/>
            <a:ext cx="6719020"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4" name="Table 3">
            <a:extLst>
              <a:ext uri="{FF2B5EF4-FFF2-40B4-BE49-F238E27FC236}">
                <a16:creationId xmlns:a16="http://schemas.microsoft.com/office/drawing/2014/main" id="{839E49AF-5445-4A17-A770-4EF30E8D105F}"/>
              </a:ext>
            </a:extLst>
          </p:cNvPr>
          <p:cNvGraphicFramePr>
            <a:graphicFrameLocks noGrp="1"/>
          </p:cNvGraphicFramePr>
          <p:nvPr>
            <p:extLst>
              <p:ext uri="{D42A27DB-BD31-4B8C-83A1-F6EECF244321}">
                <p14:modId xmlns:p14="http://schemas.microsoft.com/office/powerpoint/2010/main" val="2178016422"/>
              </p:ext>
            </p:extLst>
          </p:nvPr>
        </p:nvGraphicFramePr>
        <p:xfrm>
          <a:off x="1212490" y="1350110"/>
          <a:ext cx="6719018" cy="2595987"/>
        </p:xfrm>
        <a:graphic>
          <a:graphicData uri="http://schemas.openxmlformats.org/drawingml/2006/table">
            <a:tbl>
              <a:tblPr firstRow="1" firstCol="1" bandRow="1">
                <a:tableStyleId>{F5AB1C69-6EDB-4FF4-983F-18BD219EF322}</a:tableStyleId>
              </a:tblPr>
              <a:tblGrid>
                <a:gridCol w="1053387">
                  <a:extLst>
                    <a:ext uri="{9D8B030D-6E8A-4147-A177-3AD203B41FA5}">
                      <a16:colId xmlns:a16="http://schemas.microsoft.com/office/drawing/2014/main" val="2133703162"/>
                    </a:ext>
                  </a:extLst>
                </a:gridCol>
                <a:gridCol w="3928171">
                  <a:extLst>
                    <a:ext uri="{9D8B030D-6E8A-4147-A177-3AD203B41FA5}">
                      <a16:colId xmlns:a16="http://schemas.microsoft.com/office/drawing/2014/main" val="883450459"/>
                    </a:ext>
                  </a:extLst>
                </a:gridCol>
                <a:gridCol w="1737460">
                  <a:extLst>
                    <a:ext uri="{9D8B030D-6E8A-4147-A177-3AD203B41FA5}">
                      <a16:colId xmlns:a16="http://schemas.microsoft.com/office/drawing/2014/main" val="2780653304"/>
                    </a:ext>
                  </a:extLst>
                </a:gridCol>
              </a:tblGrid>
              <a:tr h="288443">
                <a:tc gridSpan="3">
                  <a:txBody>
                    <a:bodyPr/>
                    <a:lstStyle/>
                    <a:p>
                      <a:pPr marL="0" marR="0">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Component C</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41546521"/>
                  </a:ext>
                </a:extLst>
              </a:tr>
              <a:tr h="288443">
                <a:tc gridSpan="3">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Infrastructure Management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5820486"/>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Sl. No.</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3637523"/>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Computer Lab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48592927"/>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Workshop Development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2423240"/>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Online Class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60,00,000.00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91847358"/>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Security Structure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8713533"/>
                  </a:ext>
                </a:extLst>
              </a:tr>
              <a:tr h="288443">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Report &amp; Documentation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0502661"/>
                  </a:ext>
                </a:extLst>
              </a:tr>
              <a:tr h="288443">
                <a:tc gridSpan="2">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C</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4,00,00,000.00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9114708"/>
                  </a:ext>
                </a:extLst>
              </a:tr>
            </a:tbl>
          </a:graphicData>
        </a:graphic>
      </p:graphicFrame>
      <p:pic>
        <p:nvPicPr>
          <p:cNvPr id="5" name="Picture 4">
            <a:extLst>
              <a:ext uri="{FF2B5EF4-FFF2-40B4-BE49-F238E27FC236}">
                <a16:creationId xmlns:a16="http://schemas.microsoft.com/office/drawing/2014/main" id="{B19D357C-4E39-490A-B6B9-7529E6C499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684574F1-4250-42B6-ADFC-C2C31A8285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388789404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5829" y="216004"/>
            <a:ext cx="2472342" cy="610820"/>
          </a:xfrm>
        </p:spPr>
        <p:txBody>
          <a:bodyPr>
            <a:normAutofit fontScale="90000"/>
          </a:bodyPr>
          <a:lstStyle/>
          <a:p>
            <a:pPr algn="ctr"/>
            <a:r>
              <a:rPr lang="en-US"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b="1" dirty="0">
                <a:solidFill>
                  <a:srgbClr val="003296"/>
                </a:solidFill>
                <a:effectLst>
                  <a:outerShdw blurRad="38100" dist="38100" dir="2700000" algn="tl">
                    <a:srgbClr val="000000">
                      <a:alpha val="43137"/>
                    </a:srgbClr>
                  </a:outerShdw>
                </a:effectLst>
              </a:rPr>
              <a:t> </a:t>
            </a:r>
          </a:p>
        </p:txBody>
      </p:sp>
      <p:sp>
        <p:nvSpPr>
          <p:cNvPr id="16" name="TextBox 15">
            <a:extLst>
              <a:ext uri="{FF2B5EF4-FFF2-40B4-BE49-F238E27FC236}">
                <a16:creationId xmlns:a16="http://schemas.microsoft.com/office/drawing/2014/main" id="{E99EDDF8-8B9F-433E-ADBD-CB198AF151BB}"/>
              </a:ext>
            </a:extLst>
          </p:cNvPr>
          <p:cNvSpPr txBox="1"/>
          <p:nvPr/>
        </p:nvSpPr>
        <p:spPr>
          <a:xfrm>
            <a:off x="296260" y="826824"/>
            <a:ext cx="5511911" cy="3046988"/>
          </a:xfrm>
          <a:prstGeom prst="rect">
            <a:avLst/>
          </a:prstGeom>
          <a:noFill/>
        </p:spPr>
        <p:txBody>
          <a:bodyPr wrap="square">
            <a:spAutoFit/>
          </a:bodyPr>
          <a:lstStyle/>
          <a:p>
            <a:pPr marR="0" algn="just">
              <a:spcBef>
                <a:spcPts val="0"/>
              </a:spcBef>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Bangladesh Jail is working to develop the theme “</a:t>
            </a:r>
            <a:r>
              <a:rPr lang="en-US" sz="1200" dirty="0" err="1">
                <a:latin typeface="Times New Roman" panose="02020603050405020304" pitchFamily="18" charset="0"/>
                <a:ea typeface="Calibri" panose="020F0502020204030204" pitchFamily="34" charset="0"/>
                <a:cs typeface="Times New Roman" panose="02020603050405020304" pitchFamily="18" charset="0"/>
              </a:rPr>
              <a:t>R</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akhibo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Nirapad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Dekhabo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Alor</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Poth” for the prisoners after release. The different training programs are already running in different trades with Bangladesh Jail. However, the modern and social activities related training program is more convenient and useful for prisoners.</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SRCL is an incorporated and registered consultancy and research-based company in Bangladesh. The SRCL is working on project proposal preparation, management, submission, fund management, local and international fund liaison, project implementation, conduction of training, one stop service center and final report processing. It is serving their clients with an unparalleled service.</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Social inclusion is a topic of interest today in all areas especially including former prisoners to society and labour market. By training skilled prisoners can join social and regular life with financial access. We are working to develop this type of training for social inclusion and gaining SDG goal no 8 (economic growth) and goal no 10 (reduced inequalities).</a:t>
            </a:r>
          </a:p>
        </p:txBody>
      </p:sp>
      <p:pic>
        <p:nvPicPr>
          <p:cNvPr id="17" name="Picture 16">
            <a:extLst>
              <a:ext uri="{FF2B5EF4-FFF2-40B4-BE49-F238E27FC236}">
                <a16:creationId xmlns:a16="http://schemas.microsoft.com/office/drawing/2014/main" id="{8AFD0C5B-2552-4F81-88A7-77B964A329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8" name="Picture 17">
            <a:extLst>
              <a:ext uri="{FF2B5EF4-FFF2-40B4-BE49-F238E27FC236}">
                <a16:creationId xmlns:a16="http://schemas.microsoft.com/office/drawing/2014/main" id="{146A0611-6858-47BF-9052-9BF7E652A8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20" name="Picture 19">
            <a:extLst>
              <a:ext uri="{FF2B5EF4-FFF2-40B4-BE49-F238E27FC236}">
                <a16:creationId xmlns:a16="http://schemas.microsoft.com/office/drawing/2014/main" id="{7A71F567-1A02-49A4-B235-297C248D960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808171" y="1451765"/>
            <a:ext cx="3039569" cy="1854137"/>
          </a:xfrm>
          <a:prstGeom prst="rect">
            <a:avLst/>
          </a:prstGeom>
        </p:spPr>
      </p:pic>
    </p:spTree>
    <p:extLst>
      <p:ext uri="{BB962C8B-B14F-4D97-AF65-F5344CB8AC3E}">
        <p14:creationId xmlns:p14="http://schemas.microsoft.com/office/powerpoint/2010/main" val="410330949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785" y="281175"/>
            <a:ext cx="6719020"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3" name="Table 2">
            <a:extLst>
              <a:ext uri="{FF2B5EF4-FFF2-40B4-BE49-F238E27FC236}">
                <a16:creationId xmlns:a16="http://schemas.microsoft.com/office/drawing/2014/main" id="{453AB337-C010-4D3C-9F8E-6E91ABF10FEB}"/>
              </a:ext>
            </a:extLst>
          </p:cNvPr>
          <p:cNvGraphicFramePr>
            <a:graphicFrameLocks noGrp="1"/>
          </p:cNvGraphicFramePr>
          <p:nvPr>
            <p:extLst>
              <p:ext uri="{D42A27DB-BD31-4B8C-83A1-F6EECF244321}">
                <p14:modId xmlns:p14="http://schemas.microsoft.com/office/powerpoint/2010/main" val="2351603514"/>
              </p:ext>
            </p:extLst>
          </p:nvPr>
        </p:nvGraphicFramePr>
        <p:xfrm>
          <a:off x="1212490" y="1613344"/>
          <a:ext cx="6719018" cy="1916811"/>
        </p:xfrm>
        <a:graphic>
          <a:graphicData uri="http://schemas.openxmlformats.org/drawingml/2006/table">
            <a:tbl>
              <a:tblPr firstRow="1" firstCol="1" bandRow="1">
                <a:tableStyleId>{F5AB1C69-6EDB-4FF4-983F-18BD219EF322}</a:tableStyleId>
              </a:tblPr>
              <a:tblGrid>
                <a:gridCol w="1057584">
                  <a:extLst>
                    <a:ext uri="{9D8B030D-6E8A-4147-A177-3AD203B41FA5}">
                      <a16:colId xmlns:a16="http://schemas.microsoft.com/office/drawing/2014/main" val="1830718035"/>
                    </a:ext>
                  </a:extLst>
                </a:gridCol>
                <a:gridCol w="3923974">
                  <a:extLst>
                    <a:ext uri="{9D8B030D-6E8A-4147-A177-3AD203B41FA5}">
                      <a16:colId xmlns:a16="http://schemas.microsoft.com/office/drawing/2014/main" val="3043268118"/>
                    </a:ext>
                  </a:extLst>
                </a:gridCol>
                <a:gridCol w="1737460">
                  <a:extLst>
                    <a:ext uri="{9D8B030D-6E8A-4147-A177-3AD203B41FA5}">
                      <a16:colId xmlns:a16="http://schemas.microsoft.com/office/drawing/2014/main" val="3515535053"/>
                    </a:ext>
                  </a:extLst>
                </a:gridCol>
              </a:tblGrid>
              <a:tr h="0">
                <a:tc gridSpan="3">
                  <a:txBody>
                    <a:bodyPr/>
                    <a:lstStyle/>
                    <a:p>
                      <a:pPr marL="0" marR="0">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Component 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8659542"/>
                  </a:ext>
                </a:extLst>
              </a:tr>
              <a:tr h="0">
                <a:tc gridSpan="3">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Awareness Building &amp; COVID-19 Preparedness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1325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Sl. No.</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Item</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00790302"/>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COVD-19 Preparedness Training</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96609939"/>
                  </a:ext>
                </a:extLst>
              </a:tr>
              <a:tr h="0">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03</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Promoting Awareness via Social Media</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895718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TV Talk show, Rally &amp; Campaign</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15,00,000.00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55514281"/>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05</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Work shop &amp; Seminar</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45491506"/>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08</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Research and Development</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30,00,000.00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8146595"/>
                  </a:ext>
                </a:extLst>
              </a:tr>
              <a:tr h="0">
                <a:tc gridSpan="2">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Sub-Total 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1,00,00,000.00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0216692"/>
                  </a:ext>
                </a:extLst>
              </a:tr>
            </a:tbl>
          </a:graphicData>
        </a:graphic>
      </p:graphicFrame>
      <p:pic>
        <p:nvPicPr>
          <p:cNvPr id="5" name="Picture 4">
            <a:extLst>
              <a:ext uri="{FF2B5EF4-FFF2-40B4-BE49-F238E27FC236}">
                <a16:creationId xmlns:a16="http://schemas.microsoft.com/office/drawing/2014/main" id="{0F482E39-2D1C-45B0-84AE-D7BA75030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E5606378-C055-4C21-8FEA-AF70B2A632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60192777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785" y="281175"/>
            <a:ext cx="6719020"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Tentative Costing for Training Program</a:t>
            </a:r>
            <a:endParaRPr lang="en-US" sz="3000" b="1" dirty="0">
              <a:solidFill>
                <a:srgbClr val="003296"/>
              </a:solidFill>
            </a:endParaRPr>
          </a:p>
        </p:txBody>
      </p:sp>
      <p:graphicFrame>
        <p:nvGraphicFramePr>
          <p:cNvPr id="4" name="Table 3">
            <a:extLst>
              <a:ext uri="{FF2B5EF4-FFF2-40B4-BE49-F238E27FC236}">
                <a16:creationId xmlns:a16="http://schemas.microsoft.com/office/drawing/2014/main" id="{28D794EE-2F52-45AD-9F29-4F0E855D6031}"/>
              </a:ext>
            </a:extLst>
          </p:cNvPr>
          <p:cNvGraphicFramePr>
            <a:graphicFrameLocks noGrp="1"/>
          </p:cNvGraphicFramePr>
          <p:nvPr>
            <p:extLst>
              <p:ext uri="{D42A27DB-BD31-4B8C-83A1-F6EECF244321}">
                <p14:modId xmlns:p14="http://schemas.microsoft.com/office/powerpoint/2010/main" val="1632616787"/>
              </p:ext>
            </p:extLst>
          </p:nvPr>
        </p:nvGraphicFramePr>
        <p:xfrm>
          <a:off x="1212488" y="1502815"/>
          <a:ext cx="6719020" cy="1932115"/>
        </p:xfrm>
        <a:graphic>
          <a:graphicData uri="http://schemas.openxmlformats.org/drawingml/2006/table">
            <a:tbl>
              <a:tblPr firstRow="1" firstCol="1" bandRow="1">
                <a:tableStyleId>{F5AB1C69-6EDB-4FF4-983F-18BD219EF322}</a:tableStyleId>
              </a:tblPr>
              <a:tblGrid>
                <a:gridCol w="675679">
                  <a:extLst>
                    <a:ext uri="{9D8B030D-6E8A-4147-A177-3AD203B41FA5}">
                      <a16:colId xmlns:a16="http://schemas.microsoft.com/office/drawing/2014/main" val="3468528039"/>
                    </a:ext>
                  </a:extLst>
                </a:gridCol>
                <a:gridCol w="1618619">
                  <a:extLst>
                    <a:ext uri="{9D8B030D-6E8A-4147-A177-3AD203B41FA5}">
                      <a16:colId xmlns:a16="http://schemas.microsoft.com/office/drawing/2014/main" val="2466310457"/>
                    </a:ext>
                  </a:extLst>
                </a:gridCol>
                <a:gridCol w="3056032">
                  <a:extLst>
                    <a:ext uri="{9D8B030D-6E8A-4147-A177-3AD203B41FA5}">
                      <a16:colId xmlns:a16="http://schemas.microsoft.com/office/drawing/2014/main" val="1305995798"/>
                    </a:ext>
                  </a:extLst>
                </a:gridCol>
                <a:gridCol w="1368690">
                  <a:extLst>
                    <a:ext uri="{9D8B030D-6E8A-4147-A177-3AD203B41FA5}">
                      <a16:colId xmlns:a16="http://schemas.microsoft.com/office/drawing/2014/main" val="3243977181"/>
                    </a:ext>
                  </a:extLst>
                </a:gridCol>
              </a:tblGrid>
              <a:tr h="0">
                <a:tc gridSpan="4">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Total Financial Proposal</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6686732"/>
                  </a:ext>
                </a:extLst>
              </a:tr>
              <a:tr h="0">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Sl.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Item</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b="1" dirty="0">
                          <a:solidFill>
                            <a:schemeClr val="tx1"/>
                          </a:solidFill>
                          <a:effectLst/>
                          <a:latin typeface="Times New Roman" panose="02020603050405020304" pitchFamily="18" charset="0"/>
                          <a:cs typeface="Times New Roman" panose="02020603050405020304" pitchFamily="18" charset="0"/>
                        </a:rPr>
                        <a:t>Cost in BDT</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90541186"/>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01</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A</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Basic Training Operation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88555097"/>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02</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B</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Project Management Unit (PMU)</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5,50,00,000.00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81049769"/>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03</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C</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Infrastructure Management</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4,00,00,000.00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39295228"/>
                  </a:ext>
                </a:extLst>
              </a:tr>
              <a:tr h="0">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04</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Component D</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Awareness Building &amp; COVID-19 Preparedness</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1,00,00,000.00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37440064"/>
                  </a:ext>
                </a:extLst>
              </a:tr>
              <a:tr h="0">
                <a:tc gridSpan="3">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Grand-Total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21,50,00,000.00</a:t>
                      </a:r>
                      <a:endParaRPr lang="en-US"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29606352"/>
                  </a:ext>
                </a:extLst>
              </a:tr>
              <a:tr h="0">
                <a:tc gridSpan="4">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In Words: Twenty-One Crore and Fifty Lac Taka Only</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35788548"/>
                  </a:ext>
                </a:extLst>
              </a:tr>
            </a:tbl>
          </a:graphicData>
        </a:graphic>
      </p:graphicFrame>
      <p:pic>
        <p:nvPicPr>
          <p:cNvPr id="5" name="Picture 4">
            <a:extLst>
              <a:ext uri="{FF2B5EF4-FFF2-40B4-BE49-F238E27FC236}">
                <a16:creationId xmlns:a16="http://schemas.microsoft.com/office/drawing/2014/main" id="{BF64B38E-FF21-4AE4-A2E3-42251A4FB0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6" name="Picture 5">
            <a:extLst>
              <a:ext uri="{FF2B5EF4-FFF2-40B4-BE49-F238E27FC236}">
                <a16:creationId xmlns:a16="http://schemas.microsoft.com/office/drawing/2014/main" id="{E40EA812-5010-42C2-9DD8-F164A3F2FC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498086932"/>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785" y="281175"/>
            <a:ext cx="6719020"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Our Application to Your Authority</a:t>
            </a:r>
          </a:p>
        </p:txBody>
      </p:sp>
      <p:sp>
        <p:nvSpPr>
          <p:cNvPr id="5" name="TextBox 4">
            <a:extLst>
              <a:ext uri="{FF2B5EF4-FFF2-40B4-BE49-F238E27FC236}">
                <a16:creationId xmlns:a16="http://schemas.microsoft.com/office/drawing/2014/main" id="{3B3F653C-C9F2-4042-9DE2-C13F8AEF41C5}"/>
              </a:ext>
            </a:extLst>
          </p:cNvPr>
          <p:cNvSpPr txBox="1"/>
          <p:nvPr/>
        </p:nvSpPr>
        <p:spPr>
          <a:xfrm>
            <a:off x="678022" y="1244660"/>
            <a:ext cx="7787955" cy="1263166"/>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general feasibility study for Training Need Assessment for Prisoners Project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conduct Basic Skilled Training for prisoners.</a:t>
            </a:r>
          </a:p>
          <a:p>
            <a:pPr marL="342900" marR="0" lvl="0" indent="-342900" algn="just">
              <a:lnSpc>
                <a:spcPct val="107000"/>
              </a:lnSpc>
              <a:spcBef>
                <a:spcPts val="0"/>
              </a:spcBef>
              <a:spcAft>
                <a:spcPts val="0"/>
              </a:spcAft>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Official cooperation and set up</a:t>
            </a:r>
          </a:p>
          <a:p>
            <a:pPr marL="342900" marR="0" lvl="0" indent="-342900" algn="just">
              <a:lnSpc>
                <a:spcPct val="107000"/>
              </a:lnSpc>
              <a:spcBef>
                <a:spcPts val="0"/>
              </a:spcBef>
              <a:spcAft>
                <a:spcPts val="800"/>
              </a:spcAft>
              <a:buFont typeface="+mj-lt"/>
              <a:buAutoNum type="alphaLcParenR"/>
            </a:pPr>
            <a:r>
              <a:rPr lang="en-US" sz="1800" dirty="0">
                <a:effectLst/>
                <a:latin typeface="Times New Roman" panose="02020603050405020304" pitchFamily="18" charset="0"/>
                <a:ea typeface="Calibri" panose="020F0502020204030204" pitchFamily="34" charset="0"/>
              </a:rPr>
              <a:t>Awareness program for prisoners in different jails</a:t>
            </a:r>
            <a:endParaRPr lang="en-US" dirty="0"/>
          </a:p>
        </p:txBody>
      </p:sp>
      <p:pic>
        <p:nvPicPr>
          <p:cNvPr id="6" name="Picture 5">
            <a:extLst>
              <a:ext uri="{FF2B5EF4-FFF2-40B4-BE49-F238E27FC236}">
                <a16:creationId xmlns:a16="http://schemas.microsoft.com/office/drawing/2014/main" id="{161A4ECE-9A5B-4628-B91A-D9C1BAAF8B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38ACBAEE-4541-450E-9006-A1CEA25DB9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70215869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1" y="128470"/>
            <a:ext cx="3359510" cy="763525"/>
          </a:xfrm>
        </p:spPr>
        <p:txBody>
          <a:bodyPr/>
          <a:lstStyle/>
          <a:p>
            <a:pPr algn="ctr"/>
            <a:r>
              <a:rPr lang="en-US" b="1" dirty="0">
                <a:solidFill>
                  <a:srgbClr val="003296"/>
                </a:solidFill>
                <a:latin typeface="Times New Roman" panose="02020603050405020304" pitchFamily="18" charset="0"/>
                <a:cs typeface="Times New Roman" panose="02020603050405020304" pitchFamily="18" charset="0"/>
              </a:rPr>
              <a:t>Legal Entity</a:t>
            </a:r>
          </a:p>
        </p:txBody>
      </p:sp>
      <p:sp>
        <p:nvSpPr>
          <p:cNvPr id="4" name="Content Placeholder 3"/>
          <p:cNvSpPr>
            <a:spLocks noGrp="1"/>
          </p:cNvSpPr>
          <p:nvPr>
            <p:ph sz="half" idx="2"/>
          </p:nvPr>
        </p:nvSpPr>
        <p:spPr>
          <a:xfrm>
            <a:off x="143556" y="1344203"/>
            <a:ext cx="4287224" cy="2357220"/>
          </a:xfrm>
        </p:spPr>
        <p:txBody>
          <a:bodyPr>
            <a:normAutofit lnSpcReduction="10000"/>
          </a:bodyPr>
          <a:lstStyle/>
          <a:p>
            <a:pPr algn="just">
              <a:lnSpc>
                <a:spcPct val="120000"/>
              </a:lnSpc>
              <a:spcBef>
                <a:spcPts val="0"/>
              </a:spcBef>
            </a:pPr>
            <a:r>
              <a:rPr lang="en-US" sz="1800" dirty="0">
                <a:latin typeface="Times New Roman" panose="02020603050405020304" pitchFamily="18" charset="0"/>
                <a:cs typeface="Times New Roman" panose="02020603050405020304" pitchFamily="18" charset="0"/>
              </a:rPr>
              <a:t>Sustainable Research and Consultancy (Ltd.) is a registered and legal consultancy firm in Bangladesh</a:t>
            </a:r>
          </a:p>
          <a:p>
            <a:pPr algn="just">
              <a:lnSpc>
                <a:spcPct val="120000"/>
              </a:lnSpc>
              <a:spcBef>
                <a:spcPts val="0"/>
              </a:spcBef>
            </a:pPr>
            <a:r>
              <a:rPr lang="en-US" sz="1800" dirty="0">
                <a:latin typeface="Times New Roman" panose="02020603050405020304" pitchFamily="18" charset="0"/>
                <a:cs typeface="Times New Roman" panose="02020603050405020304" pitchFamily="18" charset="0"/>
              </a:rPr>
              <a:t>Established year: 2015</a:t>
            </a:r>
          </a:p>
          <a:p>
            <a:pPr algn="just">
              <a:lnSpc>
                <a:spcPct val="120000"/>
              </a:lnSpc>
              <a:spcBef>
                <a:spcPts val="0"/>
              </a:spcBef>
            </a:pPr>
            <a:r>
              <a:rPr lang="en-US" sz="1800" dirty="0">
                <a:latin typeface="Times New Roman" panose="02020603050405020304" pitchFamily="18" charset="0"/>
                <a:cs typeface="Times New Roman" panose="02020603050405020304" pitchFamily="18" charset="0"/>
              </a:rPr>
              <a:t>Available documents (Incorporation Certificates, TIN, Trade license and others)</a:t>
            </a:r>
          </a:p>
        </p:txBody>
      </p:sp>
      <p:pic>
        <p:nvPicPr>
          <p:cNvPr id="7" name="Content Placeholder 6"/>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713222" y="739290"/>
            <a:ext cx="1553685" cy="2650818"/>
          </a:xfrm>
          <a:ln>
            <a:solidFill>
              <a:schemeClr val="tx1"/>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44449" y="1197404"/>
            <a:ext cx="1314159" cy="2650818"/>
          </a:xfrm>
          <a:prstGeom prst="rect">
            <a:avLst/>
          </a:prstGeom>
          <a:ln>
            <a:solidFill>
              <a:schemeClr val="tx1"/>
            </a:solidFill>
          </a:ln>
        </p:spPr>
      </p:pic>
      <p:pic>
        <p:nvPicPr>
          <p:cNvPr id="13" name="Picture 12"/>
          <p:cNvPicPr>
            <a:picLocks noChangeAspect="1"/>
          </p:cNvPicPr>
          <p:nvPr/>
        </p:nvPicPr>
        <p:blipFill>
          <a:blip r:embed="rId5"/>
          <a:stretch>
            <a:fillRect/>
          </a:stretch>
        </p:blipFill>
        <p:spPr>
          <a:xfrm>
            <a:off x="7736150" y="1808224"/>
            <a:ext cx="1264295" cy="2650817"/>
          </a:xfrm>
          <a:prstGeom prst="rect">
            <a:avLst/>
          </a:prstGeom>
          <a:ln>
            <a:solidFill>
              <a:schemeClr val="tx1"/>
            </a:solidFill>
          </a:ln>
        </p:spPr>
      </p:pic>
      <p:pic>
        <p:nvPicPr>
          <p:cNvPr id="9" name="Picture 8">
            <a:extLst>
              <a:ext uri="{FF2B5EF4-FFF2-40B4-BE49-F238E27FC236}">
                <a16:creationId xmlns:a16="http://schemas.microsoft.com/office/drawing/2014/main" id="{24C07AE4-B9B5-4C51-B927-98EA7A1B2F4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0" name="Picture 9">
            <a:extLst>
              <a:ext uri="{FF2B5EF4-FFF2-40B4-BE49-F238E27FC236}">
                <a16:creationId xmlns:a16="http://schemas.microsoft.com/office/drawing/2014/main" id="{B788DC2A-7ACB-4173-9339-EB2F8F01233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287902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6462" y="738981"/>
            <a:ext cx="7331076" cy="3665538"/>
          </a:xfrm>
        </p:spPr>
      </p:pic>
    </p:spTree>
    <p:extLst>
      <p:ext uri="{BB962C8B-B14F-4D97-AF65-F5344CB8AC3E}">
        <p14:creationId xmlns:p14="http://schemas.microsoft.com/office/powerpoint/2010/main" val="18267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F75ABF6-1091-497C-A2AE-11260FC0E63A}"/>
              </a:ext>
            </a:extLst>
          </p:cNvPr>
          <p:cNvSpPr txBox="1">
            <a:spLocks/>
          </p:cNvSpPr>
          <p:nvPr/>
        </p:nvSpPr>
        <p:spPr>
          <a:xfrm>
            <a:off x="1854943" y="185377"/>
            <a:ext cx="5434113" cy="470026"/>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Goals, Objectives and Beneficiaries</a:t>
            </a:r>
          </a:p>
        </p:txBody>
      </p:sp>
      <p:sp>
        <p:nvSpPr>
          <p:cNvPr id="5" name="TextBox 4">
            <a:extLst>
              <a:ext uri="{FF2B5EF4-FFF2-40B4-BE49-F238E27FC236}">
                <a16:creationId xmlns:a16="http://schemas.microsoft.com/office/drawing/2014/main" id="{2EE4F1BF-32F5-466E-BEDF-BD3A03D8D2D7}"/>
              </a:ext>
            </a:extLst>
          </p:cNvPr>
          <p:cNvSpPr txBox="1"/>
          <p:nvPr/>
        </p:nvSpPr>
        <p:spPr>
          <a:xfrm>
            <a:off x="2281425" y="891995"/>
            <a:ext cx="6561740" cy="646331"/>
          </a:xfrm>
          <a:prstGeom prst="rect">
            <a:avLst/>
          </a:prstGeom>
          <a:noFill/>
        </p:spPr>
        <p:txBody>
          <a:bodyPr wrap="square">
            <a:spAutoFit/>
          </a:bodyPr>
          <a:lstStyle/>
          <a:p>
            <a:pPr marL="171450" marR="0" indent="-171450" algn="just">
              <a:spcBef>
                <a:spcPts val="0"/>
              </a:spcBef>
              <a:buFont typeface="Wingdings" panose="05000000000000000000" pitchFamily="2" charset="2"/>
              <a:buChar char="Ø"/>
            </a:pPr>
            <a:r>
              <a:rPr lang="en-US" sz="1200" dirty="0">
                <a:latin typeface="Times New Roman" panose="02020603050405020304" pitchFamily="18" charset="0"/>
                <a:ea typeface="Calibri" panose="020F0502020204030204" pitchFamily="34" charset="0"/>
                <a:cs typeface="Times New Roman" panose="02020603050405020304" pitchFamily="18" charset="0"/>
              </a:rPr>
              <a:t>Create trained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prisoner and skilled worker for society job placement.</a:t>
            </a:r>
          </a:p>
          <a:p>
            <a:pPr marL="171450" marR="0" indent="-171450" algn="just">
              <a:spcBef>
                <a:spcPts val="0"/>
              </a:spcBef>
              <a:buFont typeface="Wingdings" panose="05000000000000000000" pitchFamily="2" charset="2"/>
              <a:buChar char="Ø"/>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One stop solution for Job Placement after in-prison training for different shops, Commercial Edifices and Corporate Premises</a:t>
            </a:r>
          </a:p>
        </p:txBody>
      </p:sp>
      <p:sp>
        <p:nvSpPr>
          <p:cNvPr id="7" name="TextBox 6">
            <a:extLst>
              <a:ext uri="{FF2B5EF4-FFF2-40B4-BE49-F238E27FC236}">
                <a16:creationId xmlns:a16="http://schemas.microsoft.com/office/drawing/2014/main" id="{9C1F0A3D-ED42-469B-A984-F14CD69861FC}"/>
              </a:ext>
            </a:extLst>
          </p:cNvPr>
          <p:cNvSpPr txBox="1"/>
          <p:nvPr/>
        </p:nvSpPr>
        <p:spPr>
          <a:xfrm>
            <a:off x="2281425" y="1846102"/>
            <a:ext cx="6561740" cy="1754326"/>
          </a:xfrm>
          <a:prstGeom prst="rect">
            <a:avLst/>
          </a:prstGeom>
          <a:noFill/>
        </p:spPr>
        <p:txBody>
          <a:bodyPr wrap="square">
            <a:spAutoFit/>
          </a:bodyPr>
          <a:lstStyle/>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Training for general prisoners in ICT, hardware and software, refrigeration, electronics, general mechanics (motorcycle, vehicles etc.), wielding, </a:t>
            </a:r>
            <a:r>
              <a:rPr lang="en-US" sz="1200" dirty="0" err="1">
                <a:latin typeface="Times New Roman" panose="02020603050405020304" pitchFamily="18" charset="0"/>
                <a:cs typeface="Times New Roman" panose="02020603050405020304" pitchFamily="18" charset="0"/>
              </a:rPr>
              <a:t>agro</a:t>
            </a:r>
            <a:r>
              <a:rPr lang="en-US" sz="1200" dirty="0">
                <a:latin typeface="Times New Roman" panose="02020603050405020304" pitchFamily="18" charset="0"/>
                <a:cs typeface="Times New Roman" panose="02020603050405020304" pitchFamily="18" charset="0"/>
              </a:rPr>
              <a:t>-farming, agri-food processing, cattle rearing (cow, goat, duck etc.)</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Ensuring the job safety after prison time</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Ensuring the happy life after completing the prison time</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Fund allocation for prisoners after training and starting the job/shop/business</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Maintain the standard of NSDA level certification</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Curriculum followed by Bangladesh Technical Education Board (CBTA)</a:t>
            </a:r>
          </a:p>
          <a:p>
            <a:pPr marL="171450" lvl="0" indent="-171450" algn="just">
              <a:buFont typeface="Wingdings" panose="05000000000000000000" pitchFamily="2" charset="2"/>
              <a:buChar char="q"/>
            </a:pPr>
            <a:r>
              <a:rPr lang="en-US" sz="1200" dirty="0">
                <a:latin typeface="Times New Roman" panose="02020603050405020304" pitchFamily="18" charset="0"/>
                <a:cs typeface="Times New Roman" panose="02020603050405020304" pitchFamily="18" charset="0"/>
              </a:rPr>
              <a:t>Creating awareness among all level of stakeholders</a:t>
            </a:r>
          </a:p>
        </p:txBody>
      </p:sp>
      <p:sp>
        <p:nvSpPr>
          <p:cNvPr id="9" name="TextBox 8">
            <a:extLst>
              <a:ext uri="{FF2B5EF4-FFF2-40B4-BE49-F238E27FC236}">
                <a16:creationId xmlns:a16="http://schemas.microsoft.com/office/drawing/2014/main" id="{71D00EC6-1D9F-43EE-838C-06FF7F1AB781}"/>
              </a:ext>
            </a:extLst>
          </p:cNvPr>
          <p:cNvSpPr txBox="1"/>
          <p:nvPr/>
        </p:nvSpPr>
        <p:spPr>
          <a:xfrm>
            <a:off x="2281425" y="3811074"/>
            <a:ext cx="5030115" cy="769441"/>
          </a:xfrm>
          <a:prstGeom prst="rect">
            <a:avLst/>
          </a:prstGeom>
          <a:noFill/>
        </p:spPr>
        <p:txBody>
          <a:bodyPr wrap="square">
            <a:spAutoFit/>
          </a:bodyPr>
          <a:lstStyle/>
          <a:p>
            <a:pPr marL="171450" lvl="0" indent="-171450" algn="just">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Prisoners</a:t>
            </a:r>
          </a:p>
          <a:p>
            <a:pPr marL="171450" lvl="0" indent="-171450" algn="just">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Bangladesh Jail</a:t>
            </a:r>
          </a:p>
          <a:p>
            <a:pPr marL="171450" lvl="0" indent="-171450" algn="just">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Commercial Edifices</a:t>
            </a:r>
          </a:p>
          <a:p>
            <a:pPr marL="171450" lvl="0" indent="-171450" algn="just">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Corporate Offices</a:t>
            </a:r>
          </a:p>
        </p:txBody>
      </p:sp>
      <p:sp>
        <p:nvSpPr>
          <p:cNvPr id="10" name="Arrow: Pentagon 9">
            <a:extLst>
              <a:ext uri="{FF2B5EF4-FFF2-40B4-BE49-F238E27FC236}">
                <a16:creationId xmlns:a16="http://schemas.microsoft.com/office/drawing/2014/main" id="{E59CCA1A-3514-461C-97CA-BF9FB83CA934}"/>
              </a:ext>
            </a:extLst>
          </p:cNvPr>
          <p:cNvSpPr/>
          <p:nvPr/>
        </p:nvSpPr>
        <p:spPr>
          <a:xfrm>
            <a:off x="209662" y="964166"/>
            <a:ext cx="1766354" cy="501987"/>
          </a:xfrm>
          <a:prstGeom prst="homePlate">
            <a:avLst/>
          </a:prstGeom>
          <a:ln>
            <a:solidFill>
              <a:srgbClr val="00703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Project Goals</a:t>
            </a:r>
          </a:p>
        </p:txBody>
      </p:sp>
      <p:sp>
        <p:nvSpPr>
          <p:cNvPr id="11" name="Arrow: Pentagon 10">
            <a:extLst>
              <a:ext uri="{FF2B5EF4-FFF2-40B4-BE49-F238E27FC236}">
                <a16:creationId xmlns:a16="http://schemas.microsoft.com/office/drawing/2014/main" id="{FEA803A3-EB41-4C69-B799-73DE36A9243F}"/>
              </a:ext>
            </a:extLst>
          </p:cNvPr>
          <p:cNvSpPr/>
          <p:nvPr/>
        </p:nvSpPr>
        <p:spPr>
          <a:xfrm>
            <a:off x="209661" y="2431499"/>
            <a:ext cx="1829621" cy="501987"/>
          </a:xfrm>
          <a:prstGeom prst="homePlate">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Objectives</a:t>
            </a:r>
          </a:p>
        </p:txBody>
      </p:sp>
      <p:sp>
        <p:nvSpPr>
          <p:cNvPr id="12" name="Arrow: Pentagon 11">
            <a:extLst>
              <a:ext uri="{FF2B5EF4-FFF2-40B4-BE49-F238E27FC236}">
                <a16:creationId xmlns:a16="http://schemas.microsoft.com/office/drawing/2014/main" id="{643CA35F-5C9F-4800-B34F-48C147697A83}"/>
              </a:ext>
            </a:extLst>
          </p:cNvPr>
          <p:cNvSpPr/>
          <p:nvPr/>
        </p:nvSpPr>
        <p:spPr>
          <a:xfrm>
            <a:off x="209661" y="3944800"/>
            <a:ext cx="1768275" cy="501987"/>
          </a:xfrm>
          <a:prstGeom prst="homePlat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Beneficiaries</a:t>
            </a:r>
          </a:p>
        </p:txBody>
      </p:sp>
      <p:pic>
        <p:nvPicPr>
          <p:cNvPr id="13" name="Picture 12">
            <a:extLst>
              <a:ext uri="{FF2B5EF4-FFF2-40B4-BE49-F238E27FC236}">
                <a16:creationId xmlns:a16="http://schemas.microsoft.com/office/drawing/2014/main" id="{A435EC86-191C-4E72-814A-D61244F00F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4" name="Picture 13">
            <a:extLst>
              <a:ext uri="{FF2B5EF4-FFF2-40B4-BE49-F238E27FC236}">
                <a16:creationId xmlns:a16="http://schemas.microsoft.com/office/drawing/2014/main" id="{79C679D1-BAF9-4EF4-933E-DB11C95332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06698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3970330" cy="610820"/>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Duration of the Project</a:t>
            </a:r>
            <a:endParaRPr lang="en-US" sz="3000" b="1" dirty="0">
              <a:solidFill>
                <a:srgbClr val="003296"/>
              </a:solidFill>
            </a:endParaRPr>
          </a:p>
        </p:txBody>
      </p:sp>
      <p:graphicFrame>
        <p:nvGraphicFramePr>
          <p:cNvPr id="5" name="Table 4">
            <a:extLst>
              <a:ext uri="{FF2B5EF4-FFF2-40B4-BE49-F238E27FC236}">
                <a16:creationId xmlns:a16="http://schemas.microsoft.com/office/drawing/2014/main" id="{CA040F79-5769-4C77-BBB7-71DF4497B64F}"/>
              </a:ext>
            </a:extLst>
          </p:cNvPr>
          <p:cNvGraphicFramePr>
            <a:graphicFrameLocks noGrp="1"/>
          </p:cNvGraphicFramePr>
          <p:nvPr>
            <p:extLst>
              <p:ext uri="{D42A27DB-BD31-4B8C-83A1-F6EECF244321}">
                <p14:modId xmlns:p14="http://schemas.microsoft.com/office/powerpoint/2010/main" val="2388732542"/>
              </p:ext>
            </p:extLst>
          </p:nvPr>
        </p:nvGraphicFramePr>
        <p:xfrm>
          <a:off x="296260" y="1304557"/>
          <a:ext cx="5419787" cy="1221639"/>
        </p:xfrm>
        <a:graphic>
          <a:graphicData uri="http://schemas.openxmlformats.org/drawingml/2006/table">
            <a:tbl>
              <a:tblPr firstRow="1" firstCol="1" bandRow="1">
                <a:tableStyleId>{F5AB1C69-6EDB-4FF4-983F-18BD219EF322}</a:tableStyleId>
              </a:tblPr>
              <a:tblGrid>
                <a:gridCol w="2309301">
                  <a:extLst>
                    <a:ext uri="{9D8B030D-6E8A-4147-A177-3AD203B41FA5}">
                      <a16:colId xmlns:a16="http://schemas.microsoft.com/office/drawing/2014/main" val="997834168"/>
                    </a:ext>
                  </a:extLst>
                </a:gridCol>
                <a:gridCol w="3110486">
                  <a:extLst>
                    <a:ext uri="{9D8B030D-6E8A-4147-A177-3AD203B41FA5}">
                      <a16:colId xmlns:a16="http://schemas.microsoft.com/office/drawing/2014/main" val="729624163"/>
                    </a:ext>
                  </a:extLst>
                </a:gridCol>
              </a:tblGrid>
              <a:tr h="407213">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Starting Date</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600" b="0" dirty="0">
                          <a:solidFill>
                            <a:schemeClr val="tx1"/>
                          </a:solidFill>
                          <a:effectLst/>
                          <a:latin typeface="Times New Roman" panose="02020603050405020304" pitchFamily="18" charset="0"/>
                          <a:cs typeface="Times New Roman" panose="02020603050405020304" pitchFamily="18" charset="0"/>
                        </a:rPr>
                        <a:t>January 01, 2021</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40000"/>
                        <a:lumOff val="60000"/>
                      </a:schemeClr>
                    </a:solidFill>
                  </a:tcPr>
                </a:tc>
                <a:extLst>
                  <a:ext uri="{0D108BD9-81ED-4DB2-BD59-A6C34878D82A}">
                    <a16:rowId xmlns:a16="http://schemas.microsoft.com/office/drawing/2014/main" val="1376789237"/>
                  </a:ext>
                </a:extLst>
              </a:tr>
              <a:tr h="407213">
                <a:tc>
                  <a:txBody>
                    <a:bodyPr/>
                    <a:lstStyle/>
                    <a:p>
                      <a:pPr marL="0" marR="0" algn="ctr">
                        <a:lnSpc>
                          <a:spcPct val="107000"/>
                        </a:lnSpc>
                        <a:spcBef>
                          <a:spcPts val="0"/>
                        </a:spcBef>
                        <a:spcAft>
                          <a:spcPts val="0"/>
                        </a:spcAft>
                      </a:pPr>
                      <a:r>
                        <a:rPr lang="en-US" sz="1600" b="1" dirty="0">
                          <a:solidFill>
                            <a:schemeClr val="tx1"/>
                          </a:solidFill>
                          <a:effectLst/>
                          <a:latin typeface="Times New Roman" panose="02020603050405020304" pitchFamily="18" charset="0"/>
                          <a:cs typeface="Times New Roman" panose="02020603050405020304" pitchFamily="18" charset="0"/>
                        </a:rPr>
                        <a:t>Implementation Period</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b="0" dirty="0">
                          <a:solidFill>
                            <a:schemeClr val="tx1"/>
                          </a:solidFill>
                          <a:effectLst/>
                          <a:latin typeface="Times New Roman" panose="02020603050405020304" pitchFamily="18" charset="0"/>
                          <a:cs typeface="Times New Roman" panose="02020603050405020304" pitchFamily="18" charset="0"/>
                        </a:rPr>
                        <a:t>January 2021 to February 2023</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solidFill>
                      <a:schemeClr val="accent3">
                        <a:lumMod val="40000"/>
                        <a:lumOff val="60000"/>
                      </a:schemeClr>
                    </a:solidFill>
                  </a:tcPr>
                </a:tc>
                <a:extLst>
                  <a:ext uri="{0D108BD9-81ED-4DB2-BD59-A6C34878D82A}">
                    <a16:rowId xmlns:a16="http://schemas.microsoft.com/office/drawing/2014/main" val="3813861165"/>
                  </a:ext>
                </a:extLst>
              </a:tr>
              <a:tr h="407213">
                <a:tc>
                  <a:txBody>
                    <a:bodyPr/>
                    <a:lstStyle/>
                    <a:p>
                      <a:pPr marL="0" marR="0" algn="ctr">
                        <a:lnSpc>
                          <a:spcPct val="107000"/>
                        </a:lnSpc>
                        <a:spcBef>
                          <a:spcPts val="0"/>
                        </a:spcBef>
                        <a:spcAft>
                          <a:spcPts val="0"/>
                        </a:spcAft>
                      </a:pPr>
                      <a:r>
                        <a:rPr lang="en-US" sz="1600" b="1">
                          <a:solidFill>
                            <a:schemeClr val="tx1"/>
                          </a:solidFill>
                          <a:effectLst/>
                          <a:latin typeface="Times New Roman" panose="02020603050405020304" pitchFamily="18" charset="0"/>
                          <a:cs typeface="Times New Roman" panose="02020603050405020304" pitchFamily="18" charset="0"/>
                        </a:rPr>
                        <a:t>Closing Date</a:t>
                      </a:r>
                      <a:endParaRPr lang="en-US" sz="16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0" dirty="0">
                          <a:solidFill>
                            <a:schemeClr val="tx1"/>
                          </a:solidFill>
                          <a:effectLst/>
                          <a:latin typeface="Times New Roman" panose="02020603050405020304" pitchFamily="18" charset="0"/>
                          <a:cs typeface="Times New Roman" panose="02020603050405020304" pitchFamily="18" charset="0"/>
                        </a:rPr>
                        <a:t>February 28, 2023</a:t>
                      </a:r>
                      <a:endParaRPr lang="en-US" sz="16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292915322"/>
                  </a:ext>
                </a:extLst>
              </a:tr>
            </a:tbl>
          </a:graphicData>
        </a:graphic>
      </p:graphicFrame>
      <p:pic>
        <p:nvPicPr>
          <p:cNvPr id="9" name="Picture 8">
            <a:extLst>
              <a:ext uri="{FF2B5EF4-FFF2-40B4-BE49-F238E27FC236}">
                <a16:creationId xmlns:a16="http://schemas.microsoft.com/office/drawing/2014/main" id="{B5E89572-EA5A-416D-8762-6D0E3FF6D6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1" name="Picture 10">
            <a:extLst>
              <a:ext uri="{FF2B5EF4-FFF2-40B4-BE49-F238E27FC236}">
                <a16:creationId xmlns:a16="http://schemas.microsoft.com/office/drawing/2014/main" id="{A90F326D-C39E-4F86-A6B4-404582F566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8" name="Picture 7">
            <a:extLst>
              <a:ext uri="{FF2B5EF4-FFF2-40B4-BE49-F238E27FC236}">
                <a16:creationId xmlns:a16="http://schemas.microsoft.com/office/drawing/2014/main" id="{424337BE-F7B9-4222-A8AE-66C0CC6AB8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6047" y="2786053"/>
            <a:ext cx="2826283" cy="1476103"/>
          </a:xfrm>
          <a:prstGeom prst="rect">
            <a:avLst/>
          </a:prstGeom>
        </p:spPr>
      </p:pic>
    </p:spTree>
    <p:extLst>
      <p:ext uri="{BB962C8B-B14F-4D97-AF65-F5344CB8AC3E}">
        <p14:creationId xmlns:p14="http://schemas.microsoft.com/office/powerpoint/2010/main" val="161324814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032537" y="128470"/>
            <a:ext cx="5078924" cy="553998"/>
          </a:xfrm>
          <a:prstGeom prst="rect">
            <a:avLst/>
          </a:prstGeom>
          <a:noFill/>
        </p:spPr>
        <p:txBody>
          <a:bodyPr wrap="square">
            <a:spAutoFit/>
          </a:bodyPr>
          <a:lstStyle/>
          <a:p>
            <a:r>
              <a:rPr lang="en-US" sz="30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Activities of the Project</a:t>
            </a:r>
            <a:endParaRPr lang="en-US" sz="3000" dirty="0">
              <a:solidFill>
                <a:srgbClr val="003296"/>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6CC2DD94-5F76-42B6-9FE5-AF6FA58755CD}"/>
              </a:ext>
            </a:extLst>
          </p:cNvPr>
          <p:cNvSpPr txBox="1"/>
          <p:nvPr/>
        </p:nvSpPr>
        <p:spPr>
          <a:xfrm>
            <a:off x="108472" y="682468"/>
            <a:ext cx="5379758" cy="369332"/>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The project team will perform the following activities: -</a:t>
            </a:r>
            <a:endParaRPr lang="en-US" dirty="0"/>
          </a:p>
        </p:txBody>
      </p:sp>
      <p:graphicFrame>
        <p:nvGraphicFramePr>
          <p:cNvPr id="6" name="Table 5">
            <a:extLst>
              <a:ext uri="{FF2B5EF4-FFF2-40B4-BE49-F238E27FC236}">
                <a16:creationId xmlns:a16="http://schemas.microsoft.com/office/drawing/2014/main" id="{0AF0E7A8-826D-486C-BE4B-7A2A2A49A772}"/>
              </a:ext>
            </a:extLst>
          </p:cNvPr>
          <p:cNvGraphicFramePr>
            <a:graphicFrameLocks noGrp="1"/>
          </p:cNvGraphicFramePr>
          <p:nvPr>
            <p:extLst>
              <p:ext uri="{D42A27DB-BD31-4B8C-83A1-F6EECF244321}">
                <p14:modId xmlns:p14="http://schemas.microsoft.com/office/powerpoint/2010/main" val="3486745187"/>
              </p:ext>
            </p:extLst>
          </p:nvPr>
        </p:nvGraphicFramePr>
        <p:xfrm>
          <a:off x="983432" y="1355090"/>
          <a:ext cx="7177134" cy="2433320"/>
        </p:xfrm>
        <a:graphic>
          <a:graphicData uri="http://schemas.openxmlformats.org/drawingml/2006/table">
            <a:tbl>
              <a:tblPr firstRow="1" firstCol="1" bandRow="1">
                <a:tableStyleId>{F5AB1C69-6EDB-4FF4-983F-18BD219EF322}</a:tableStyleId>
              </a:tblPr>
              <a:tblGrid>
                <a:gridCol w="1025304">
                  <a:extLst>
                    <a:ext uri="{9D8B030D-6E8A-4147-A177-3AD203B41FA5}">
                      <a16:colId xmlns:a16="http://schemas.microsoft.com/office/drawing/2014/main" val="2736788778"/>
                    </a:ext>
                  </a:extLst>
                </a:gridCol>
                <a:gridCol w="6151830">
                  <a:extLst>
                    <a:ext uri="{9D8B030D-6E8A-4147-A177-3AD203B41FA5}">
                      <a16:colId xmlns:a16="http://schemas.microsoft.com/office/drawing/2014/main" val="3496022267"/>
                    </a:ext>
                  </a:extLst>
                </a:gridCol>
              </a:tblGrid>
              <a:tr h="0">
                <a:tc>
                  <a:txBody>
                    <a:bodyPr/>
                    <a:lstStyle/>
                    <a:p>
                      <a:pPr marL="0" marR="0" algn="ctr">
                        <a:lnSpc>
                          <a:spcPct val="107000"/>
                        </a:lnSpc>
                        <a:spcBef>
                          <a:spcPts val="0"/>
                        </a:spcBef>
                        <a:spcAft>
                          <a:spcPts val="0"/>
                        </a:spcAft>
                      </a:pPr>
                      <a:r>
                        <a:rPr lang="en-US" sz="1600">
                          <a:solidFill>
                            <a:schemeClr val="tx1"/>
                          </a:solidFill>
                          <a:effectLst/>
                          <a:latin typeface="Times New Roman" panose="02020603050405020304" pitchFamily="18" charset="0"/>
                          <a:cs typeface="Times New Roman" panose="02020603050405020304" pitchFamily="18" charset="0"/>
                        </a:rPr>
                        <a:t>Sl. No</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Activities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73531637"/>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01</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A feasibility study for In-prison Training Requirement</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0450782"/>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02</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Conduct Training program on Twelve (12) Trades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038543"/>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03</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Rehabilitation Program for the skilled prisoners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70899514"/>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04</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Certification as national standard (NSDA/BTEB)</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89150836"/>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05</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Job Confirmation for trained prisoners in different trade association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7067363"/>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06</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Classroom Decoration with modern facilities</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41757300"/>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07</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E-Learning training platform and curriculum development for prisoners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38572916"/>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08</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Work under direct supervision of Bangladesh Jail</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670344"/>
                  </a:ext>
                </a:extLst>
              </a:tr>
              <a:tr h="0">
                <a:tc>
                  <a:txBody>
                    <a:bodyPr/>
                    <a:lstStyle/>
                    <a:p>
                      <a:pPr marL="0" marR="0" algn="ctr">
                        <a:lnSpc>
                          <a:spcPct val="107000"/>
                        </a:lnSpc>
                        <a:spcBef>
                          <a:spcPts val="0"/>
                        </a:spcBef>
                        <a:spcAft>
                          <a:spcPts val="800"/>
                        </a:spcAft>
                      </a:pPr>
                      <a:r>
                        <a:rPr lang="en-US" sz="1600">
                          <a:solidFill>
                            <a:schemeClr val="tx1"/>
                          </a:solidFill>
                          <a:effectLst/>
                          <a:latin typeface="Times New Roman" panose="02020603050405020304" pitchFamily="18" charset="0"/>
                          <a:cs typeface="Times New Roman" panose="02020603050405020304" pitchFamily="18" charset="0"/>
                        </a:rPr>
                        <a:t>09</a:t>
                      </a:r>
                      <a:endParaRPr lang="en-US" sz="16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dirty="0">
                          <a:solidFill>
                            <a:schemeClr val="tx1"/>
                          </a:solidFill>
                          <a:effectLst/>
                          <a:latin typeface="Times New Roman" panose="02020603050405020304" pitchFamily="18" charset="0"/>
                          <a:cs typeface="Times New Roman" panose="02020603050405020304" pitchFamily="18" charset="0"/>
                        </a:rPr>
                        <a:t>Reporting &amp; Documentation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9497055"/>
                  </a:ext>
                </a:extLst>
              </a:tr>
            </a:tbl>
          </a:graphicData>
        </a:graphic>
      </p:graphicFrame>
      <p:pic>
        <p:nvPicPr>
          <p:cNvPr id="10" name="Picture 9">
            <a:extLst>
              <a:ext uri="{FF2B5EF4-FFF2-40B4-BE49-F238E27FC236}">
                <a16:creationId xmlns:a16="http://schemas.microsoft.com/office/drawing/2014/main" id="{FBB4A7F1-39F4-4E65-971E-B9BFD43149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1" name="Picture 10">
            <a:extLst>
              <a:ext uri="{FF2B5EF4-FFF2-40B4-BE49-F238E27FC236}">
                <a16:creationId xmlns:a16="http://schemas.microsoft.com/office/drawing/2014/main" id="{19677BA4-AD86-425A-8C0A-64A9B9A715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30" y="128470"/>
            <a:ext cx="3817625" cy="458115"/>
          </a:xfrm>
        </p:spPr>
        <p:txBody>
          <a:bodyPr>
            <a:noAutofit/>
          </a:bodyPr>
          <a:lstStyle/>
          <a:p>
            <a:pPr algn="ctr"/>
            <a:r>
              <a:rPr lang="en-US" sz="3000" b="1" dirty="0">
                <a:solidFill>
                  <a:srgbClr val="003296"/>
                </a:solidFill>
                <a:latin typeface="Times New Roman" panose="02020603050405020304" pitchFamily="18" charset="0"/>
                <a:cs typeface="Times New Roman" panose="02020603050405020304" pitchFamily="18" charset="0"/>
              </a:rPr>
              <a:t>Target Working Areas</a:t>
            </a:r>
            <a:endParaRPr lang="en-US" sz="3000" b="1" dirty="0">
              <a:solidFill>
                <a:srgbClr val="003296"/>
              </a:solidFill>
            </a:endParaRPr>
          </a:p>
        </p:txBody>
      </p:sp>
      <p:sp>
        <p:nvSpPr>
          <p:cNvPr id="7" name="TextBox 6">
            <a:extLst>
              <a:ext uri="{FF2B5EF4-FFF2-40B4-BE49-F238E27FC236}">
                <a16:creationId xmlns:a16="http://schemas.microsoft.com/office/drawing/2014/main" id="{0243BDF5-906E-49DF-BFCE-FA8038DF11BF}"/>
              </a:ext>
            </a:extLst>
          </p:cNvPr>
          <p:cNvSpPr txBox="1"/>
          <p:nvPr/>
        </p:nvSpPr>
        <p:spPr>
          <a:xfrm>
            <a:off x="1" y="820653"/>
            <a:ext cx="4877410" cy="2972737"/>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Blip>
                <a:blip r:embed="rId3"/>
              </a:buBlip>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10 Central Jails: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Kashimpur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 Part 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Kashimpur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 Part II,</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Mymensigh</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Chittagong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Sylhet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Comilla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Rajshahi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Central Jail,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Rangpur Central Jail,</a:t>
            </a:r>
          </a:p>
          <a:p>
            <a:pPr marL="1257300" lvl="2" indent="-342900">
              <a:lnSpc>
                <a:spcPct val="107000"/>
              </a:lnSpc>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Jessore Central Jail and</a:t>
            </a:r>
          </a:p>
          <a:p>
            <a:pPr marL="1257300" lvl="2" indent="-342900">
              <a:lnSpc>
                <a:spcPct val="107000"/>
              </a:lnSpc>
              <a:spcAft>
                <a:spcPts val="800"/>
              </a:spcAft>
              <a:buFont typeface="Wingdings" panose="05000000000000000000" pitchFamily="2" charset="2"/>
              <a:buChar char=""/>
            </a:pPr>
            <a:r>
              <a:rPr lang="en-US" sz="1600" dirty="0">
                <a:effectLst/>
                <a:latin typeface="Times New Roman" panose="02020603050405020304" pitchFamily="18" charset="0"/>
                <a:ea typeface="Calibri" panose="020F0502020204030204" pitchFamily="34" charset="0"/>
              </a:rPr>
              <a:t>Barisal Central Jail.</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BFE03D0-1779-432E-9707-FE1F56A8A637}"/>
              </a:ext>
            </a:extLst>
          </p:cNvPr>
          <p:cNvSpPr txBox="1"/>
          <p:nvPr/>
        </p:nvSpPr>
        <p:spPr>
          <a:xfrm>
            <a:off x="4877410" y="820653"/>
            <a:ext cx="3970330" cy="374077"/>
          </a:xfrm>
          <a:prstGeom prst="rect">
            <a:avLst/>
          </a:prstGeom>
          <a:noFill/>
        </p:spPr>
        <p:txBody>
          <a:bodyPr wrap="square">
            <a:spAutoFit/>
          </a:bodyPr>
          <a:lstStyle/>
          <a:p>
            <a:pPr marL="342900" marR="0" lvl="0" indent="-342900">
              <a:lnSpc>
                <a:spcPct val="107000"/>
              </a:lnSpc>
              <a:spcBef>
                <a:spcPts val="0"/>
              </a:spcBef>
              <a:spcAft>
                <a:spcPts val="800"/>
              </a:spcAft>
              <a:buFont typeface="Symbol" panose="05050102010706020507" pitchFamily="18" charset="2"/>
              <a:buBlip>
                <a:blip r:embed="rId3"/>
              </a:buBlip>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20 District Jails: Discussion Based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003DC46A-D414-4346-90A1-CBF3C52C52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10" name="Picture 9">
            <a:extLst>
              <a:ext uri="{FF2B5EF4-FFF2-40B4-BE49-F238E27FC236}">
                <a16:creationId xmlns:a16="http://schemas.microsoft.com/office/drawing/2014/main" id="{2C6CC1C7-2152-4AF2-B0DA-6712A67DD3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pic>
        <p:nvPicPr>
          <p:cNvPr id="4" name="Picture 3">
            <a:extLst>
              <a:ext uri="{FF2B5EF4-FFF2-40B4-BE49-F238E27FC236}">
                <a16:creationId xmlns:a16="http://schemas.microsoft.com/office/drawing/2014/main" id="{AA06ACBD-A04E-4088-96C6-7E8226363C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1998" y="1655520"/>
            <a:ext cx="3970331" cy="2137870"/>
          </a:xfrm>
          <a:prstGeom prst="rect">
            <a:avLst/>
          </a:prstGeom>
        </p:spPr>
      </p:pic>
    </p:spTree>
    <p:extLst>
      <p:ext uri="{BB962C8B-B14F-4D97-AF65-F5344CB8AC3E}">
        <p14:creationId xmlns:p14="http://schemas.microsoft.com/office/powerpoint/2010/main" val="242152373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156980" y="128470"/>
            <a:ext cx="4830038" cy="553998"/>
          </a:xfrm>
          <a:prstGeom prst="rect">
            <a:avLst/>
          </a:prstGeom>
          <a:noFill/>
        </p:spPr>
        <p:txBody>
          <a:bodyPr wrap="square">
            <a:spAutoFit/>
          </a:bodyPr>
          <a:lstStyle/>
          <a:p>
            <a:r>
              <a:rPr lang="en-US" sz="30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Methods of Service</a:t>
            </a:r>
            <a:endParaRPr lang="en-US" sz="3000" dirty="0">
              <a:solidFill>
                <a:srgbClr val="003296"/>
              </a:solidFill>
              <a:effectLst>
                <a:outerShdw blurRad="38100" dist="38100" dir="2700000" algn="tl">
                  <a:srgbClr val="000000">
                    <a:alpha val="43137"/>
                  </a:srgbClr>
                </a:outerShdw>
              </a:effectLst>
            </a:endParaRPr>
          </a:p>
        </p:txBody>
      </p:sp>
      <p:graphicFrame>
        <p:nvGraphicFramePr>
          <p:cNvPr id="2" name="Table 1">
            <a:extLst>
              <a:ext uri="{FF2B5EF4-FFF2-40B4-BE49-F238E27FC236}">
                <a16:creationId xmlns:a16="http://schemas.microsoft.com/office/drawing/2014/main" id="{D13D3C49-5450-4995-B6EF-12ECEBF715A4}"/>
              </a:ext>
            </a:extLst>
          </p:cNvPr>
          <p:cNvGraphicFramePr>
            <a:graphicFrameLocks noGrp="1"/>
          </p:cNvGraphicFramePr>
          <p:nvPr>
            <p:extLst>
              <p:ext uri="{D42A27DB-BD31-4B8C-83A1-F6EECF244321}">
                <p14:modId xmlns:p14="http://schemas.microsoft.com/office/powerpoint/2010/main" val="2169435857"/>
              </p:ext>
            </p:extLst>
          </p:nvPr>
        </p:nvGraphicFramePr>
        <p:xfrm>
          <a:off x="601669" y="707989"/>
          <a:ext cx="7940661" cy="3848926"/>
        </p:xfrm>
        <a:graphic>
          <a:graphicData uri="http://schemas.openxmlformats.org/drawingml/2006/table">
            <a:tbl>
              <a:tblPr firstRow="1" firstCol="1" bandRow="1">
                <a:tableStyleId>{F5AB1C69-6EDB-4FF4-983F-18BD219EF322}</a:tableStyleId>
              </a:tblPr>
              <a:tblGrid>
                <a:gridCol w="721878">
                  <a:extLst>
                    <a:ext uri="{9D8B030D-6E8A-4147-A177-3AD203B41FA5}">
                      <a16:colId xmlns:a16="http://schemas.microsoft.com/office/drawing/2014/main" val="3976368074"/>
                    </a:ext>
                  </a:extLst>
                </a:gridCol>
                <a:gridCol w="2995028">
                  <a:extLst>
                    <a:ext uri="{9D8B030D-6E8A-4147-A177-3AD203B41FA5}">
                      <a16:colId xmlns:a16="http://schemas.microsoft.com/office/drawing/2014/main" val="1572745262"/>
                    </a:ext>
                  </a:extLst>
                </a:gridCol>
                <a:gridCol w="4223755">
                  <a:extLst>
                    <a:ext uri="{9D8B030D-6E8A-4147-A177-3AD203B41FA5}">
                      <a16:colId xmlns:a16="http://schemas.microsoft.com/office/drawing/2014/main" val="4091610432"/>
                    </a:ext>
                  </a:extLst>
                </a:gridCol>
              </a:tblGrid>
              <a:tr h="167207">
                <a:tc gridSpan="2">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 Service</a:t>
                      </a:r>
                    </a:p>
                  </a:txBody>
                  <a:tcPr marL="67231" marR="67231"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pPr marL="0" marR="0" algn="ctr">
                        <a:lnSpc>
                          <a:spcPct val="107000"/>
                        </a:lnSpc>
                        <a:spcBef>
                          <a:spcPts val="0"/>
                        </a:spcBef>
                        <a:spcAft>
                          <a:spcPts val="0"/>
                        </a:spcAft>
                      </a:pPr>
                      <a:r>
                        <a:rPr lang="en-US" sz="1100" dirty="0">
                          <a:solidFill>
                            <a:schemeClr val="tx1"/>
                          </a:solidFill>
                          <a:effectLst/>
                        </a:rPr>
                        <a:t>Service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a:solidFill>
                            <a:schemeClr val="tx1"/>
                          </a:solidFill>
                          <a:effectLst/>
                          <a:latin typeface="Times New Roman" panose="02020603050405020304" pitchFamily="18" charset="0"/>
                          <a:cs typeface="Times New Roman" panose="02020603050405020304" pitchFamily="18" charset="0"/>
                        </a:rPr>
                        <a:t>Method</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48355316"/>
                  </a:ext>
                </a:extLst>
              </a:tr>
              <a:tr h="167207">
                <a:tc rowSpan="3">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A.</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tcPr>
                </a:tc>
                <a:tc rowSpan="3">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Feasibility Study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On-spot survey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37036930"/>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Online based survey</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40072487"/>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KII and reporting method</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29292785"/>
                  </a:ext>
                </a:extLst>
              </a:tr>
              <a:tr h="167207">
                <a:tc rowSpan="7">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B.</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tcPr>
                </a:tc>
                <a:tc rowSpan="7">
                  <a:txBody>
                    <a:bodyPr/>
                    <a:lstStyle/>
                    <a:p>
                      <a:pPr marL="0" marR="0" algn="ctr">
                        <a:lnSpc>
                          <a:spcPct val="107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Classroom and Materials Development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Computer Training Lab Development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287730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Hardware lab Development</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66192030"/>
                  </a:ext>
                </a:extLst>
              </a:tr>
              <a:tr h="343066">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Workshop development (electrical, mechanical, house wearing, motor vehicles, wielding and others)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2562012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Online Training program for hosing Societies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7869411"/>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Offline Training program</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90986749"/>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Course materials development (E-Learning)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0659371"/>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 ground practical training with materials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66969449"/>
                  </a:ext>
                </a:extLst>
              </a:tr>
              <a:tr h="167207">
                <a:tc rowSpan="3">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C.</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tcPr>
                </a:tc>
                <a:tc rowSpan="3">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Training Services</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Practical training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3306308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Online training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8156766"/>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Direct job-oriented training</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07637451"/>
                  </a:ext>
                </a:extLst>
              </a:tr>
              <a:tr h="167207">
                <a:tc rowSpan="3">
                  <a:txBody>
                    <a:bodyPr/>
                    <a:lstStyle/>
                    <a:p>
                      <a:pPr marL="0" marR="0" lvl="0" indent="0" algn="ctr">
                        <a:lnSpc>
                          <a:spcPct val="107000"/>
                        </a:lnSpc>
                        <a:spcBef>
                          <a:spcPts val="0"/>
                        </a:spcBef>
                        <a:spcAft>
                          <a:spcPts val="0"/>
                        </a:spcAft>
                        <a:buFont typeface="+mj-lt"/>
                        <a:buNone/>
                      </a:pPr>
                      <a:r>
                        <a:rPr lang="en-US" sz="1400" dirty="0">
                          <a:solidFill>
                            <a:schemeClr val="tx1"/>
                          </a:solidFill>
                          <a:effectLst/>
                          <a:latin typeface="Times New Roman" panose="02020603050405020304" pitchFamily="18" charset="0"/>
                          <a:cs typeface="Times New Roman" panose="02020603050405020304" pitchFamily="18" charset="0"/>
                        </a:rPr>
                        <a:t>D.</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rowSpan="3">
                  <a:txBody>
                    <a:bodyPr/>
                    <a:lstStyle/>
                    <a:p>
                      <a:pPr marL="0" marR="0" algn="ctr">
                        <a:lnSpc>
                          <a:spcPct val="107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Awareness Program</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Central jail and district jail wise awareness program</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7680565"/>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Non-formal education for job awareness</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85829425"/>
                  </a:ext>
                </a:extLst>
              </a:tr>
              <a:tr h="167207">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400" dirty="0">
                          <a:solidFill>
                            <a:schemeClr val="tx1"/>
                          </a:solidFill>
                          <a:effectLst/>
                          <a:latin typeface="Times New Roman" panose="02020603050405020304" pitchFamily="18" charset="0"/>
                          <a:cs typeface="Times New Roman" panose="02020603050405020304" pitchFamily="18" charset="0"/>
                        </a:rPr>
                        <a:t>Special day wise awareness program</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231" marR="67231"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7055742"/>
                  </a:ext>
                </a:extLst>
              </a:tr>
            </a:tbl>
          </a:graphicData>
        </a:graphic>
      </p:graphicFrame>
      <p:pic>
        <p:nvPicPr>
          <p:cNvPr id="7" name="Picture 6">
            <a:extLst>
              <a:ext uri="{FF2B5EF4-FFF2-40B4-BE49-F238E27FC236}">
                <a16:creationId xmlns:a16="http://schemas.microsoft.com/office/drawing/2014/main" id="{CB0D3EE9-D900-4B5D-AC5B-9475BFEECA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9" name="Picture 8">
            <a:extLst>
              <a:ext uri="{FF2B5EF4-FFF2-40B4-BE49-F238E27FC236}">
                <a16:creationId xmlns:a16="http://schemas.microsoft.com/office/drawing/2014/main" id="{2E4DFF7C-398B-4735-9DC5-6ACB164588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42127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830022" y="63365"/>
            <a:ext cx="3483955" cy="523220"/>
          </a:xfrm>
          <a:prstGeom prst="rect">
            <a:avLst/>
          </a:prstGeom>
          <a:noFill/>
        </p:spPr>
        <p:txBody>
          <a:bodyPr wrap="square">
            <a:spAutoFit/>
          </a:bodyPr>
          <a:lstStyle/>
          <a:p>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Training Plan</a:t>
            </a:r>
            <a:endParaRPr lang="en-US" sz="2800" dirty="0">
              <a:solidFill>
                <a:srgbClr val="003296"/>
              </a:solidFill>
              <a:effectLst>
                <a:outerShdw blurRad="38100" dist="38100" dir="2700000" algn="tl">
                  <a:srgbClr val="000000">
                    <a:alpha val="43137"/>
                  </a:srgbClr>
                </a:outerShdw>
              </a:effectLst>
            </a:endParaRPr>
          </a:p>
        </p:txBody>
      </p:sp>
      <p:graphicFrame>
        <p:nvGraphicFramePr>
          <p:cNvPr id="3" name="Table 2">
            <a:extLst>
              <a:ext uri="{FF2B5EF4-FFF2-40B4-BE49-F238E27FC236}">
                <a16:creationId xmlns:a16="http://schemas.microsoft.com/office/drawing/2014/main" id="{E9F823EA-04B9-450C-927C-C8213DA94BE7}"/>
              </a:ext>
            </a:extLst>
          </p:cNvPr>
          <p:cNvGraphicFramePr>
            <a:graphicFrameLocks noGrp="1"/>
          </p:cNvGraphicFramePr>
          <p:nvPr>
            <p:extLst>
              <p:ext uri="{D42A27DB-BD31-4B8C-83A1-F6EECF244321}">
                <p14:modId xmlns:p14="http://schemas.microsoft.com/office/powerpoint/2010/main" val="376691753"/>
              </p:ext>
            </p:extLst>
          </p:nvPr>
        </p:nvGraphicFramePr>
        <p:xfrm>
          <a:off x="219907" y="586585"/>
          <a:ext cx="8704184" cy="3970330"/>
        </p:xfrm>
        <a:graphic>
          <a:graphicData uri="http://schemas.openxmlformats.org/drawingml/2006/table">
            <a:tbl>
              <a:tblPr firstRow="1" firstCol="1" bandRow="1">
                <a:tableStyleId>{F5AB1C69-6EDB-4FF4-983F-18BD219EF322}</a:tableStyleId>
              </a:tblPr>
              <a:tblGrid>
                <a:gridCol w="621729">
                  <a:extLst>
                    <a:ext uri="{9D8B030D-6E8A-4147-A177-3AD203B41FA5}">
                      <a16:colId xmlns:a16="http://schemas.microsoft.com/office/drawing/2014/main" val="996137088"/>
                    </a:ext>
                  </a:extLst>
                </a:gridCol>
                <a:gridCol w="2508724">
                  <a:extLst>
                    <a:ext uri="{9D8B030D-6E8A-4147-A177-3AD203B41FA5}">
                      <a16:colId xmlns:a16="http://schemas.microsoft.com/office/drawing/2014/main" val="1021040478"/>
                    </a:ext>
                  </a:extLst>
                </a:gridCol>
                <a:gridCol w="1068935">
                  <a:extLst>
                    <a:ext uri="{9D8B030D-6E8A-4147-A177-3AD203B41FA5}">
                      <a16:colId xmlns:a16="http://schemas.microsoft.com/office/drawing/2014/main" val="3855717160"/>
                    </a:ext>
                  </a:extLst>
                </a:gridCol>
                <a:gridCol w="1374345">
                  <a:extLst>
                    <a:ext uri="{9D8B030D-6E8A-4147-A177-3AD203B41FA5}">
                      <a16:colId xmlns:a16="http://schemas.microsoft.com/office/drawing/2014/main" val="2788361363"/>
                    </a:ext>
                  </a:extLst>
                </a:gridCol>
                <a:gridCol w="1723876">
                  <a:extLst>
                    <a:ext uri="{9D8B030D-6E8A-4147-A177-3AD203B41FA5}">
                      <a16:colId xmlns:a16="http://schemas.microsoft.com/office/drawing/2014/main" val="2004141260"/>
                    </a:ext>
                  </a:extLst>
                </a:gridCol>
                <a:gridCol w="1406575">
                  <a:extLst>
                    <a:ext uri="{9D8B030D-6E8A-4147-A177-3AD203B41FA5}">
                      <a16:colId xmlns:a16="http://schemas.microsoft.com/office/drawing/2014/main" val="3749707409"/>
                    </a:ext>
                  </a:extLst>
                </a:gridCol>
              </a:tblGrid>
              <a:tr h="641873">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Sl.</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Name of the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Duration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Number of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Desired number of Participants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Total number of desired Participants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4905912"/>
                  </a:ext>
                </a:extLst>
              </a:tr>
              <a:tr h="546214">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Computer Operator</a:t>
                      </a:r>
                    </a:p>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(Word, Excel, PowerPoint)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30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07721012"/>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Affiliate and e-Commerce Marketing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120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5179728"/>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Digital Marketing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6522033"/>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Website Design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83184532"/>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Graphics Design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58867908"/>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Web Site Design and Development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3339926"/>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IT Support Technician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15726241"/>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IT Maintenance and Servicing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61751066"/>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09</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Professional Freelancing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99283513"/>
                  </a:ext>
                </a:extLst>
              </a:tr>
              <a:tr h="35995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Customer Support &amp; Services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94388095"/>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Front Desk Executive</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60359621"/>
                  </a:ext>
                </a:extLst>
              </a:tr>
              <a:tr h="191777">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Auto mechanics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160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043897"/>
                  </a:ext>
                </a:extLst>
              </a:tr>
            </a:tbl>
          </a:graphicData>
        </a:graphic>
      </p:graphicFrame>
      <p:pic>
        <p:nvPicPr>
          <p:cNvPr id="6" name="Picture 5">
            <a:extLst>
              <a:ext uri="{FF2B5EF4-FFF2-40B4-BE49-F238E27FC236}">
                <a16:creationId xmlns:a16="http://schemas.microsoft.com/office/drawing/2014/main" id="{518F92F4-20C3-4ED4-8258-3142F8B07E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8ABEB961-DE59-464B-AD86-98C6A99672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
        <p:nvSpPr>
          <p:cNvPr id="8" name="Title 1">
            <a:extLst>
              <a:ext uri="{FF2B5EF4-FFF2-40B4-BE49-F238E27FC236}">
                <a16:creationId xmlns:a16="http://schemas.microsoft.com/office/drawing/2014/main" id="{1A6364A5-56BE-4594-A323-59E83D0465B6}"/>
              </a:ext>
            </a:extLst>
          </p:cNvPr>
          <p:cNvSpPr txBox="1">
            <a:spLocks/>
          </p:cNvSpPr>
          <p:nvPr/>
        </p:nvSpPr>
        <p:spPr>
          <a:xfrm>
            <a:off x="7931507" y="281175"/>
            <a:ext cx="992583" cy="193027"/>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a:r>
              <a:rPr lang="en-US" sz="12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Continue…</a:t>
            </a:r>
            <a:endParaRPr lang="en-US" sz="12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07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66FA9DE6-252E-437F-B2F5-4342F17D1539}"/>
              </a:ext>
            </a:extLst>
          </p:cNvPr>
          <p:cNvSpPr txBox="1"/>
          <p:nvPr/>
        </p:nvSpPr>
        <p:spPr>
          <a:xfrm>
            <a:off x="2830022" y="63365"/>
            <a:ext cx="3483955" cy="523220"/>
          </a:xfrm>
          <a:prstGeom prst="rect">
            <a:avLst/>
          </a:prstGeom>
          <a:noFill/>
        </p:spPr>
        <p:txBody>
          <a:bodyPr wrap="square">
            <a:spAutoFit/>
          </a:bodyPr>
          <a:lstStyle/>
          <a:p>
            <a:r>
              <a:rPr lang="en-US" sz="2800" b="1" dirty="0">
                <a:solidFill>
                  <a:srgbClr val="00329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Training Plan</a:t>
            </a:r>
            <a:endParaRPr lang="en-US" sz="2800" dirty="0">
              <a:solidFill>
                <a:srgbClr val="003296"/>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77957F1C-410C-4579-A7D1-2AB44770D194}"/>
              </a:ext>
            </a:extLst>
          </p:cNvPr>
          <p:cNvGraphicFramePr>
            <a:graphicFrameLocks noGrp="1"/>
          </p:cNvGraphicFramePr>
          <p:nvPr>
            <p:extLst>
              <p:ext uri="{D42A27DB-BD31-4B8C-83A1-F6EECF244321}">
                <p14:modId xmlns:p14="http://schemas.microsoft.com/office/powerpoint/2010/main" val="3290334491"/>
              </p:ext>
            </p:extLst>
          </p:nvPr>
        </p:nvGraphicFramePr>
        <p:xfrm>
          <a:off x="296260" y="629151"/>
          <a:ext cx="8551480" cy="3885198"/>
        </p:xfrm>
        <a:graphic>
          <a:graphicData uri="http://schemas.openxmlformats.org/drawingml/2006/table">
            <a:tbl>
              <a:tblPr firstRow="1" firstCol="1" bandRow="1">
                <a:tableStyleId>{F5AB1C69-6EDB-4FF4-983F-18BD219EF322}</a:tableStyleId>
              </a:tblPr>
              <a:tblGrid>
                <a:gridCol w="458115">
                  <a:extLst>
                    <a:ext uri="{9D8B030D-6E8A-4147-A177-3AD203B41FA5}">
                      <a16:colId xmlns:a16="http://schemas.microsoft.com/office/drawing/2014/main" val="996137088"/>
                    </a:ext>
                  </a:extLst>
                </a:gridCol>
                <a:gridCol w="2443279">
                  <a:extLst>
                    <a:ext uri="{9D8B030D-6E8A-4147-A177-3AD203B41FA5}">
                      <a16:colId xmlns:a16="http://schemas.microsoft.com/office/drawing/2014/main" val="1021040478"/>
                    </a:ext>
                  </a:extLst>
                </a:gridCol>
                <a:gridCol w="1068935">
                  <a:extLst>
                    <a:ext uri="{9D8B030D-6E8A-4147-A177-3AD203B41FA5}">
                      <a16:colId xmlns:a16="http://schemas.microsoft.com/office/drawing/2014/main" val="3855717160"/>
                    </a:ext>
                  </a:extLst>
                </a:gridCol>
                <a:gridCol w="1374345">
                  <a:extLst>
                    <a:ext uri="{9D8B030D-6E8A-4147-A177-3AD203B41FA5}">
                      <a16:colId xmlns:a16="http://schemas.microsoft.com/office/drawing/2014/main" val="2788361363"/>
                    </a:ext>
                  </a:extLst>
                </a:gridCol>
                <a:gridCol w="1679755">
                  <a:extLst>
                    <a:ext uri="{9D8B030D-6E8A-4147-A177-3AD203B41FA5}">
                      <a16:colId xmlns:a16="http://schemas.microsoft.com/office/drawing/2014/main" val="2004141260"/>
                    </a:ext>
                  </a:extLst>
                </a:gridCol>
                <a:gridCol w="1527051">
                  <a:extLst>
                    <a:ext uri="{9D8B030D-6E8A-4147-A177-3AD203B41FA5}">
                      <a16:colId xmlns:a16="http://schemas.microsoft.com/office/drawing/2014/main" val="3749707409"/>
                    </a:ext>
                  </a:extLst>
                </a:gridCol>
              </a:tblGrid>
              <a:tr h="610822">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Sl.</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Name of the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Duration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Number of Course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Desired number of Participants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Total number of desired Participants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4905912"/>
                  </a:ext>
                </a:extLst>
              </a:tr>
              <a:tr h="277276">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Machinist</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160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642151"/>
                  </a:ext>
                </a:extLst>
              </a:tr>
              <a:tr h="33898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Electrical House wiring and Electrician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144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91843898"/>
                  </a:ext>
                </a:extLst>
              </a:tr>
              <a:tr h="33898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Refrigeration &amp; Air-conditioning</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36</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144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49393784"/>
                  </a:ext>
                </a:extLst>
              </a:tr>
              <a:tr h="277276">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Welding &amp; Fabrication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144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9279893"/>
                  </a:ext>
                </a:extLst>
              </a:tr>
              <a:tr h="338981">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17</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Electrical Machine Maintenance</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144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7796238"/>
                  </a:ext>
                </a:extLst>
              </a:tr>
              <a:tr h="277276">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18</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Wood Working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80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2919669"/>
                  </a:ext>
                </a:extLst>
              </a:tr>
              <a:tr h="277276">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19</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Civil Construction</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36</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72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07105957"/>
                  </a:ext>
                </a:extLst>
              </a:tr>
              <a:tr h="277276">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Consumer Electronics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03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4</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120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24879149"/>
                  </a:ext>
                </a:extLst>
              </a:tr>
              <a:tr h="277276">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21</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Driving</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02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12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240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9622001"/>
                  </a:ext>
                </a:extLst>
              </a:tr>
              <a:tr h="277276">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22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Caregiver</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04 months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tc>
                <a:tc>
                  <a:txBody>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cs typeface="Times New Roman" panose="02020603050405020304" pitchFamily="18" charset="0"/>
                        </a:rPr>
                        <a:t>90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40429737"/>
                  </a:ext>
                </a:extLst>
              </a:tr>
              <a:tr h="277276">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23</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Hospital Cleaning Labor</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03 months</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30</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200" dirty="0">
                          <a:solidFill>
                            <a:schemeClr val="tx1"/>
                          </a:solidFill>
                          <a:effectLst/>
                          <a:latin typeface="Times New Roman" panose="02020603050405020304" pitchFamily="18" charset="0"/>
                          <a:cs typeface="Times New Roman" panose="02020603050405020304" pitchFamily="18" charset="0"/>
                        </a:rPr>
                        <a:t>90</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6579" marR="26579"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3784312"/>
                  </a:ext>
                </a:extLst>
              </a:tr>
            </a:tbl>
          </a:graphicData>
        </a:graphic>
      </p:graphicFrame>
      <p:pic>
        <p:nvPicPr>
          <p:cNvPr id="6" name="Picture 5">
            <a:extLst>
              <a:ext uri="{FF2B5EF4-FFF2-40B4-BE49-F238E27FC236}">
                <a16:creationId xmlns:a16="http://schemas.microsoft.com/office/drawing/2014/main" id="{31820802-394E-467A-83F1-34AAC2BCBA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69298"/>
            <a:ext cx="1212490" cy="474202"/>
          </a:xfrm>
          <a:prstGeom prst="rect">
            <a:avLst/>
          </a:prstGeom>
        </p:spPr>
      </p:pic>
      <p:pic>
        <p:nvPicPr>
          <p:cNvPr id="7" name="Picture 6">
            <a:extLst>
              <a:ext uri="{FF2B5EF4-FFF2-40B4-BE49-F238E27FC236}">
                <a16:creationId xmlns:a16="http://schemas.microsoft.com/office/drawing/2014/main" id="{640EFDEE-C1EE-4887-B225-E8C1F3B3B9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1508" y="4669297"/>
            <a:ext cx="1212491" cy="474202"/>
          </a:xfrm>
          <a:prstGeom prst="rect">
            <a:avLst/>
          </a:prstGeom>
        </p:spPr>
      </p:pic>
    </p:spTree>
    <p:extLst>
      <p:ext uri="{BB962C8B-B14F-4D97-AF65-F5344CB8AC3E}">
        <p14:creationId xmlns:p14="http://schemas.microsoft.com/office/powerpoint/2010/main" val="2476749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12473</TotalTime>
  <Words>1676</Words>
  <Application>Microsoft Office PowerPoint</Application>
  <PresentationFormat>On-screen Show (16:9)</PresentationFormat>
  <Paragraphs>526</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Symbol</vt:lpstr>
      <vt:lpstr>Times New Roman</vt:lpstr>
      <vt:lpstr>Wingdings</vt:lpstr>
      <vt:lpstr>Office Theme</vt:lpstr>
      <vt:lpstr>Training Need Assessment for Prisoners of Bangladesh</vt:lpstr>
      <vt:lpstr>Introduction </vt:lpstr>
      <vt:lpstr>PowerPoint Presentation</vt:lpstr>
      <vt:lpstr>Duration of the Project</vt:lpstr>
      <vt:lpstr>PowerPoint Presentation</vt:lpstr>
      <vt:lpstr>Target Working Areas</vt:lpstr>
      <vt:lpstr>PowerPoint Presentation</vt:lpstr>
      <vt:lpstr>PowerPoint Presentation</vt:lpstr>
      <vt:lpstr>PowerPoint Presentation</vt:lpstr>
      <vt:lpstr>Training Target</vt:lpstr>
      <vt:lpstr>Facilities for Bangladesh Jail</vt:lpstr>
      <vt:lpstr>Roles and Activities of SRCL</vt:lpstr>
      <vt:lpstr>Implementation Team</vt:lpstr>
      <vt:lpstr>Special Involvement of SRCL</vt:lpstr>
      <vt:lpstr>PowerPoint Presentation</vt:lpstr>
      <vt:lpstr>Team Experience of Relevant Programs</vt:lpstr>
      <vt:lpstr>Tentative Costing for Training Program</vt:lpstr>
      <vt:lpstr>Tentative Costing for Training Program</vt:lpstr>
      <vt:lpstr>Tentative Costing for Training Program</vt:lpstr>
      <vt:lpstr>Tentative Costing for Training Program</vt:lpstr>
      <vt:lpstr>Tentative Costing for Training Program</vt:lpstr>
      <vt:lpstr>Our Application to Your Authority</vt:lpstr>
      <vt:lpstr>Legal Entity</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Jubayer</cp:lastModifiedBy>
  <cp:revision>505</cp:revision>
  <cp:lastPrinted>2020-03-08T11:56:08Z</cp:lastPrinted>
  <dcterms:created xsi:type="dcterms:W3CDTF">2013-08-21T19:17:07Z</dcterms:created>
  <dcterms:modified xsi:type="dcterms:W3CDTF">2020-12-09T10:45:39Z</dcterms:modified>
</cp:coreProperties>
</file>