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58" r:id="rId5"/>
    <p:sldId id="287" r:id="rId6"/>
    <p:sldId id="288" r:id="rId7"/>
    <p:sldId id="289" r:id="rId8"/>
    <p:sldId id="260" r:id="rId9"/>
    <p:sldId id="290" r:id="rId10"/>
    <p:sldId id="268" r:id="rId11"/>
    <p:sldId id="282" r:id="rId12"/>
    <p:sldId id="291" r:id="rId13"/>
    <p:sldId id="284" r:id="rId14"/>
    <p:sldId id="285" r:id="rId15"/>
    <p:sldId id="269" r:id="rId16"/>
    <p:sldId id="270" r:id="rId17"/>
    <p:sldId id="271" r:id="rId18"/>
    <p:sldId id="278" r:id="rId19"/>
    <p:sldId id="279" r:id="rId20"/>
    <p:sldId id="281" r:id="rId21"/>
    <p:sldId id="280" r:id="rId22"/>
    <p:sldId id="286" r:id="rId23"/>
    <p:sldId id="292" r:id="rId24"/>
    <p:sldId id="277" r:id="rId25"/>
    <p:sldId id="274" r:id="rId26"/>
    <p:sldId id="275" r:id="rId27"/>
  </p:sldIdLst>
  <p:sldSz cx="9144000" cy="5143500" type="screen16x9"/>
  <p:notesSz cx="7102475" cy="89725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FFCC66"/>
    <a:srgbClr val="990099"/>
    <a:srgbClr val="CC0099"/>
    <a:srgbClr val="FE9202"/>
    <a:srgbClr val="6C1A00"/>
    <a:srgbClr val="00AACC"/>
    <a:srgbClr val="5EEC3C"/>
    <a:srgbClr val="1D3A00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83483" autoAdjust="0"/>
  </p:normalViewPr>
  <p:slideViewPr>
    <p:cSldViewPr>
      <p:cViewPr varScale="1">
        <p:scale>
          <a:sx n="80" d="100"/>
          <a:sy n="80" d="100"/>
        </p:scale>
        <p:origin x="113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997930-253A-444C-BCEB-9F551641699A}" type="doc">
      <dgm:prSet loTypeId="urn:microsoft.com/office/officeart/2005/8/layout/chevron2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1F041AE-4E86-4C25-8F05-E995A5569E45}">
      <dgm:prSet phldrT="[Text]"/>
      <dgm:spPr/>
      <dgm:t>
        <a:bodyPr/>
        <a:lstStyle/>
        <a:p>
          <a:r>
            <a:rPr lang="en-US" dirty="0"/>
            <a:t>Project Goal</a:t>
          </a:r>
        </a:p>
      </dgm:t>
    </dgm:pt>
    <dgm:pt modelId="{938B023D-AB92-4632-BDF5-32CF834A7991}" type="parTrans" cxnId="{48CB6A3A-0370-4252-9D21-3303CD739360}">
      <dgm:prSet/>
      <dgm:spPr/>
      <dgm:t>
        <a:bodyPr/>
        <a:lstStyle/>
        <a:p>
          <a:endParaRPr lang="en-US"/>
        </a:p>
      </dgm:t>
    </dgm:pt>
    <dgm:pt modelId="{76B8EB66-6AAC-4A3F-81B0-B54A5D3DA650}" type="sibTrans" cxnId="{48CB6A3A-0370-4252-9D21-3303CD739360}">
      <dgm:prSet/>
      <dgm:spPr/>
      <dgm:t>
        <a:bodyPr/>
        <a:lstStyle/>
        <a:p>
          <a:endParaRPr lang="en-US"/>
        </a:p>
      </dgm:t>
    </dgm:pt>
    <dgm:pt modelId="{2D1A11A3-9EA9-450B-AA99-585E55135FC4}">
      <dgm:prSet phldrT="[Text]" custT="1"/>
      <dgm:spPr/>
      <dgm:t>
        <a:bodyPr/>
        <a:lstStyle/>
        <a:p>
          <a:r>
            <a:rPr lang="en-GB" sz="1600" b="0" dirty="0">
              <a:latin typeface="Times New Roman" panose="02020603050405020304" pitchFamily="18" charset="0"/>
              <a:cs typeface="Times New Roman" panose="02020603050405020304" pitchFamily="18" charset="0"/>
            </a:rPr>
            <a:t>One Stop Solution for Integrated Safety Management (ISM) For Housing Societies, Govt. Offices, Commercial Edifices and Corporate Premises.</a:t>
          </a:r>
          <a:endParaRPr lang="en-US" sz="16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321799-E2BA-4CCE-8665-491FDD73E644}" type="parTrans" cxnId="{9D34A6EF-5E8A-4983-BB44-253806BAE760}">
      <dgm:prSet/>
      <dgm:spPr/>
      <dgm:t>
        <a:bodyPr/>
        <a:lstStyle/>
        <a:p>
          <a:endParaRPr lang="en-US"/>
        </a:p>
      </dgm:t>
    </dgm:pt>
    <dgm:pt modelId="{8CD04229-1674-409B-9F9C-43517CE79B7E}" type="sibTrans" cxnId="{9D34A6EF-5E8A-4983-BB44-253806BAE760}">
      <dgm:prSet/>
      <dgm:spPr/>
      <dgm:t>
        <a:bodyPr/>
        <a:lstStyle/>
        <a:p>
          <a:endParaRPr lang="en-US"/>
        </a:p>
      </dgm:t>
    </dgm:pt>
    <dgm:pt modelId="{BBE48217-A6D3-42DB-BDC5-7AF49A4E9813}">
      <dgm:prSet phldrT="[Text]"/>
      <dgm:spPr/>
      <dgm:t>
        <a:bodyPr/>
        <a:lstStyle/>
        <a:p>
          <a:r>
            <a:rPr lang="en-US" dirty="0"/>
            <a:t>Objectives</a:t>
          </a:r>
        </a:p>
      </dgm:t>
    </dgm:pt>
    <dgm:pt modelId="{7288855E-69D4-4355-BD6A-5607DB652A62}" type="parTrans" cxnId="{F9E99EB9-E64A-4615-A11C-F25107D84D2D}">
      <dgm:prSet/>
      <dgm:spPr/>
      <dgm:t>
        <a:bodyPr/>
        <a:lstStyle/>
        <a:p>
          <a:endParaRPr lang="en-US"/>
        </a:p>
      </dgm:t>
    </dgm:pt>
    <dgm:pt modelId="{010223B3-44FB-4B3F-A44F-CD1E5335A0B2}" type="sibTrans" cxnId="{F9E99EB9-E64A-4615-A11C-F25107D84D2D}">
      <dgm:prSet/>
      <dgm:spPr/>
      <dgm:t>
        <a:bodyPr/>
        <a:lstStyle/>
        <a:p>
          <a:endParaRPr lang="en-US"/>
        </a:p>
      </dgm:t>
    </dgm:pt>
    <dgm:pt modelId="{3E939990-9DE8-4FF2-A44D-10C02BEBAC25}">
      <dgm:prSet phldrT="[Text]" custT="1"/>
      <dgm:spPr/>
      <dgm:t>
        <a:bodyPr/>
        <a:lstStyle/>
        <a:p>
          <a:r>
            <a:rPr lang="en-GB" sz="1400" dirty="0"/>
            <a:t>Ensuring the fire safety for Housing societies, Govt. Offices, Commercial Edifices and Corporate Premises for saving lives and cut losses</a:t>
          </a:r>
          <a:endParaRPr lang="en-US" sz="1400" dirty="0"/>
        </a:p>
      </dgm:t>
    </dgm:pt>
    <dgm:pt modelId="{4C09E75B-2BB6-4493-8943-F6D59E35D9D1}" type="parTrans" cxnId="{E7F1AB8E-351D-48AA-9658-66AE0C9034D0}">
      <dgm:prSet/>
      <dgm:spPr/>
      <dgm:t>
        <a:bodyPr/>
        <a:lstStyle/>
        <a:p>
          <a:endParaRPr lang="en-US"/>
        </a:p>
      </dgm:t>
    </dgm:pt>
    <dgm:pt modelId="{7A65FFD5-6A58-4DC6-8B49-11F2737B4D7F}" type="sibTrans" cxnId="{E7F1AB8E-351D-48AA-9658-66AE0C9034D0}">
      <dgm:prSet/>
      <dgm:spPr/>
      <dgm:t>
        <a:bodyPr/>
        <a:lstStyle/>
        <a:p>
          <a:endParaRPr lang="en-US"/>
        </a:p>
      </dgm:t>
    </dgm:pt>
    <dgm:pt modelId="{467AAF60-D530-4C8E-B485-21DA7407ED06}">
      <dgm:prSet phldrT="[Text]"/>
      <dgm:spPr/>
      <dgm:t>
        <a:bodyPr/>
        <a:lstStyle/>
        <a:p>
          <a:r>
            <a:rPr lang="en-US" dirty="0"/>
            <a:t>Beneficiaries </a:t>
          </a:r>
        </a:p>
      </dgm:t>
    </dgm:pt>
    <dgm:pt modelId="{AC9DCB03-4A8F-45C0-A154-EAA3A1F7AF24}" type="parTrans" cxnId="{66124400-C1CF-44A6-B1D7-305EF93AEB1B}">
      <dgm:prSet/>
      <dgm:spPr/>
      <dgm:t>
        <a:bodyPr/>
        <a:lstStyle/>
        <a:p>
          <a:endParaRPr lang="en-US"/>
        </a:p>
      </dgm:t>
    </dgm:pt>
    <dgm:pt modelId="{A0103989-6151-41A4-A220-20F223BF8A56}" type="sibTrans" cxnId="{66124400-C1CF-44A6-B1D7-305EF93AEB1B}">
      <dgm:prSet/>
      <dgm:spPr/>
      <dgm:t>
        <a:bodyPr/>
        <a:lstStyle/>
        <a:p>
          <a:endParaRPr lang="en-US"/>
        </a:p>
      </dgm:t>
    </dgm:pt>
    <dgm:pt modelId="{D3FD29C7-4829-4CD7-B886-0489B666BB3D}">
      <dgm:prSet phldrT="[Text]"/>
      <dgm:spPr/>
      <dgm:t>
        <a:bodyPr/>
        <a:lstStyle/>
        <a:p>
          <a:r>
            <a:rPr lang="en-US" dirty="0"/>
            <a:t>Govt. Offices</a:t>
          </a:r>
        </a:p>
      </dgm:t>
    </dgm:pt>
    <dgm:pt modelId="{4EAA8A5C-023C-4942-A659-1C04EA179347}" type="parTrans" cxnId="{C1E62205-CD5F-4D21-A9FD-B7B88EC5A80A}">
      <dgm:prSet/>
      <dgm:spPr/>
      <dgm:t>
        <a:bodyPr/>
        <a:lstStyle/>
        <a:p>
          <a:endParaRPr lang="en-US"/>
        </a:p>
      </dgm:t>
    </dgm:pt>
    <dgm:pt modelId="{A28FEF9F-C407-4300-A4CA-1F4E826705A5}" type="sibTrans" cxnId="{C1E62205-CD5F-4D21-A9FD-B7B88EC5A80A}">
      <dgm:prSet/>
      <dgm:spPr/>
      <dgm:t>
        <a:bodyPr/>
        <a:lstStyle/>
        <a:p>
          <a:endParaRPr lang="en-US"/>
        </a:p>
      </dgm:t>
    </dgm:pt>
    <dgm:pt modelId="{097B71C3-E119-4864-84B9-61ED55DE11DD}">
      <dgm:prSet phldrT="[Text]"/>
      <dgm:spPr/>
      <dgm:t>
        <a:bodyPr/>
        <a:lstStyle/>
        <a:p>
          <a:r>
            <a:rPr lang="en-US" dirty="0"/>
            <a:t>Corporate Buildings</a:t>
          </a:r>
        </a:p>
      </dgm:t>
    </dgm:pt>
    <dgm:pt modelId="{BA7AB62A-48F9-49DD-A59B-B8E64840769D}" type="parTrans" cxnId="{2110A03C-A933-4FB7-9340-7C59D65E9167}">
      <dgm:prSet/>
      <dgm:spPr/>
      <dgm:t>
        <a:bodyPr/>
        <a:lstStyle/>
        <a:p>
          <a:endParaRPr lang="en-US"/>
        </a:p>
      </dgm:t>
    </dgm:pt>
    <dgm:pt modelId="{6C5E1DC7-FBB7-4C43-A7F5-89A2CD20EB06}" type="sibTrans" cxnId="{2110A03C-A933-4FB7-9340-7C59D65E9167}">
      <dgm:prSet/>
      <dgm:spPr/>
      <dgm:t>
        <a:bodyPr/>
        <a:lstStyle/>
        <a:p>
          <a:endParaRPr lang="en-US"/>
        </a:p>
      </dgm:t>
    </dgm:pt>
    <dgm:pt modelId="{7105D1F0-CA85-45BF-A119-0BEFC5155EB6}">
      <dgm:prSet custT="1"/>
      <dgm:spPr/>
      <dgm:t>
        <a:bodyPr/>
        <a:lstStyle/>
        <a:p>
          <a:r>
            <a:rPr lang="en-GB" sz="1400" dirty="0"/>
            <a:t>Through inspection and implementations, safeguarding long term sustainability for corporate business and Govt. workstations</a:t>
          </a:r>
          <a:endParaRPr lang="en-US" sz="1400" dirty="0"/>
        </a:p>
      </dgm:t>
    </dgm:pt>
    <dgm:pt modelId="{99E3D316-766A-49CC-AD40-5A789918864E}" type="parTrans" cxnId="{237D2097-6AD6-4F37-970C-02CD626934C5}">
      <dgm:prSet/>
      <dgm:spPr/>
      <dgm:t>
        <a:bodyPr/>
        <a:lstStyle/>
        <a:p>
          <a:endParaRPr lang="en-US"/>
        </a:p>
      </dgm:t>
    </dgm:pt>
    <dgm:pt modelId="{C8FBCBE3-F72E-4154-81AF-8CA95381C011}" type="sibTrans" cxnId="{237D2097-6AD6-4F37-970C-02CD626934C5}">
      <dgm:prSet/>
      <dgm:spPr/>
      <dgm:t>
        <a:bodyPr/>
        <a:lstStyle/>
        <a:p>
          <a:endParaRPr lang="en-US"/>
        </a:p>
      </dgm:t>
    </dgm:pt>
    <dgm:pt modelId="{8B4C3B3B-17AE-4517-B222-3BB39E88C80F}">
      <dgm:prSet custT="1"/>
      <dgm:spPr/>
      <dgm:t>
        <a:bodyPr/>
        <a:lstStyle/>
        <a:p>
          <a:r>
            <a:rPr lang="en-GB" sz="1400" dirty="0"/>
            <a:t>Minimization the loss by maximization the awareness among all level of stakeholders in commercial and operational sectors</a:t>
          </a:r>
          <a:r>
            <a:rPr lang="en-GB" sz="1200" dirty="0"/>
            <a:t>.</a:t>
          </a:r>
          <a:endParaRPr lang="en-US" sz="1200" dirty="0"/>
        </a:p>
      </dgm:t>
    </dgm:pt>
    <dgm:pt modelId="{338AEFF5-DAFD-421D-9FA0-46CB15B84CEB}" type="parTrans" cxnId="{7A2BD6A8-9AF8-4879-A15F-218B332BB19C}">
      <dgm:prSet/>
      <dgm:spPr/>
      <dgm:t>
        <a:bodyPr/>
        <a:lstStyle/>
        <a:p>
          <a:endParaRPr lang="en-US"/>
        </a:p>
      </dgm:t>
    </dgm:pt>
    <dgm:pt modelId="{FC88EC01-FB18-4409-9BBF-969E7AEF7733}" type="sibTrans" cxnId="{7A2BD6A8-9AF8-4879-A15F-218B332BB19C}">
      <dgm:prSet/>
      <dgm:spPr/>
      <dgm:t>
        <a:bodyPr/>
        <a:lstStyle/>
        <a:p>
          <a:endParaRPr lang="en-US"/>
        </a:p>
      </dgm:t>
    </dgm:pt>
    <dgm:pt modelId="{C0CEAC29-6D53-4015-972C-149A19906174}">
      <dgm:prSet phldrT="[Text]"/>
      <dgm:spPr/>
      <dgm:t>
        <a:bodyPr/>
        <a:lstStyle/>
        <a:p>
          <a:r>
            <a:rPr lang="en-GB" b="0" dirty="0"/>
            <a:t>Commercial Edifices </a:t>
          </a:r>
          <a:endParaRPr lang="en-US" b="0" dirty="0"/>
        </a:p>
      </dgm:t>
    </dgm:pt>
    <dgm:pt modelId="{1A9CA671-5CAB-4456-9D14-B36C0100348D}" type="parTrans" cxnId="{5EE294C6-DC20-4CF3-84D1-A7583461EC94}">
      <dgm:prSet/>
      <dgm:spPr/>
      <dgm:t>
        <a:bodyPr/>
        <a:lstStyle/>
        <a:p>
          <a:endParaRPr lang="en-US"/>
        </a:p>
      </dgm:t>
    </dgm:pt>
    <dgm:pt modelId="{0194E923-541B-47D7-859B-85018C1A2892}" type="sibTrans" cxnId="{5EE294C6-DC20-4CF3-84D1-A7583461EC94}">
      <dgm:prSet/>
      <dgm:spPr/>
      <dgm:t>
        <a:bodyPr/>
        <a:lstStyle/>
        <a:p>
          <a:endParaRPr lang="en-US"/>
        </a:p>
      </dgm:t>
    </dgm:pt>
    <dgm:pt modelId="{EC4D9894-9DEE-4DD1-B5A2-3DDC2044174B}">
      <dgm:prSet phldrT="[Text]" custT="1"/>
      <dgm:spPr/>
      <dgm:t>
        <a:bodyPr/>
        <a:lstStyle/>
        <a:p>
          <a:r>
            <a:rPr lang="en-US" sz="1600" b="0" dirty="0">
              <a:latin typeface="Times New Roman" panose="02020603050405020304" pitchFamily="18" charset="0"/>
              <a:cs typeface="Times New Roman" panose="02020603050405020304" pitchFamily="18" charset="0"/>
            </a:rPr>
            <a:t>Create trained safety fighter and public awareness for reducing fire incidents</a:t>
          </a:r>
          <a:r>
            <a:rPr lang="en-US" sz="1600" b="0">
              <a:latin typeface="Times New Roman" panose="02020603050405020304" pitchFamily="18" charset="0"/>
              <a:cs typeface="Times New Roman" panose="02020603050405020304" pitchFamily="18" charset="0"/>
            </a:rPr>
            <a:t>, road </a:t>
          </a:r>
          <a:r>
            <a:rPr lang="en-US" sz="1600" b="0" dirty="0">
              <a:latin typeface="Times New Roman" panose="02020603050405020304" pitchFamily="18" charset="0"/>
              <a:cs typeface="Times New Roman" panose="02020603050405020304" pitchFamily="18" charset="0"/>
            </a:rPr>
            <a:t>accident and  safety casualties in Bangladesh.</a:t>
          </a:r>
        </a:p>
      </dgm:t>
    </dgm:pt>
    <dgm:pt modelId="{06611579-F1E4-4C5A-93D0-DAE4C85B4D02}" type="parTrans" cxnId="{35A8EF89-0DE8-4983-A164-2481F7002638}">
      <dgm:prSet/>
      <dgm:spPr/>
      <dgm:t>
        <a:bodyPr/>
        <a:lstStyle/>
        <a:p>
          <a:endParaRPr lang="en-US"/>
        </a:p>
      </dgm:t>
    </dgm:pt>
    <dgm:pt modelId="{B05334BA-0677-4EB0-B228-0843DC7ED016}" type="sibTrans" cxnId="{35A8EF89-0DE8-4983-A164-2481F7002638}">
      <dgm:prSet/>
      <dgm:spPr/>
      <dgm:t>
        <a:bodyPr/>
        <a:lstStyle/>
        <a:p>
          <a:endParaRPr lang="en-US"/>
        </a:p>
      </dgm:t>
    </dgm:pt>
    <dgm:pt modelId="{D814880F-26CC-46E1-AE84-3228E2759465}">
      <dgm:prSet phldrT="[Text]" custT="1"/>
      <dgm:spPr/>
      <dgm:t>
        <a:bodyPr/>
        <a:lstStyle/>
        <a:p>
          <a:r>
            <a:rPr lang="en-US" sz="1400" dirty="0"/>
            <a:t>Training for general house keeper, students, society members, house holders and other stakeholders</a:t>
          </a:r>
        </a:p>
      </dgm:t>
    </dgm:pt>
    <dgm:pt modelId="{707C1C4D-6CAC-40DE-8888-56FB59113DBA}" type="parTrans" cxnId="{34EE3A2E-685A-49AD-A82D-85DA2B7D1949}">
      <dgm:prSet/>
      <dgm:spPr/>
      <dgm:t>
        <a:bodyPr/>
        <a:lstStyle/>
        <a:p>
          <a:endParaRPr lang="en-US"/>
        </a:p>
      </dgm:t>
    </dgm:pt>
    <dgm:pt modelId="{47A011EF-8E05-4966-BED7-805BFB4B6EA2}" type="sibTrans" cxnId="{34EE3A2E-685A-49AD-A82D-85DA2B7D1949}">
      <dgm:prSet/>
      <dgm:spPr/>
      <dgm:t>
        <a:bodyPr/>
        <a:lstStyle/>
        <a:p>
          <a:endParaRPr lang="en-US"/>
        </a:p>
      </dgm:t>
    </dgm:pt>
    <dgm:pt modelId="{72D25E37-3E6C-4712-83BB-722A26476B2C}">
      <dgm:prSet custT="1"/>
      <dgm:spPr/>
      <dgm:t>
        <a:bodyPr/>
        <a:lstStyle/>
        <a:p>
          <a:r>
            <a:rPr lang="en-US" sz="1200" dirty="0"/>
            <a:t> </a:t>
          </a:r>
          <a:r>
            <a:rPr lang="en-US" sz="1400" dirty="0"/>
            <a:t>Creating awareness among al level of stakeholders. </a:t>
          </a:r>
          <a:endParaRPr lang="en-US" sz="1200" dirty="0"/>
        </a:p>
      </dgm:t>
    </dgm:pt>
    <dgm:pt modelId="{3DB05E9A-BC17-4F7C-8CFD-7B7AD4D8BB8A}" type="parTrans" cxnId="{76B3C0BB-9136-4463-AF55-013F7161F7DB}">
      <dgm:prSet/>
      <dgm:spPr/>
      <dgm:t>
        <a:bodyPr/>
        <a:lstStyle/>
        <a:p>
          <a:endParaRPr lang="en-US"/>
        </a:p>
      </dgm:t>
    </dgm:pt>
    <dgm:pt modelId="{7082B800-0800-4429-8939-0F87DC995F4D}" type="sibTrans" cxnId="{76B3C0BB-9136-4463-AF55-013F7161F7DB}">
      <dgm:prSet/>
      <dgm:spPr/>
      <dgm:t>
        <a:bodyPr/>
        <a:lstStyle/>
        <a:p>
          <a:endParaRPr lang="en-US"/>
        </a:p>
      </dgm:t>
    </dgm:pt>
    <dgm:pt modelId="{0D8940BB-4E55-4481-8F38-C18BF3EB01AA}">
      <dgm:prSet phldrT="[Text]"/>
      <dgm:spPr/>
      <dgm:t>
        <a:bodyPr/>
        <a:lstStyle/>
        <a:p>
          <a:r>
            <a:rPr lang="en-US" dirty="0"/>
            <a:t>Housing societies</a:t>
          </a:r>
        </a:p>
      </dgm:t>
    </dgm:pt>
    <dgm:pt modelId="{F1463641-3F91-4643-9420-98B8C25F0BD0}" type="parTrans" cxnId="{9F808E42-7A55-40AD-B0DB-69934F76304C}">
      <dgm:prSet/>
      <dgm:spPr/>
      <dgm:t>
        <a:bodyPr/>
        <a:lstStyle/>
        <a:p>
          <a:endParaRPr lang="en-US"/>
        </a:p>
      </dgm:t>
    </dgm:pt>
    <dgm:pt modelId="{5FF9A446-5A3C-4F00-8BB3-038066B4B267}" type="sibTrans" cxnId="{9F808E42-7A55-40AD-B0DB-69934F76304C}">
      <dgm:prSet/>
      <dgm:spPr/>
      <dgm:t>
        <a:bodyPr/>
        <a:lstStyle/>
        <a:p>
          <a:endParaRPr lang="en-US"/>
        </a:p>
      </dgm:t>
    </dgm:pt>
    <dgm:pt modelId="{E169BCF1-A5CA-402D-97CE-8C7A35C20BB5}" type="pres">
      <dgm:prSet presAssocID="{45997930-253A-444C-BCEB-9F551641699A}" presName="linearFlow" presStyleCnt="0">
        <dgm:presLayoutVars>
          <dgm:dir/>
          <dgm:animLvl val="lvl"/>
          <dgm:resizeHandles val="exact"/>
        </dgm:presLayoutVars>
      </dgm:prSet>
      <dgm:spPr/>
    </dgm:pt>
    <dgm:pt modelId="{6323B8F1-D491-458F-A7C1-14DA44A174C5}" type="pres">
      <dgm:prSet presAssocID="{D1F041AE-4E86-4C25-8F05-E995A5569E45}" presName="composite" presStyleCnt="0"/>
      <dgm:spPr/>
    </dgm:pt>
    <dgm:pt modelId="{218BF0E4-3F08-42CA-A12B-C221E07ED38A}" type="pres">
      <dgm:prSet presAssocID="{D1F041AE-4E86-4C25-8F05-E995A5569E4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AC910A2-9ED0-4BF7-B99C-DE3309877FA3}" type="pres">
      <dgm:prSet presAssocID="{D1F041AE-4E86-4C25-8F05-E995A5569E45}" presName="descendantText" presStyleLbl="alignAcc1" presStyleIdx="0" presStyleCnt="3" custScaleY="109076" custLinFactNeighborX="476" custLinFactNeighborY="4732">
        <dgm:presLayoutVars>
          <dgm:bulletEnabled val="1"/>
        </dgm:presLayoutVars>
      </dgm:prSet>
      <dgm:spPr/>
    </dgm:pt>
    <dgm:pt modelId="{9FB228C1-929E-4D8C-82F3-DB4E56EDE47D}" type="pres">
      <dgm:prSet presAssocID="{76B8EB66-6AAC-4A3F-81B0-B54A5D3DA650}" presName="sp" presStyleCnt="0"/>
      <dgm:spPr/>
    </dgm:pt>
    <dgm:pt modelId="{E36B782B-12A6-4359-833E-A9C2ACDCF57D}" type="pres">
      <dgm:prSet presAssocID="{BBE48217-A6D3-42DB-BDC5-7AF49A4E9813}" presName="composite" presStyleCnt="0"/>
      <dgm:spPr/>
    </dgm:pt>
    <dgm:pt modelId="{D4FBD4FD-B701-459B-80E1-164414FA882A}" type="pres">
      <dgm:prSet presAssocID="{BBE48217-A6D3-42DB-BDC5-7AF49A4E9813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86DB317-7D10-44C0-96B4-CE22C874A964}" type="pres">
      <dgm:prSet presAssocID="{BBE48217-A6D3-42DB-BDC5-7AF49A4E9813}" presName="descendantText" presStyleLbl="alignAcc1" presStyleIdx="1" presStyleCnt="3" custScaleY="252017">
        <dgm:presLayoutVars>
          <dgm:bulletEnabled val="1"/>
        </dgm:presLayoutVars>
      </dgm:prSet>
      <dgm:spPr/>
    </dgm:pt>
    <dgm:pt modelId="{60625ED4-66B0-4F1D-A11D-65C42FBA7E5A}" type="pres">
      <dgm:prSet presAssocID="{010223B3-44FB-4B3F-A44F-CD1E5335A0B2}" presName="sp" presStyleCnt="0"/>
      <dgm:spPr/>
    </dgm:pt>
    <dgm:pt modelId="{965669F9-F050-43B0-AC02-304F10797229}" type="pres">
      <dgm:prSet presAssocID="{467AAF60-D530-4C8E-B485-21DA7407ED06}" presName="composite" presStyleCnt="0"/>
      <dgm:spPr/>
    </dgm:pt>
    <dgm:pt modelId="{1C4C89D6-5FA1-4336-A488-6AB33DECBDE4}" type="pres">
      <dgm:prSet presAssocID="{467AAF60-D530-4C8E-B485-21DA7407ED0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92CF04F-F3FD-4482-AC94-1B402EA3BD0D}" type="pres">
      <dgm:prSet presAssocID="{467AAF60-D530-4C8E-B485-21DA7407ED06}" presName="descendantText" presStyleLbl="alignAcc1" presStyleIdx="2" presStyleCnt="3" custScaleY="102606" custLinFactNeighborY="45020">
        <dgm:presLayoutVars>
          <dgm:bulletEnabled val="1"/>
        </dgm:presLayoutVars>
      </dgm:prSet>
      <dgm:spPr/>
    </dgm:pt>
  </dgm:ptLst>
  <dgm:cxnLst>
    <dgm:cxn modelId="{66124400-C1CF-44A6-B1D7-305EF93AEB1B}" srcId="{45997930-253A-444C-BCEB-9F551641699A}" destId="{467AAF60-D530-4C8E-B485-21DA7407ED06}" srcOrd="2" destOrd="0" parTransId="{AC9DCB03-4A8F-45C0-A154-EAA3A1F7AF24}" sibTransId="{A0103989-6151-41A4-A220-20F223BF8A56}"/>
    <dgm:cxn modelId="{3E7F6501-3F2C-4450-A1BC-3D250DBEECAD}" type="presOf" srcId="{8B4C3B3B-17AE-4517-B222-3BB39E88C80F}" destId="{286DB317-7D10-44C0-96B4-CE22C874A964}" srcOrd="0" destOrd="3" presId="urn:microsoft.com/office/officeart/2005/8/layout/chevron2"/>
    <dgm:cxn modelId="{E8D02105-E3BC-4C17-9100-393A188030E3}" type="presOf" srcId="{C0CEAC29-6D53-4015-972C-149A19906174}" destId="{F92CF04F-F3FD-4482-AC94-1B402EA3BD0D}" srcOrd="0" destOrd="2" presId="urn:microsoft.com/office/officeart/2005/8/layout/chevron2"/>
    <dgm:cxn modelId="{C1E62205-CD5F-4D21-A9FD-B7B88EC5A80A}" srcId="{467AAF60-D530-4C8E-B485-21DA7407ED06}" destId="{D3FD29C7-4829-4CD7-B886-0489B666BB3D}" srcOrd="1" destOrd="0" parTransId="{4EAA8A5C-023C-4942-A659-1C04EA179347}" sibTransId="{A28FEF9F-C407-4300-A4CA-1F4E826705A5}"/>
    <dgm:cxn modelId="{34EE3A2E-685A-49AD-A82D-85DA2B7D1949}" srcId="{BBE48217-A6D3-42DB-BDC5-7AF49A4E9813}" destId="{D814880F-26CC-46E1-AE84-3228E2759465}" srcOrd="0" destOrd="0" parTransId="{707C1C4D-6CAC-40DE-8888-56FB59113DBA}" sibTransId="{47A011EF-8E05-4966-BED7-805BFB4B6EA2}"/>
    <dgm:cxn modelId="{8CA2F32F-DA42-4597-8224-76DD8C9BFD8F}" type="presOf" srcId="{467AAF60-D530-4C8E-B485-21DA7407ED06}" destId="{1C4C89D6-5FA1-4336-A488-6AB33DECBDE4}" srcOrd="0" destOrd="0" presId="urn:microsoft.com/office/officeart/2005/8/layout/chevron2"/>
    <dgm:cxn modelId="{48CB6A3A-0370-4252-9D21-3303CD739360}" srcId="{45997930-253A-444C-BCEB-9F551641699A}" destId="{D1F041AE-4E86-4C25-8F05-E995A5569E45}" srcOrd="0" destOrd="0" parTransId="{938B023D-AB92-4632-BDF5-32CF834A7991}" sibTransId="{76B8EB66-6AAC-4A3F-81B0-B54A5D3DA650}"/>
    <dgm:cxn modelId="{2110A03C-A933-4FB7-9340-7C59D65E9167}" srcId="{467AAF60-D530-4C8E-B485-21DA7407ED06}" destId="{097B71C3-E119-4864-84B9-61ED55DE11DD}" srcOrd="3" destOrd="0" parTransId="{BA7AB62A-48F9-49DD-A59B-B8E64840769D}" sibTransId="{6C5E1DC7-FBB7-4C43-A7F5-89A2CD20EB06}"/>
    <dgm:cxn modelId="{9F808E42-7A55-40AD-B0DB-69934F76304C}" srcId="{467AAF60-D530-4C8E-B485-21DA7407ED06}" destId="{0D8940BB-4E55-4481-8F38-C18BF3EB01AA}" srcOrd="0" destOrd="0" parTransId="{F1463641-3F91-4643-9420-98B8C25F0BD0}" sibTransId="{5FF9A446-5A3C-4F00-8BB3-038066B4B267}"/>
    <dgm:cxn modelId="{96F66265-0B19-4689-8AF6-81B82F173B89}" type="presOf" srcId="{7105D1F0-CA85-45BF-A119-0BEFC5155EB6}" destId="{286DB317-7D10-44C0-96B4-CE22C874A964}" srcOrd="0" destOrd="2" presId="urn:microsoft.com/office/officeart/2005/8/layout/chevron2"/>
    <dgm:cxn modelId="{2B513346-A5F7-4B9F-9144-D69C1A01BBB7}" type="presOf" srcId="{45997930-253A-444C-BCEB-9F551641699A}" destId="{E169BCF1-A5CA-402D-97CE-8C7A35C20BB5}" srcOrd="0" destOrd="0" presId="urn:microsoft.com/office/officeart/2005/8/layout/chevron2"/>
    <dgm:cxn modelId="{1CF20388-E278-4760-97A2-C323B53EB8E3}" type="presOf" srcId="{0D8940BB-4E55-4481-8F38-C18BF3EB01AA}" destId="{F92CF04F-F3FD-4482-AC94-1B402EA3BD0D}" srcOrd="0" destOrd="0" presId="urn:microsoft.com/office/officeart/2005/8/layout/chevron2"/>
    <dgm:cxn modelId="{35A8EF89-0DE8-4983-A164-2481F7002638}" srcId="{D1F041AE-4E86-4C25-8F05-E995A5569E45}" destId="{EC4D9894-9DEE-4DD1-B5A2-3DDC2044174B}" srcOrd="0" destOrd="0" parTransId="{06611579-F1E4-4C5A-93D0-DAE4C85B4D02}" sibTransId="{B05334BA-0677-4EB0-B228-0843DC7ED016}"/>
    <dgm:cxn modelId="{E7F1AB8E-351D-48AA-9658-66AE0C9034D0}" srcId="{BBE48217-A6D3-42DB-BDC5-7AF49A4E9813}" destId="{3E939990-9DE8-4FF2-A44D-10C02BEBAC25}" srcOrd="1" destOrd="0" parTransId="{4C09E75B-2BB6-4493-8943-F6D59E35D9D1}" sibTransId="{7A65FFD5-6A58-4DC6-8B49-11F2737B4D7F}"/>
    <dgm:cxn modelId="{237D2097-6AD6-4F37-970C-02CD626934C5}" srcId="{BBE48217-A6D3-42DB-BDC5-7AF49A4E9813}" destId="{7105D1F0-CA85-45BF-A119-0BEFC5155EB6}" srcOrd="2" destOrd="0" parTransId="{99E3D316-766A-49CC-AD40-5A789918864E}" sibTransId="{C8FBCBE3-F72E-4154-81AF-8CA95381C011}"/>
    <dgm:cxn modelId="{DFCA0999-597A-444B-97BA-F5A62EF85F85}" type="presOf" srcId="{BBE48217-A6D3-42DB-BDC5-7AF49A4E9813}" destId="{D4FBD4FD-B701-459B-80E1-164414FA882A}" srcOrd="0" destOrd="0" presId="urn:microsoft.com/office/officeart/2005/8/layout/chevron2"/>
    <dgm:cxn modelId="{249A2EA6-CF01-498E-AFD5-C9A5520A8820}" type="presOf" srcId="{72D25E37-3E6C-4712-83BB-722A26476B2C}" destId="{286DB317-7D10-44C0-96B4-CE22C874A964}" srcOrd="0" destOrd="4" presId="urn:microsoft.com/office/officeart/2005/8/layout/chevron2"/>
    <dgm:cxn modelId="{7A2BD6A8-9AF8-4879-A15F-218B332BB19C}" srcId="{BBE48217-A6D3-42DB-BDC5-7AF49A4E9813}" destId="{8B4C3B3B-17AE-4517-B222-3BB39E88C80F}" srcOrd="3" destOrd="0" parTransId="{338AEFF5-DAFD-421D-9FA0-46CB15B84CEB}" sibTransId="{FC88EC01-FB18-4409-9BBF-969E7AEF7733}"/>
    <dgm:cxn modelId="{F9E99EB9-E64A-4615-A11C-F25107D84D2D}" srcId="{45997930-253A-444C-BCEB-9F551641699A}" destId="{BBE48217-A6D3-42DB-BDC5-7AF49A4E9813}" srcOrd="1" destOrd="0" parTransId="{7288855E-69D4-4355-BD6A-5607DB652A62}" sibTransId="{010223B3-44FB-4B3F-A44F-CD1E5335A0B2}"/>
    <dgm:cxn modelId="{76B3C0BB-9136-4463-AF55-013F7161F7DB}" srcId="{BBE48217-A6D3-42DB-BDC5-7AF49A4E9813}" destId="{72D25E37-3E6C-4712-83BB-722A26476B2C}" srcOrd="4" destOrd="0" parTransId="{3DB05E9A-BC17-4F7C-8CFD-7B7AD4D8BB8A}" sibTransId="{7082B800-0800-4429-8939-0F87DC995F4D}"/>
    <dgm:cxn modelId="{B533DBBD-07DC-4E39-862B-D4000831EE09}" type="presOf" srcId="{D3FD29C7-4829-4CD7-B886-0489B666BB3D}" destId="{F92CF04F-F3FD-4482-AC94-1B402EA3BD0D}" srcOrd="0" destOrd="1" presId="urn:microsoft.com/office/officeart/2005/8/layout/chevron2"/>
    <dgm:cxn modelId="{E5CC52C4-8A6A-4656-B759-A52BB76AB8D1}" type="presOf" srcId="{3E939990-9DE8-4FF2-A44D-10C02BEBAC25}" destId="{286DB317-7D10-44C0-96B4-CE22C874A964}" srcOrd="0" destOrd="1" presId="urn:microsoft.com/office/officeart/2005/8/layout/chevron2"/>
    <dgm:cxn modelId="{5EE294C6-DC20-4CF3-84D1-A7583461EC94}" srcId="{467AAF60-D530-4C8E-B485-21DA7407ED06}" destId="{C0CEAC29-6D53-4015-972C-149A19906174}" srcOrd="2" destOrd="0" parTransId="{1A9CA671-5CAB-4456-9D14-B36C0100348D}" sibTransId="{0194E923-541B-47D7-859B-85018C1A2892}"/>
    <dgm:cxn modelId="{5A8A7EC9-69C0-4A84-B301-893DFEE46B50}" type="presOf" srcId="{EC4D9894-9DEE-4DD1-B5A2-3DDC2044174B}" destId="{2AC910A2-9ED0-4BF7-B99C-DE3309877FA3}" srcOrd="0" destOrd="0" presId="urn:microsoft.com/office/officeart/2005/8/layout/chevron2"/>
    <dgm:cxn modelId="{42BE8CE9-D64D-48FD-8C5B-C07BA0BB99DC}" type="presOf" srcId="{2D1A11A3-9EA9-450B-AA99-585E55135FC4}" destId="{2AC910A2-9ED0-4BF7-B99C-DE3309877FA3}" srcOrd="0" destOrd="1" presId="urn:microsoft.com/office/officeart/2005/8/layout/chevron2"/>
    <dgm:cxn modelId="{6CC5D7E9-9D19-4B6F-B571-3B0554C99367}" type="presOf" srcId="{D1F041AE-4E86-4C25-8F05-E995A5569E45}" destId="{218BF0E4-3F08-42CA-A12B-C221E07ED38A}" srcOrd="0" destOrd="0" presId="urn:microsoft.com/office/officeart/2005/8/layout/chevron2"/>
    <dgm:cxn modelId="{9D34A6EF-5E8A-4983-BB44-253806BAE760}" srcId="{D1F041AE-4E86-4C25-8F05-E995A5569E45}" destId="{2D1A11A3-9EA9-450B-AA99-585E55135FC4}" srcOrd="1" destOrd="0" parTransId="{4C321799-E2BA-4CCE-8665-491FDD73E644}" sibTransId="{8CD04229-1674-409B-9F9C-43517CE79B7E}"/>
    <dgm:cxn modelId="{F13A66F4-1A52-407B-9632-0B3425771A1B}" type="presOf" srcId="{097B71C3-E119-4864-84B9-61ED55DE11DD}" destId="{F92CF04F-F3FD-4482-AC94-1B402EA3BD0D}" srcOrd="0" destOrd="3" presId="urn:microsoft.com/office/officeart/2005/8/layout/chevron2"/>
    <dgm:cxn modelId="{BA1387FA-D119-4EA6-9249-2A0A86B9C480}" type="presOf" srcId="{D814880F-26CC-46E1-AE84-3228E2759465}" destId="{286DB317-7D10-44C0-96B4-CE22C874A964}" srcOrd="0" destOrd="0" presId="urn:microsoft.com/office/officeart/2005/8/layout/chevron2"/>
    <dgm:cxn modelId="{929B869D-4E35-4AE1-AD93-D4B0E51A216A}" type="presParOf" srcId="{E169BCF1-A5CA-402D-97CE-8C7A35C20BB5}" destId="{6323B8F1-D491-458F-A7C1-14DA44A174C5}" srcOrd="0" destOrd="0" presId="urn:microsoft.com/office/officeart/2005/8/layout/chevron2"/>
    <dgm:cxn modelId="{CDFDA0F8-C9C4-469B-9F74-D1B76C750FEC}" type="presParOf" srcId="{6323B8F1-D491-458F-A7C1-14DA44A174C5}" destId="{218BF0E4-3F08-42CA-A12B-C221E07ED38A}" srcOrd="0" destOrd="0" presId="urn:microsoft.com/office/officeart/2005/8/layout/chevron2"/>
    <dgm:cxn modelId="{8B711074-20B5-44FB-980A-E694A3C81514}" type="presParOf" srcId="{6323B8F1-D491-458F-A7C1-14DA44A174C5}" destId="{2AC910A2-9ED0-4BF7-B99C-DE3309877FA3}" srcOrd="1" destOrd="0" presId="urn:microsoft.com/office/officeart/2005/8/layout/chevron2"/>
    <dgm:cxn modelId="{CBCD9A64-D113-4863-93C2-1F3794EE1BE1}" type="presParOf" srcId="{E169BCF1-A5CA-402D-97CE-8C7A35C20BB5}" destId="{9FB228C1-929E-4D8C-82F3-DB4E56EDE47D}" srcOrd="1" destOrd="0" presId="urn:microsoft.com/office/officeart/2005/8/layout/chevron2"/>
    <dgm:cxn modelId="{B4EDA233-9CD0-469B-A332-EAB628B01334}" type="presParOf" srcId="{E169BCF1-A5CA-402D-97CE-8C7A35C20BB5}" destId="{E36B782B-12A6-4359-833E-A9C2ACDCF57D}" srcOrd="2" destOrd="0" presId="urn:microsoft.com/office/officeart/2005/8/layout/chevron2"/>
    <dgm:cxn modelId="{BC0FDAFB-BD5A-4387-8953-92E61546AE26}" type="presParOf" srcId="{E36B782B-12A6-4359-833E-A9C2ACDCF57D}" destId="{D4FBD4FD-B701-459B-80E1-164414FA882A}" srcOrd="0" destOrd="0" presId="urn:microsoft.com/office/officeart/2005/8/layout/chevron2"/>
    <dgm:cxn modelId="{9E3C9989-6AEB-424B-AFC0-F48249EB39EC}" type="presParOf" srcId="{E36B782B-12A6-4359-833E-A9C2ACDCF57D}" destId="{286DB317-7D10-44C0-96B4-CE22C874A964}" srcOrd="1" destOrd="0" presId="urn:microsoft.com/office/officeart/2005/8/layout/chevron2"/>
    <dgm:cxn modelId="{57A6D4F9-5451-483D-95B1-948E04356699}" type="presParOf" srcId="{E169BCF1-A5CA-402D-97CE-8C7A35C20BB5}" destId="{60625ED4-66B0-4F1D-A11D-65C42FBA7E5A}" srcOrd="3" destOrd="0" presId="urn:microsoft.com/office/officeart/2005/8/layout/chevron2"/>
    <dgm:cxn modelId="{544585DA-CCD9-471D-8965-5018453CB62E}" type="presParOf" srcId="{E169BCF1-A5CA-402D-97CE-8C7A35C20BB5}" destId="{965669F9-F050-43B0-AC02-304F10797229}" srcOrd="4" destOrd="0" presId="urn:microsoft.com/office/officeart/2005/8/layout/chevron2"/>
    <dgm:cxn modelId="{C92B1D5F-37AC-4023-A896-621CB3EF47F9}" type="presParOf" srcId="{965669F9-F050-43B0-AC02-304F10797229}" destId="{1C4C89D6-5FA1-4336-A488-6AB33DECBDE4}" srcOrd="0" destOrd="0" presId="urn:microsoft.com/office/officeart/2005/8/layout/chevron2"/>
    <dgm:cxn modelId="{A00E010C-56E9-4FC0-AE42-EA81A21F8B73}" type="presParOf" srcId="{965669F9-F050-43B0-AC02-304F10797229}" destId="{F92CF04F-F3FD-4482-AC94-1B402EA3BD0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BF0E4-3F08-42CA-A12B-C221E07ED38A}">
      <dsp:nvSpPr>
        <dsp:cNvPr id="0" name=""/>
        <dsp:cNvSpPr/>
      </dsp:nvSpPr>
      <dsp:spPr>
        <a:xfrm rot="5400000">
          <a:off x="-178419" y="216011"/>
          <a:ext cx="1189462" cy="83262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 Goal</a:t>
          </a:r>
        </a:p>
      </dsp:txBody>
      <dsp:txXfrm rot="-5400000">
        <a:off x="1" y="453904"/>
        <a:ext cx="832623" cy="356839"/>
      </dsp:txXfrm>
    </dsp:sp>
    <dsp:sp modelId="{2AC910A2-9ED0-4BF7-B99C-DE3309877FA3}">
      <dsp:nvSpPr>
        <dsp:cNvPr id="0" name=""/>
        <dsp:cNvSpPr/>
      </dsp:nvSpPr>
      <dsp:spPr>
        <a:xfrm rot="5400000">
          <a:off x="4418520" y="-3546805"/>
          <a:ext cx="843321" cy="8015116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Create trained safety fighter and public awareness for reducing fire incidents</a:t>
          </a:r>
          <a:r>
            <a:rPr lang="en-US" sz="16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, road </a:t>
          </a:r>
          <a:r>
            <a:rPr lang="en-US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accident and  safety casualties in Bangladesh.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One Stop Solution for Integrated Safety Management (ISM) For Housing Societies, Govt. Offices, Commercial Edifices and Corporate Premises.</a:t>
          </a:r>
          <a:endParaRPr lang="en-US" sz="16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832623" y="80260"/>
        <a:ext cx="7973948" cy="760985"/>
      </dsp:txXfrm>
    </dsp:sp>
    <dsp:sp modelId="{D4FBD4FD-B701-459B-80E1-164414FA882A}">
      <dsp:nvSpPr>
        <dsp:cNvPr id="0" name=""/>
        <dsp:cNvSpPr/>
      </dsp:nvSpPr>
      <dsp:spPr>
        <a:xfrm rot="5400000">
          <a:off x="-178419" y="1836349"/>
          <a:ext cx="1189462" cy="83262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Objectives</a:t>
          </a:r>
        </a:p>
      </dsp:txBody>
      <dsp:txXfrm rot="-5400000">
        <a:off x="1" y="2074242"/>
        <a:ext cx="832623" cy="356839"/>
      </dsp:txXfrm>
    </dsp:sp>
    <dsp:sp modelId="{286DB317-7D10-44C0-96B4-CE22C874A964}">
      <dsp:nvSpPr>
        <dsp:cNvPr id="0" name=""/>
        <dsp:cNvSpPr/>
      </dsp:nvSpPr>
      <dsp:spPr>
        <a:xfrm rot="5400000">
          <a:off x="3865946" y="-1963052"/>
          <a:ext cx="1948470" cy="8015116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Training for general house keeper, students, society members, house holders and other stakeholders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Ensuring the fire safety for Housing societies, Govt. Offices, Commercial Edifices and Corporate Premises for saving lives and cut losses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Through inspection and implementations, safeguarding long term sustainability for corporate business and Govt. workstations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Minimization the loss by maximization the awareness among all level of stakeholders in commercial and operational sectors</a:t>
          </a:r>
          <a:r>
            <a:rPr lang="en-GB" sz="1200" kern="1200" dirty="0"/>
            <a:t>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 </a:t>
          </a:r>
          <a:r>
            <a:rPr lang="en-US" sz="1400" kern="1200" dirty="0"/>
            <a:t>Creating awareness among al level of stakeholders. </a:t>
          </a:r>
          <a:endParaRPr lang="en-US" sz="1200" kern="1200" dirty="0"/>
        </a:p>
      </dsp:txBody>
      <dsp:txXfrm rot="-5400000">
        <a:off x="832623" y="1165387"/>
        <a:ext cx="7920000" cy="1758238"/>
      </dsp:txXfrm>
    </dsp:sp>
    <dsp:sp modelId="{1C4C89D6-5FA1-4336-A488-6AB33DECBDE4}">
      <dsp:nvSpPr>
        <dsp:cNvPr id="0" name=""/>
        <dsp:cNvSpPr/>
      </dsp:nvSpPr>
      <dsp:spPr>
        <a:xfrm rot="5400000">
          <a:off x="-178419" y="3050450"/>
          <a:ext cx="1189462" cy="83262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Beneficiaries </a:t>
          </a:r>
        </a:p>
      </dsp:txBody>
      <dsp:txXfrm rot="-5400000">
        <a:off x="1" y="3288343"/>
        <a:ext cx="832623" cy="356839"/>
      </dsp:txXfrm>
    </dsp:sp>
    <dsp:sp modelId="{F92CF04F-F3FD-4482-AC94-1B402EA3BD0D}">
      <dsp:nvSpPr>
        <dsp:cNvPr id="0" name=""/>
        <dsp:cNvSpPr/>
      </dsp:nvSpPr>
      <dsp:spPr>
        <a:xfrm rot="5400000">
          <a:off x="4443532" y="-400879"/>
          <a:ext cx="793298" cy="8015116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Housing societies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Govt. Offices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b="0" kern="1200" dirty="0"/>
            <a:t>Commercial Edifices </a:t>
          </a:r>
          <a:endParaRPr lang="en-US" sz="1000" b="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Corporate Buildings</a:t>
          </a:r>
        </a:p>
      </dsp:txBody>
      <dsp:txXfrm rot="-5400000">
        <a:off x="832623" y="3248756"/>
        <a:ext cx="7976390" cy="715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40" cy="450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40" cy="450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4B838-77B8-4D9C-9F16-E870927FFB0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0425" y="1122363"/>
            <a:ext cx="5381625" cy="30273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318040"/>
            <a:ext cx="5681980" cy="353294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22366"/>
            <a:ext cx="3077740" cy="450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522366"/>
            <a:ext cx="3077740" cy="450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2ADFB-88BE-46A0-B9C5-7224CFA19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DFB-88BE-46A0-B9C5-7224CFA19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71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DFB-88BE-46A0-B9C5-7224CFA192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20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DFB-88BE-46A0-B9C5-7224CFA192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56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DFB-88BE-46A0-B9C5-7224CFA192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28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DFB-88BE-46A0-B9C5-7224CFA192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57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2ADFB-88BE-46A0-B9C5-7224CFA192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75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DFB-88BE-46A0-B9C5-7224CFA192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48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DFB-88BE-46A0-B9C5-7224CFA192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64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DFB-88BE-46A0-B9C5-7224CFA192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50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DFB-88BE-46A0-B9C5-7224CFA192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57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DFB-88BE-46A0-B9C5-7224CFA1921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51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DFB-88BE-46A0-B9C5-7224CFA192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37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DFB-88BE-46A0-B9C5-7224CFA1921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0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DFB-88BE-46A0-B9C5-7224CFA1921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072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DFB-88BE-46A0-B9C5-7224CFA1921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00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DFB-88BE-46A0-B9C5-7224CFA1921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423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DFB-88BE-46A0-B9C5-7224CFA1921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80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DFB-88BE-46A0-B9C5-7224CFA192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65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DFB-88BE-46A0-B9C5-7224CFA192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14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DFB-88BE-46A0-B9C5-7224CFA192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4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DFB-88BE-46A0-B9C5-7224CFA192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70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DFB-88BE-46A0-B9C5-7224CFA192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81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55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2ADFB-88BE-46A0-B9C5-7224CFA192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5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502815"/>
            <a:ext cx="763525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877160"/>
            <a:ext cx="7940481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2C07BF-EE21-4A2C-9F9A-A3A262FB6EA6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51031413-0454-43C4-AF3A-48325B503D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656631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044700"/>
            <a:ext cx="656631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7940659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48110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6093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48110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6093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rcl.group.bd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emf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eg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415" y="128471"/>
            <a:ext cx="4390586" cy="1221640"/>
          </a:xfrm>
        </p:spPr>
        <p:txBody>
          <a:bodyPr>
            <a:noAutofit/>
          </a:bodyPr>
          <a:lstStyle/>
          <a:p>
            <a:r>
              <a:rPr lang="en-GB" sz="4400" b="1" dirty="0"/>
              <a:t>Urban Fire Safety </a:t>
            </a:r>
            <a:br>
              <a:rPr lang="en-GB" sz="4400" b="1" dirty="0"/>
            </a:br>
            <a:r>
              <a:rPr lang="en-GB" sz="4400" b="1" dirty="0"/>
              <a:t>Readiness Project</a:t>
            </a:r>
            <a:endParaRPr lang="en-US" sz="4400" dirty="0"/>
          </a:p>
        </p:txBody>
      </p:sp>
      <p:sp>
        <p:nvSpPr>
          <p:cNvPr id="4" name="Rounded Rectangle 3"/>
          <p:cNvSpPr/>
          <p:nvPr/>
        </p:nvSpPr>
        <p:spPr>
          <a:xfrm>
            <a:off x="181414" y="1502815"/>
            <a:ext cx="3932471" cy="18324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Abu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Jubayer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Managing Director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Sustainable Research and Consultancy (SRC) Ltd.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+88 01711 459532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srcl.group.bd@gmail.com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159" y="128470"/>
            <a:ext cx="4038600" cy="608074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r>
              <a:rPr lang="en-GB" b="1" dirty="0"/>
              <a:t>Basic Fire Safety Training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3885" y="1194811"/>
            <a:ext cx="4886560" cy="3733104"/>
          </a:xfrm>
        </p:spPr>
        <p:txBody>
          <a:bodyPr>
            <a:normAutofit fontScale="77500" lnSpcReduction="20000"/>
          </a:bodyPr>
          <a:lstStyle/>
          <a:p>
            <a:pPr lvl="0" hangingPunct="0"/>
            <a:r>
              <a:rPr lang="en-GB" dirty="0"/>
              <a:t>Basic Fire and Building Safety training for housing society members (Owner, tenant and renter)</a:t>
            </a:r>
          </a:p>
          <a:p>
            <a:pPr lvl="0" hangingPunct="0"/>
            <a:r>
              <a:rPr lang="en-GB" dirty="0"/>
              <a:t>Basic training for (Housemaid, guards, security persons and caretakers)</a:t>
            </a:r>
          </a:p>
          <a:p>
            <a:pPr lvl="0" hangingPunct="0"/>
            <a:r>
              <a:rPr lang="en-GB" dirty="0"/>
              <a:t>Basic training for Rescue and First Aid Team Training ( 15% of Office Staff Minimum 5 pers.)</a:t>
            </a:r>
            <a:endParaRPr lang="en-US" dirty="0"/>
          </a:p>
          <a:p>
            <a:r>
              <a:rPr lang="en-US" dirty="0"/>
              <a:t>Basic Training on road safety awareness for students, drivers, mothers and baby sitters or caregivers.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30" y="1044700"/>
            <a:ext cx="3512215" cy="1679756"/>
          </a:xfrm>
          <a:prstGeom prst="rect">
            <a:avLst/>
          </a:prstGeom>
        </p:spPr>
      </p:pic>
      <p:pic>
        <p:nvPicPr>
          <p:cNvPr id="6" name="Picture 6" descr="firesafetytrai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10" y="2892047"/>
            <a:ext cx="3501235" cy="203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032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1256"/>
            <a:ext cx="8229600" cy="85725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en-US" sz="3200" dirty="0"/>
              <a:t>Minimum Participation from Every House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From high rise Building (=&gt;10 Stored)</a:t>
            </a:r>
          </a:p>
          <a:p>
            <a:r>
              <a:rPr lang="en-US" sz="1600" dirty="0"/>
              <a:t>Every Flat – (1 Pers. Housemaid and 1 Pers. Owner party)</a:t>
            </a:r>
          </a:p>
          <a:p>
            <a:r>
              <a:rPr lang="en-US" sz="1600" dirty="0"/>
              <a:t>For security guards (Min 5 pers. periodically)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800" b="1" dirty="0"/>
              <a:t>From General Building</a:t>
            </a:r>
          </a:p>
          <a:p>
            <a:r>
              <a:rPr lang="en-US" sz="1600" dirty="0"/>
              <a:t>Every Floor (3 Pers.)</a:t>
            </a:r>
          </a:p>
          <a:p>
            <a:r>
              <a:rPr lang="en-US" sz="1600" dirty="0"/>
              <a:t>All security guards (Min 4 Pers.)</a:t>
            </a:r>
          </a:p>
          <a:p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352245" cy="2287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For Commercial Buildings</a:t>
            </a:r>
          </a:p>
          <a:p>
            <a:r>
              <a:rPr lang="en-US" sz="1800" dirty="0"/>
              <a:t>Every Floor (4 Pers.)</a:t>
            </a:r>
          </a:p>
          <a:p>
            <a:r>
              <a:rPr lang="en-US" sz="1800" dirty="0"/>
              <a:t>Security Guard (Min 5 Pers.)</a:t>
            </a:r>
          </a:p>
          <a:p>
            <a:r>
              <a:rPr lang="en-US" sz="1800" dirty="0"/>
              <a:t>Higher Management stake holders (Min 5 Pers. from Building)</a:t>
            </a:r>
          </a:p>
          <a:p>
            <a:r>
              <a:rPr lang="en-US" sz="1800" dirty="0"/>
              <a:t>Internal Associations members (Min. 5 pers. From Building)</a:t>
            </a:r>
          </a:p>
        </p:txBody>
      </p:sp>
    </p:spTree>
    <p:extLst>
      <p:ext uri="{BB962C8B-B14F-4D97-AF65-F5344CB8AC3E}">
        <p14:creationId xmlns:p14="http://schemas.microsoft.com/office/powerpoint/2010/main" val="665171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Total Target </a:t>
            </a:r>
          </a:p>
          <a:p>
            <a:r>
              <a:rPr lang="en-US" dirty="0"/>
              <a:t>50,000 Nos.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2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04" y="47447"/>
            <a:ext cx="8246070" cy="916230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Role of FSCD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Role of FSCD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Conduct the Master Training for Trainers (</a:t>
            </a:r>
            <a:r>
              <a:rPr lang="en-US" sz="1900" dirty="0" err="1"/>
              <a:t>ToT</a:t>
            </a:r>
            <a:r>
              <a:rPr lang="en-US" sz="1900" dirty="0"/>
              <a:t>) for Local Training Providers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Monitor the training program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Participate certification handover program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Continue the Project Management Unit (PMU)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Monitor and evaluation residential and corporate safety audit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Monitor the Integrated Safety and Facility Management (ISFM) program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Participate different organized program and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International safety training programs</a:t>
            </a:r>
          </a:p>
        </p:txBody>
      </p:sp>
    </p:spTree>
    <p:extLst>
      <p:ext uri="{BB962C8B-B14F-4D97-AF65-F5344CB8AC3E}">
        <p14:creationId xmlns:p14="http://schemas.microsoft.com/office/powerpoint/2010/main" val="1976985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6" y="0"/>
            <a:ext cx="8246070" cy="916230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Role of SRCL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100" u="sng" dirty="0"/>
              <a:t>General Role of SRCL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/>
              <a:t>Organize and implement the basic fire safety program for all level stakeholders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/>
              <a:t>Manage all type of training facilities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/>
              <a:t>Conduct the training program with a standard manner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/>
              <a:t>Conduct the ISFM program for all level of patrons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/>
              <a:t>Create public awareness for root level to up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/>
              <a:t>Provide one stop services for ISFM for different categories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/>
              <a:t>Increase the number of skilled manpower for safety matters in our society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/>
              <a:t>Arrange all kinds of program arrangement for publicity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/>
              <a:t>Arrange workshop, seminar and certificate providing ceremony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/>
              <a:t>Program reporting monthly and half yearly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/>
              <a:t>Collect different fund (national and international)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/>
              <a:t>Organize the foreign training for project personnel including govt. officers and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/>
              <a:t>other responsibility according to discussion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48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Safety Team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88624014"/>
              </p:ext>
            </p:extLst>
          </p:nvPr>
        </p:nvGraphicFramePr>
        <p:xfrm>
          <a:off x="532733" y="1091187"/>
          <a:ext cx="6024432" cy="42125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2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1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620">
                <a:tc>
                  <a:txBody>
                    <a:bodyPr/>
                    <a:lstStyle/>
                    <a:p>
                      <a:r>
                        <a:rPr lang="en-US" dirty="0"/>
                        <a:t>Sl. No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</a:t>
                      </a:r>
                      <a:r>
                        <a:rPr lang="en-US" baseline="0" dirty="0"/>
                        <a:t> Certification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6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1.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effectLst/>
                        </a:rPr>
                        <a:t>Abu </a:t>
                      </a:r>
                      <a:r>
                        <a:rPr lang="en-GB" sz="1400" kern="1200" dirty="0" err="1">
                          <a:effectLst/>
                        </a:rPr>
                        <a:t>Jubayer</a:t>
                      </a:r>
                      <a:r>
                        <a:rPr lang="en-GB" sz="1400" kern="1200" dirty="0">
                          <a:effectLst/>
                        </a:rPr>
                        <a:t> </a:t>
                      </a:r>
                    </a:p>
                    <a:p>
                      <a:r>
                        <a:rPr lang="en-GB" sz="1400" kern="1200" dirty="0">
                          <a:effectLst/>
                        </a:rPr>
                        <a:t>(Lead Coordinator)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M.Sc. In WRD, BUET</a:t>
                      </a:r>
                    </a:p>
                    <a:p>
                      <a:pPr algn="ctr"/>
                      <a:r>
                        <a:rPr lang="en-US" sz="1400" dirty="0"/>
                        <a:t>NSDA Certified, Project Management Expert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36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2.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effectLst/>
                        </a:rPr>
                        <a:t>Eng. S M Abdullah Al </a:t>
                      </a:r>
                      <a:r>
                        <a:rPr lang="en-GB" sz="1400" kern="1200" dirty="0" err="1">
                          <a:effectLst/>
                        </a:rPr>
                        <a:t>Faruq</a:t>
                      </a:r>
                      <a:r>
                        <a:rPr lang="en-GB" sz="1400" kern="1200" dirty="0">
                          <a:effectLst/>
                        </a:rPr>
                        <a:t> (Fire Expert)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B.Sc. Engineer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effectLst/>
                        </a:rPr>
                        <a:t>FSCD and NFPA Certified</a:t>
                      </a:r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36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3.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effectLst/>
                        </a:rPr>
                        <a:t>Eng. Abdullah Al </a:t>
                      </a:r>
                      <a:r>
                        <a:rPr lang="en-GB" sz="1400" kern="1200" dirty="0" err="1">
                          <a:effectLst/>
                        </a:rPr>
                        <a:t>Mamun</a:t>
                      </a:r>
                      <a:r>
                        <a:rPr lang="en-GB" sz="1400" kern="1200" dirty="0">
                          <a:effectLst/>
                        </a:rPr>
                        <a:t> (Fire Expert)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effectLst/>
                        </a:rPr>
                        <a:t>FSCD and NFPA Certified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B.Sc. Engineer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effectLst/>
                        </a:rPr>
                        <a:t>FSCD and NFPA Certified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02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4.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effectLst/>
                        </a:rPr>
                        <a:t>Eng.</a:t>
                      </a:r>
                      <a:r>
                        <a:rPr lang="en-GB" sz="1400" kern="1200" baseline="0" dirty="0">
                          <a:effectLst/>
                        </a:rPr>
                        <a:t> </a:t>
                      </a:r>
                      <a:r>
                        <a:rPr lang="en-GB" sz="1400" kern="1200" baseline="0" dirty="0" err="1">
                          <a:effectLst/>
                        </a:rPr>
                        <a:t>Manik</a:t>
                      </a:r>
                      <a:r>
                        <a:rPr lang="en-GB" sz="1400" kern="1200" baseline="0" dirty="0">
                          <a:effectLst/>
                        </a:rPr>
                        <a:t> Hossain</a:t>
                      </a:r>
                    </a:p>
                    <a:p>
                      <a:r>
                        <a:rPr lang="en-GB" sz="1400" kern="1200" baseline="0" dirty="0">
                          <a:effectLst/>
                        </a:rPr>
                        <a:t>Eng. S M </a:t>
                      </a:r>
                      <a:r>
                        <a:rPr lang="en-GB" sz="1400" kern="1200" baseline="0" dirty="0" err="1">
                          <a:effectLst/>
                        </a:rPr>
                        <a:t>Saiful</a:t>
                      </a:r>
                      <a:r>
                        <a:rPr lang="en-GB" sz="1400" kern="1200" baseline="0" dirty="0">
                          <a:effectLst/>
                        </a:rPr>
                        <a:t> Islam</a:t>
                      </a:r>
                      <a:endParaRPr lang="en-GB" sz="1400" kern="1200" dirty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effectLst/>
                        </a:rPr>
                        <a:t>(Electrical Safety Expert) FSCD Certified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B.Sc. Engineer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effectLst/>
                        </a:rPr>
                        <a:t>FSCD and NFPA Certified</a:t>
                      </a:r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051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5.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6.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effectLst/>
                        </a:rPr>
                        <a:t>Eng. </a:t>
                      </a:r>
                      <a:r>
                        <a:rPr lang="en-GB" sz="1400" kern="1200" dirty="0" err="1">
                          <a:effectLst/>
                        </a:rPr>
                        <a:t>Siddiqur</a:t>
                      </a:r>
                      <a:r>
                        <a:rPr lang="en-GB" sz="1400" kern="1200" dirty="0">
                          <a:effectLst/>
                        </a:rPr>
                        <a:t>  Rahman </a:t>
                      </a:r>
                    </a:p>
                    <a:p>
                      <a:r>
                        <a:rPr lang="en-GB" sz="1400" kern="1200" dirty="0">
                          <a:effectLst/>
                        </a:rPr>
                        <a:t>Structural Safety Expert</a:t>
                      </a:r>
                    </a:p>
                    <a:p>
                      <a:r>
                        <a:rPr lang="en-GB" sz="1400" kern="1200" dirty="0">
                          <a:effectLst/>
                        </a:rPr>
                        <a:t>Assessor (Mechanical and Electrical Eng.)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B.Sc. Engineer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effectLst/>
                        </a:rPr>
                        <a:t>FSCD and NFPA Certified</a:t>
                      </a:r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20 </a:t>
                      </a:r>
                      <a:r>
                        <a:rPr lang="en-US" sz="1400" dirty="0" err="1"/>
                        <a:t>Nos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4460" y="1150450"/>
            <a:ext cx="2308341" cy="963185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+mj-lt"/>
              </a:rPr>
              <a:t>Please find Details in Full Proposal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574" y="2571750"/>
            <a:ext cx="19956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50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PUBLICITY</a:t>
            </a:r>
            <a:r>
              <a:rPr lang="en-GB" b="1" dirty="0"/>
              <a:t> OF THE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GB" dirty="0"/>
              <a:t>Paper Publication</a:t>
            </a:r>
            <a:endParaRPr lang="en-US" dirty="0"/>
          </a:p>
          <a:p>
            <a:pPr lvl="0"/>
            <a:r>
              <a:rPr lang="en-GB" dirty="0"/>
              <a:t>Facebook</a:t>
            </a:r>
            <a:endParaRPr lang="en-US" dirty="0"/>
          </a:p>
          <a:p>
            <a:pPr lvl="0"/>
            <a:r>
              <a:rPr lang="en-GB" dirty="0"/>
              <a:t>You tube</a:t>
            </a:r>
            <a:endParaRPr lang="en-US" dirty="0"/>
          </a:p>
          <a:p>
            <a:pPr lvl="0"/>
            <a:r>
              <a:rPr lang="en-GB" dirty="0"/>
              <a:t>A roundtable</a:t>
            </a:r>
            <a:endParaRPr lang="en-US" dirty="0"/>
          </a:p>
          <a:p>
            <a:pPr lvl="0"/>
            <a:r>
              <a:rPr lang="en-GB" dirty="0"/>
              <a:t>5nos TV Talk Show</a:t>
            </a:r>
            <a:endParaRPr lang="en-US" dirty="0"/>
          </a:p>
          <a:p>
            <a:pPr lvl="0"/>
            <a:r>
              <a:rPr lang="en-GB" dirty="0"/>
              <a:t>Banner </a:t>
            </a:r>
            <a:endParaRPr lang="en-US" dirty="0"/>
          </a:p>
          <a:p>
            <a:pPr lvl="0"/>
            <a:r>
              <a:rPr lang="en-GB" dirty="0"/>
              <a:t>Poster </a:t>
            </a:r>
            <a:endParaRPr lang="en-US" dirty="0"/>
          </a:p>
          <a:p>
            <a:pPr lvl="0"/>
            <a:r>
              <a:rPr lang="en-GB" dirty="0"/>
              <a:t>Rally and </a:t>
            </a:r>
            <a:endParaRPr lang="en-US" dirty="0"/>
          </a:p>
          <a:p>
            <a:pPr lvl="0"/>
            <a:r>
              <a:rPr lang="en-GB" dirty="0"/>
              <a:t> 5 Nos. Effective Workshops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8225"/>
            <a:ext cx="33528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1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 b="1" dirty="0"/>
              <a:t>FOREIGN TRAINING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NEBOSH, Singapore will be arranged under the work profile for Govt. Officers, </a:t>
            </a:r>
          </a:p>
          <a:p>
            <a:r>
              <a:rPr lang="en-GB" dirty="0"/>
              <a:t>Consultancy Firm, Ministry level officers, FSCD officials and others as recommended.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41" y="1960930"/>
            <a:ext cx="3580544" cy="290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1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831"/>
            <a:ext cx="8229600" cy="8572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l"/>
            <a:r>
              <a:rPr lang="en-US" dirty="0"/>
              <a:t>Basic Outcomes of 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Corporate fire safety practices will introduced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296" y="1200150"/>
            <a:ext cx="4428444" cy="3394075"/>
          </a:xfrm>
        </p:spPr>
      </p:pic>
    </p:spTree>
    <p:extLst>
      <p:ext uri="{BB962C8B-B14F-4D97-AF65-F5344CB8AC3E}">
        <p14:creationId xmlns:p14="http://schemas.microsoft.com/office/powerpoint/2010/main" val="2423236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831"/>
            <a:ext cx="8229600" cy="85725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/>
            <a:r>
              <a:rPr lang="en-US" sz="2000" dirty="0"/>
              <a:t>New Trained Fire Safety Workforce for Housing and Corporate Sector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Trained and certified fire rescue committee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063230"/>
            <a:ext cx="4038600" cy="3531393"/>
          </a:xfrm>
        </p:spPr>
      </p:pic>
    </p:spTree>
    <p:extLst>
      <p:ext uri="{BB962C8B-B14F-4D97-AF65-F5344CB8AC3E}">
        <p14:creationId xmlns:p14="http://schemas.microsoft.com/office/powerpoint/2010/main" val="302232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28470"/>
            <a:ext cx="3970330" cy="61082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1067063"/>
            <a:ext cx="2411252" cy="3795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369" y="1056816"/>
            <a:ext cx="1217865" cy="38055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08" y="1044700"/>
            <a:ext cx="1378655" cy="38176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033" y="1005853"/>
            <a:ext cx="1176289" cy="38564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025" y="1067063"/>
            <a:ext cx="1064904" cy="3795259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4572000" y="140589"/>
            <a:ext cx="3817625" cy="5987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day Fire Incident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682" y="72831"/>
            <a:ext cx="8229600" cy="857250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Safety Instruments Installations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Corporate sector safety instruments installation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175108"/>
            <a:ext cx="1902739" cy="339407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870" y="1200150"/>
            <a:ext cx="2210665" cy="33690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1" y="2184237"/>
            <a:ext cx="4299607" cy="241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53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1533" y="139525"/>
            <a:ext cx="8229600" cy="857250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Safety Corporate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3733495" cy="3394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Corporate practices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Fire Drill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First aid box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Rescue team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Ultimate a safe work environment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590" y="1132613"/>
            <a:ext cx="4420210" cy="16002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695" y="2800351"/>
            <a:ext cx="4572000" cy="22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02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8470"/>
            <a:ext cx="8246070" cy="78776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Facilities for FSCD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Project Management Unit (PMU) control</a:t>
            </a:r>
          </a:p>
          <a:p>
            <a:r>
              <a:rPr lang="en-US" dirty="0"/>
              <a:t>Monitoring the full project</a:t>
            </a:r>
          </a:p>
          <a:p>
            <a:r>
              <a:rPr lang="en-US" dirty="0"/>
              <a:t>Remunerations for monitoring officers and PMU unit</a:t>
            </a:r>
          </a:p>
          <a:p>
            <a:r>
              <a:rPr lang="en-US" dirty="0"/>
              <a:t>Remunerations for trainers and masters trainers.</a:t>
            </a:r>
          </a:p>
          <a:p>
            <a:r>
              <a:rPr lang="en-US" dirty="0"/>
              <a:t>Remunerations for ISFM monitoring visit</a:t>
            </a:r>
          </a:p>
          <a:p>
            <a:r>
              <a:rPr lang="en-US" dirty="0"/>
              <a:t>Certification and declaration body</a:t>
            </a:r>
          </a:p>
          <a:p>
            <a:r>
              <a:rPr lang="en-US" dirty="0"/>
              <a:t>International training for officers (Singapore and Australia)</a:t>
            </a:r>
          </a:p>
          <a:p>
            <a:r>
              <a:rPr lang="en-US" dirty="0"/>
              <a:t>Branding opportunity for FSCD</a:t>
            </a:r>
          </a:p>
          <a:p>
            <a:r>
              <a:rPr lang="en-US" dirty="0"/>
              <a:t>Create public awareness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46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921136"/>
              </p:ext>
            </p:extLst>
          </p:nvPr>
        </p:nvGraphicFramePr>
        <p:xfrm>
          <a:off x="601663" y="1057273"/>
          <a:ext cx="7940675" cy="347599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63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5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Basic Fire Safety Training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Sl. No.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Item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Cost in BDT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 Trainee Cost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6000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Breakdown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rowSpan="9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Master ToT and ToT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Trainers Cost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Food and Travel, Venue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Materials (Development, Printing and Distribution)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Online Class, Activities and CBLM Development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Certificates and Remuneration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Publicity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Overhead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Others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Total 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6000 per person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Building Inspection, Testing and Commissioning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50,000-100,000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Foreign Training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Accommodated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Feasibility Study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5,000,000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Awareness Development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Accommodated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426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159987"/>
              </p:ext>
            </p:extLst>
          </p:nvPr>
        </p:nvGraphicFramePr>
        <p:xfrm>
          <a:off x="754375" y="1434147"/>
          <a:ext cx="7787955" cy="3713067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944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3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077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Tenure of the Project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Total : 36 Months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Starting Date: May 2020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Closing Dates: June 2023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84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Budget of the Project (Proposed)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384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+mn-lt"/>
                          <a:ea typeface="+mn-ea"/>
                          <a:cs typeface="+mn-cs"/>
                        </a:rPr>
                        <a:t>Major</a:t>
                      </a:r>
                      <a:r>
                        <a:rPr lang="en-GB" sz="12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expenditure of Budget (Proposed) 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Pre-project cost: 5% </a:t>
                      </a:r>
                      <a:r>
                        <a:rPr lang="en-US" sz="1100" baseline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Project</a:t>
                      </a:r>
                      <a:r>
                        <a:rPr lang="en-US" sz="1100" baseline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procurement cost : 5% </a:t>
                      </a:r>
                    </a:p>
                    <a:p>
                      <a:pPr marL="342900" marR="0" lvl="0" indent="-342900" algn="just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  <a:defRPr/>
                      </a:pPr>
                      <a:r>
                        <a:rPr lang="en-US" sz="1100" baseline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Project Implementation cost: 80%</a:t>
                      </a:r>
                    </a:p>
                    <a:p>
                      <a:pPr marL="342900" marR="0" lvl="0" indent="-342900" algn="just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  <a:defRPr/>
                      </a:pPr>
                      <a:r>
                        <a:rPr lang="en-US" sz="1100" baseline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Overhead cost : 10%</a:t>
                      </a:r>
                    </a:p>
                    <a:p>
                      <a:pPr marL="342900" marR="0" lvl="0" indent="-342900" algn="just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  <a:defRPr/>
                      </a:pPr>
                      <a:r>
                        <a:rPr lang="en-US" sz="1100" baseline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Total: 100% of total value.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077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Beneficiaries Target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100" dirty="0"/>
                        <a:t>Owner, tenant and renter</a:t>
                      </a:r>
                    </a:p>
                    <a:p>
                      <a:pPr marL="228600" marR="0" indent="-22860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100" dirty="0"/>
                        <a:t>Housemaid, guards, security persons and caretakers</a:t>
                      </a:r>
                    </a:p>
                    <a:p>
                      <a:pPr marL="228600" marR="0" indent="-22860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100" dirty="0"/>
                        <a:t>Office Staff </a:t>
                      </a:r>
                    </a:p>
                    <a:p>
                      <a:pPr marL="228600" marR="0" indent="-22860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/>
                        <a:t>Students, drivers, mothers and baby sitters or caregivers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692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Project Areas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10 Important Housing</a:t>
                      </a:r>
                      <a:r>
                        <a:rPr lang="en-GB" sz="1200" baseline="0" dirty="0">
                          <a:effectLst/>
                        </a:rPr>
                        <a:t> Societies in </a:t>
                      </a:r>
                      <a:r>
                        <a:rPr lang="en-GB" sz="1200" dirty="0">
                          <a:effectLst/>
                        </a:rPr>
                        <a:t>Dhaka Metropolitan Areas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077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Further Extension of the Project Areas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All other 7 Metropolitans and City Corporations areas.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1077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Project Procurement Method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Procurement Under Direct Procurement Method 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0" y="433880"/>
            <a:ext cx="3359510" cy="4581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Program Synopsis</a:t>
            </a:r>
          </a:p>
        </p:txBody>
      </p:sp>
    </p:spTree>
    <p:extLst>
      <p:ext uri="{BB962C8B-B14F-4D97-AF65-F5344CB8AC3E}">
        <p14:creationId xmlns:p14="http://schemas.microsoft.com/office/powerpoint/2010/main" val="2843111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Funding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b="1" dirty="0"/>
              <a:t>Fund for Project</a:t>
            </a:r>
          </a:p>
          <a:p>
            <a:pPr marL="0" indent="0" algn="ctr">
              <a:buNone/>
            </a:pPr>
            <a:r>
              <a:rPr lang="en-US" dirty="0"/>
              <a:t>Ministry of Home Affairs</a:t>
            </a:r>
          </a:p>
          <a:p>
            <a:pPr marL="0" indent="0" algn="ctr">
              <a:buNone/>
            </a:pPr>
            <a:r>
              <a:rPr lang="en-US" b="1" dirty="0"/>
              <a:t>Executing Department</a:t>
            </a:r>
          </a:p>
          <a:p>
            <a:pPr marL="0" indent="0" algn="ctr">
              <a:buNone/>
            </a:pPr>
            <a:r>
              <a:rPr lang="en-US" dirty="0"/>
              <a:t>Fire Service and Civil Defense Department</a:t>
            </a:r>
          </a:p>
          <a:p>
            <a:pPr marL="0" indent="0" algn="ctr">
              <a:buNone/>
            </a:pPr>
            <a:r>
              <a:rPr lang="en-US" b="1" dirty="0"/>
              <a:t>Implementing Partner</a:t>
            </a:r>
          </a:p>
          <a:p>
            <a:pPr marL="0" indent="0" algn="ctr">
              <a:buNone/>
            </a:pPr>
            <a:r>
              <a:rPr lang="en-US" dirty="0"/>
              <a:t>Sustainable Research and Consultancy Ltd. (SRCL)</a:t>
            </a:r>
          </a:p>
          <a:p>
            <a:pPr marL="0" indent="0" algn="ctr">
              <a:buNone/>
            </a:pPr>
            <a:r>
              <a:rPr lang="en-US" b="1" dirty="0"/>
              <a:t>Fund for Installation: </a:t>
            </a:r>
          </a:p>
          <a:p>
            <a:r>
              <a:rPr lang="en-US" dirty="0"/>
              <a:t>From Company Owner/Developer/Contractor</a:t>
            </a:r>
          </a:p>
          <a:p>
            <a:r>
              <a:rPr lang="en-US" dirty="0"/>
              <a:t>Bank</a:t>
            </a:r>
          </a:p>
          <a:p>
            <a:r>
              <a:rPr lang="en-US" dirty="0"/>
              <a:t>Building Owner</a:t>
            </a:r>
          </a:p>
          <a:p>
            <a:r>
              <a:rPr lang="en-US" dirty="0"/>
              <a:t>Market/Building Associations</a:t>
            </a:r>
          </a:p>
        </p:txBody>
      </p:sp>
    </p:spTree>
    <p:extLst>
      <p:ext uri="{BB962C8B-B14F-4D97-AF65-F5344CB8AC3E}">
        <p14:creationId xmlns:p14="http://schemas.microsoft.com/office/powerpoint/2010/main" val="308215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62" y="1196975"/>
            <a:ext cx="7331076" cy="3665538"/>
          </a:xfrm>
        </p:spPr>
      </p:pic>
    </p:spTree>
    <p:extLst>
      <p:ext uri="{BB962C8B-B14F-4D97-AF65-F5344CB8AC3E}">
        <p14:creationId xmlns:p14="http://schemas.microsoft.com/office/powerpoint/2010/main" val="18267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2614" y="281050"/>
            <a:ext cx="3283158" cy="5726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Problems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1" y="1044575"/>
            <a:ext cx="3058870" cy="305422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885" y="1044575"/>
            <a:ext cx="4844688" cy="305422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128720" y="2266340"/>
            <a:ext cx="3817625" cy="106893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2490" y="128470"/>
            <a:ext cx="3359510" cy="5905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Required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43555" y="1044699"/>
            <a:ext cx="3627865" cy="137434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sz="9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Interested Agencies</a:t>
            </a:r>
          </a:p>
          <a:p>
            <a:pPr marL="0" indent="0">
              <a:buNone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 Service and Civil Defense </a:t>
            </a:r>
          </a:p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Ministry of Home Affairs</a:t>
            </a:r>
          </a:p>
          <a:p>
            <a:pPr marL="0" indent="0">
              <a:buNone/>
            </a:pP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Peoples Republic of Bangladesh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113885" y="2418827"/>
            <a:ext cx="4499054" cy="1679754"/>
          </a:xfrm>
        </p:spPr>
        <p:txBody>
          <a:bodyPr>
            <a:normAutofit fontScale="25000" lnSpcReduction="20000"/>
          </a:bodyPr>
          <a:lstStyle/>
          <a:p>
            <a:pPr marL="0" indent="0" hangingPunct="0">
              <a:buNone/>
            </a:pPr>
            <a:r>
              <a:rPr lang="en-US" sz="9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Partner</a:t>
            </a:r>
          </a:p>
          <a:p>
            <a:pPr marL="0" indent="0" hangingPunct="0">
              <a:buNone/>
            </a:pPr>
            <a:r>
              <a:rPr lang="en-GB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 Research and Consultancy Ltd. (SRCL)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buNone/>
            </a:pP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28, </a:t>
            </a:r>
            <a:r>
              <a:rPr lang="en-GB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Kawran</a:t>
            </a: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Bazar, Dhaka-1215.</a:t>
            </a: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buNone/>
            </a:pP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Mobile: +88 01711 459 532</a:t>
            </a: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srcl.group.bd@gmail.com</a:t>
            </a:r>
            <a:r>
              <a:rPr lang="en-GB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1026" name="Picture 2" descr="800px-Government_Seal_of_Banglades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128470"/>
            <a:ext cx="8382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62576" y="4497829"/>
            <a:ext cx="1750363" cy="3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3206805" cy="763525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We Are?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260" y="1104293"/>
            <a:ext cx="4040188" cy="47982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Legal Entity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1796413"/>
            <a:ext cx="4040188" cy="3009695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 Research and Consultancy (Ltd.) is a registered and legal consultancy firm in Bangladesh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year: 2015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documents (Incorporation Certificates, TIN, Trade license and others)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900" y="1044701"/>
            <a:ext cx="1553685" cy="2650818"/>
          </a:xfr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127" y="1502815"/>
            <a:ext cx="1314159" cy="26508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3828" y="2113635"/>
            <a:ext cx="1264295" cy="26508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790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3512215" cy="763525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DO?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1197405"/>
            <a:ext cx="3714750" cy="1228725"/>
          </a:xfr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295" y="1197405"/>
            <a:ext cx="4275740" cy="12145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1" y="2578835"/>
            <a:ext cx="3664920" cy="22834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296" y="2564665"/>
            <a:ext cx="4275739" cy="22976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467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4497"/>
            <a:ext cx="4581150" cy="9162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Previous Project Experience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6759"/>
            <a:ext cx="8246070" cy="566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Our Completed and Ongoing Projects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40811C5-7114-40C9-944F-05FB94924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331565"/>
              </p:ext>
            </p:extLst>
          </p:nvPr>
        </p:nvGraphicFramePr>
        <p:xfrm>
          <a:off x="143555" y="1562843"/>
          <a:ext cx="8398774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1558">
                  <a:extLst>
                    <a:ext uri="{9D8B030D-6E8A-4147-A177-3AD203B41FA5}">
                      <a16:colId xmlns:a16="http://schemas.microsoft.com/office/drawing/2014/main" val="794863118"/>
                    </a:ext>
                  </a:extLst>
                </a:gridCol>
                <a:gridCol w="4757625">
                  <a:extLst>
                    <a:ext uri="{9D8B030D-6E8A-4147-A177-3AD203B41FA5}">
                      <a16:colId xmlns:a16="http://schemas.microsoft.com/office/drawing/2014/main" val="1432438942"/>
                    </a:ext>
                  </a:extLst>
                </a:gridCol>
                <a:gridCol w="2799591">
                  <a:extLst>
                    <a:ext uri="{9D8B030D-6E8A-4147-A177-3AD203B41FA5}">
                      <a16:colId xmlns:a16="http://schemas.microsoft.com/office/drawing/2014/main" val="1495055395"/>
                    </a:ext>
                  </a:extLst>
                </a:gridCol>
              </a:tblGrid>
              <a:tr h="359701">
                <a:tc>
                  <a:txBody>
                    <a:bodyPr/>
                    <a:lstStyle/>
                    <a:p>
                      <a:r>
                        <a:rPr lang="en-US" dirty="0"/>
                        <a:t>Sl.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056616"/>
                  </a:ext>
                </a:extLst>
              </a:tr>
              <a:tr h="629477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Fire Safety for Worker &amp; Security Guard in Different Garments Factories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Alliance (Presently NIRAPON)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966453"/>
                  </a:ext>
                </a:extLst>
              </a:tr>
              <a:tr h="629477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Safety Monitoring Visit (SMV) for Factories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Alliance (Presently NIRAPON) And ACCORD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565414"/>
                  </a:ext>
                </a:extLst>
              </a:tr>
              <a:tr h="359701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Building and Fire </a:t>
                      </a:r>
                      <a:r>
                        <a:rPr lang="en-US" sz="1800" kern="1200" dirty="0">
                          <a:effectLst/>
                        </a:rPr>
                        <a:t>safety assessment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Different Factories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705585"/>
                  </a:ext>
                </a:extLst>
              </a:tr>
              <a:tr h="626021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Supply Installation, Testing and Commissioning of Fire Instruments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Different Universities, Market Places and factories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369858"/>
                  </a:ext>
                </a:extLst>
              </a:tr>
              <a:tr h="899253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 level management training for fire safety and alarming system (Workshop and training)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Different Factory Management and University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198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68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77605392"/>
              </p:ext>
            </p:extLst>
          </p:nvPr>
        </p:nvGraphicFramePr>
        <p:xfrm>
          <a:off x="296260" y="1079500"/>
          <a:ext cx="88477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5E2E-D486-42BA-9D47-03576EF23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Target Arena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6045-F7AE-40AA-A0AF-08FEE57A08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b="1" dirty="0"/>
              <a:t>Housing Societies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Gulshan Societies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Banani Societies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Baridhara Societies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Dhanmondi Societies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Govt. Officers Societies (Baily Road)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Uttora</a:t>
            </a:r>
            <a:r>
              <a:rPr lang="en-US" dirty="0"/>
              <a:t> Societies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Niketon</a:t>
            </a:r>
            <a:r>
              <a:rPr lang="en-US" dirty="0"/>
              <a:t> Societies and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Other Housing Societies around Dhaka City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C8D86-CD6E-44C8-9532-4995FE4F6A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b="1" dirty="0"/>
              <a:t>Corporate Building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DCC markets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Corporate Buildings &gt;10 floor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Institutions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Different Clubs </a:t>
            </a:r>
          </a:p>
        </p:txBody>
      </p:sp>
    </p:spTree>
    <p:extLst>
      <p:ext uri="{BB962C8B-B14F-4D97-AF65-F5344CB8AC3E}">
        <p14:creationId xmlns:p14="http://schemas.microsoft.com/office/powerpoint/2010/main" val="1036154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11911</TotalTime>
  <Words>1364</Words>
  <Application>Microsoft Office PowerPoint</Application>
  <PresentationFormat>On-screen Show (16:9)</PresentationFormat>
  <Paragraphs>296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Times New Roman</vt:lpstr>
      <vt:lpstr>Wingdings</vt:lpstr>
      <vt:lpstr>Office Theme</vt:lpstr>
      <vt:lpstr>Urban Fire Safety  Readiness Project</vt:lpstr>
      <vt:lpstr>Introduction </vt:lpstr>
      <vt:lpstr>Major Problems</vt:lpstr>
      <vt:lpstr>Solution Required</vt:lpstr>
      <vt:lpstr>Who We Are?</vt:lpstr>
      <vt:lpstr>What we DO?</vt:lpstr>
      <vt:lpstr>Our Previous Project Experience </vt:lpstr>
      <vt:lpstr>PowerPoint Presentation</vt:lpstr>
      <vt:lpstr>Target Arena</vt:lpstr>
      <vt:lpstr>PowerPoint Presentation</vt:lpstr>
      <vt:lpstr>Minimum Participation from Every House </vt:lpstr>
      <vt:lpstr>PowerPoint Presentation</vt:lpstr>
      <vt:lpstr>Role of FSCD</vt:lpstr>
      <vt:lpstr>Role of SRCL</vt:lpstr>
      <vt:lpstr>The Safety Team</vt:lpstr>
      <vt:lpstr>PowerPoint Presentation</vt:lpstr>
      <vt:lpstr>PowerPoint Presentation</vt:lpstr>
      <vt:lpstr>Basic Outcomes of This Project</vt:lpstr>
      <vt:lpstr>New Trained Fire Safety Workforce for Housing and Corporate Sector</vt:lpstr>
      <vt:lpstr>Safety Instruments Installations</vt:lpstr>
      <vt:lpstr>Safety Corporate Practices</vt:lpstr>
      <vt:lpstr>Facilities for FSCD</vt:lpstr>
      <vt:lpstr>PowerPoint Presentation</vt:lpstr>
      <vt:lpstr>PowerPoint Presentation</vt:lpstr>
      <vt:lpstr>Funding Sources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Jubayer</cp:lastModifiedBy>
  <cp:revision>235</cp:revision>
  <cp:lastPrinted>2020-03-08T11:56:08Z</cp:lastPrinted>
  <dcterms:created xsi:type="dcterms:W3CDTF">2013-08-21T19:17:07Z</dcterms:created>
  <dcterms:modified xsi:type="dcterms:W3CDTF">2020-11-19T11:02:38Z</dcterms:modified>
</cp:coreProperties>
</file>