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639-6ACD-4574-A35C-45A2CCC78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0850A-5D44-4038-AC49-AD3432A70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A421-AD44-4CF6-8716-B960DD55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B2DC-A9C2-45ED-B61F-81438B2A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D06E-26F8-4B08-B001-3D1F5288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5D7A-A735-4ACA-988D-49C329B5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26607-1EB5-4E33-9E92-A62825AA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F308-9BC3-4C5F-941C-525BE2B6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342C-9FE6-4E83-895C-26335D8D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768F-BF3A-474F-86F5-FFB340D8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452D9-9FBF-4C41-84BE-C139EB60C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C76AC-ECDD-4A74-A662-4DD945EC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5EA0-9AC8-4514-9FC1-08C0C94B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7E59-5428-43D9-A081-B27DA5A9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E58A-3429-42BB-8C57-462259BE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2F63-21F9-42C1-8ECA-3955DD45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7C09-D371-4BE4-AF5B-A474AED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CFC6-ECF4-4A12-9F03-69CBED67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48491-9E11-4BC8-8768-6DC1A559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3310-F0C0-4419-BBA5-2C819B5D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A27-C527-4B8A-875A-AED99A9C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84A-C804-4C2D-BC99-6DEEFAEE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7732-8408-43CE-8B16-29BDC82F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3228-7974-4DAE-8DBD-0EA0C6C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F910-0325-4EB1-AB9B-218B9E1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DF92-39A5-4527-8ABC-9E0AB4AD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D1D4-5F4D-4257-ADF0-7DB903ED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4C67-6101-4DF0-B0A8-60E829C94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CD80E-8DFC-4277-BFFE-F97CB137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A8AD6-B504-4822-92AA-618ED159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500F-EA50-48EF-BD1C-3035ACE5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7648-7738-4B04-AD21-043A1418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9EDA-1284-40C3-A07E-BBC42ADE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37A01-BA57-4B4E-A92B-9AFC49BA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4167E-8B3F-492C-987A-C96E95685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65747-5EBE-4A10-A19B-96DC6023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5A928-A53F-443A-9558-C0EB8F57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DB9EA-9315-491C-8F7C-AF522EBA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36C6E-CB5B-49AB-A357-B8FC72AD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FDF0-579B-42DC-9973-AE8D1C6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9119-ADC4-4706-AC68-B39777E9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80A3E-723E-4C30-9C57-FBBE1612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3648-3E3B-4C3B-8734-8AFD8D94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0F32D-FC6F-4C0A-A159-425EC9A6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DBCC-2C96-43ED-B5D0-5B9BBBF2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E9786-099F-48DE-BFF4-14525FF2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AC4F-A50F-4D66-A232-A774776D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674-3D3F-4D09-A440-2DF4D50F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C631-0328-48A0-8834-A8FA4BFB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C335-CEF7-4380-B846-0F9D4CA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1593-E29C-4C13-89DF-EBBFC887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5B53-E329-4E1D-AC35-D87D1EBA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3ED1-F28B-4662-9077-C65E4DA3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660C3-D8E8-48E8-9503-5562A1EA6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1CDE9-7FE7-4514-9357-A7974DA24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F949-2A9A-4CED-9C6F-1262A6B6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D6B92-EFCA-4E99-A3E0-458799F3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C4B4A-7E1E-4E8F-8953-E3BD31D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7B05F-70D6-4707-8150-F118E9C9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17A31-FFC5-4BF6-82D3-624DE9AD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A2B5-7A8A-4D78-8527-3CC3F6324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787F-FF2D-4B17-9930-E36D83D4B8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4BCE-EA2F-465B-84FD-FC141F83A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C837-F887-448E-B174-D22C734E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hyperlink" Target="http://www.srclbd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hyperlink" Target="http://www.srclbd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hyperlink" Target="http://www.srclbd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hyperlink" Target="http://www.srclbd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hyperlink" Target="http://www.srclbd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sochet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www.srclbd.com/" TargetMode="External"/><Relationship Id="rId4" Type="http://schemas.openxmlformats.org/officeDocument/2006/relationships/hyperlink" Target="http://www.free-powerpoint-templates-design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hyperlink" Target="http://www.srclbd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hyperlink" Target="http://www.srclbd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hyperlink" Target="http://www.srclb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://www.srclbd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rclbd.com/" TargetMode="External"/><Relationship Id="rId4" Type="http://schemas.openxmlformats.org/officeDocument/2006/relationships/hyperlink" Target="http://www.free-powerpoint-templates-design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srclbd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srclbd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://www.srclb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www.srclbd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http://www.srclbd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hyperlink" Target="http://www.srclb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hyperlink" Target="http://www.srclb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97" y="281352"/>
            <a:ext cx="4046806" cy="759657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7"/>
            <a:ext cx="10452296" cy="298931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and Medium Enterprises (SMEs) play an important role in the developing economy of a country like Bangladesh. Their role in terms of sustainable economic growth, production, development of entrepreneurs, employment generation, contribution to exports and facilitating equitable distribution of income is very critical for a developing country. Thus, the government has identified the SMEs as a key element and considered as the backbone of the economy of Bangladesh. In this corona pandemic many informal SMEs are being developed through online based system (Facebook, YouTube, etc.).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0DAE7-EAB7-4E28-A2C7-ADDCA66D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C053625-4A8A-455D-BA4B-27375AC62B03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0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5"/>
            <a:ext cx="5401994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Market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7"/>
            <a:ext cx="5226148" cy="3523885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shopping mall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number wise separate live link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consumer-shopkeeper-consumer link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purchase from every shop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wholesale market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khatunganj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hut (market) management through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18D8B-48A1-4523-94A0-74B31416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8CE2351-20ED-4842-A625-75B32545F53B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9DA67-B6F2-43FA-8DDF-EFECE5CFB7D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57" y="2096158"/>
            <a:ext cx="3759591" cy="3031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8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5"/>
            <a:ext cx="5401994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Shops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06" y="1526417"/>
            <a:ext cx="5401994" cy="3326937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Mohallas/Paras/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live shop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wise live shop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wise live shop development (different items based on FB group)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 market wise live shop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 scanning poster shop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&amp; housing society wise live shop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27500-AC77-49F5-8379-D4BA9988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655B361-CC63-4BDA-AE2E-A6015426A553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7E5221-26D6-4A6D-84AF-ACCA023F46E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60" y="1526418"/>
            <a:ext cx="3830313" cy="3326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2"/>
            <a:ext cx="10452296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Garments/Trade Body wise Sales point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864042"/>
            <a:ext cx="10452296" cy="184982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grocery shop development in factory (online &amp; offline)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system development for employees &amp; owners house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employee purchase system from terminated employee (RE-TE system development)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demand analysis and supply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59436-F657-423B-A3FF-7708C708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2C647CCB-8CA0-49E5-AE48-80F093881591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9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2"/>
            <a:ext cx="10452296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Supply Chain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36" y="1202859"/>
            <a:ext cx="5657557" cy="483217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production house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yield varieties production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hygiene maintaining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to day collection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packaging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4-tier delivery system (bike, bicycle, small pickup van, large supply van)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gateway (general &amp; mobile banking)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engagement &amp; supply system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transport system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loan, micro-credit loan, and other financial services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production houses and one direct buyer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payment during production against post sale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3C87A-7233-46A6-AA16-C5197E6B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D2AE809-D1D6-4B56-AF0C-100DB6085CC6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62FF7-1811-42CF-94E3-31440824D4D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87" y="1670573"/>
            <a:ext cx="4430177" cy="3896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9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252" y="212693"/>
            <a:ext cx="3289496" cy="553998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844059"/>
            <a:ext cx="5226148" cy="503623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employees due to COVID-19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members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hygiene food supplier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shop keepers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owners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shop owners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institutions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food suppliers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involvement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Non-formal SMEs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farmers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Commission agent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system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3FD58-40BA-43B3-B8AF-FB2C0495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030A7F34-41F7-405B-9FE6-C24025DC6253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3C8EA-5C13-403E-95DB-697315F1DDB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84" y="1512274"/>
            <a:ext cx="5610664" cy="369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11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Spent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1076247"/>
            <a:ext cx="5226148" cy="495879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&amp; cleaning machineries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machineries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 development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and pesticides supply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payment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loan interest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Branding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BFB04-2C07-4B2D-BDDE-FDBE9D59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6ADF8C4-30FA-4943-856A-D92AEC038EA5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08C62-4306-4C71-A702-589F41A9EE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24" y="1983546"/>
            <a:ext cx="5226148" cy="3066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04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015" y="203983"/>
            <a:ext cx="3387970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Strength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998807"/>
            <a:ext cx="6459416" cy="457199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 and strong communication with different trade organizations in Bangladesh (BKMEA, BAIRA, BTA, BFLLFEA, BDMS etc.)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the terminated employees from different factories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experienced with live projects (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www.socheton.com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ministry affiliation (iDEA project, Startup Bangladesh, ICT, GoB)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transport regulatory body (private)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agreement with Bangladesh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Malik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(BDMS)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2500+ union parishad areas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IT support team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support team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sales platform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based communication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33DF2-E1FD-4AF6-BFF8-FC0360FFE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9FE8CDD2-B74A-47ED-AAB7-97AE43C2847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BD61D-AD24-4B3A-8DAA-DD95DFE6B57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85" y="1726809"/>
            <a:ext cx="3953021" cy="3404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9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392" y="126285"/>
            <a:ext cx="3619215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Team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104B4-2013-4870-8E08-92F09041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36950"/>
              </p:ext>
            </p:extLst>
          </p:nvPr>
        </p:nvGraphicFramePr>
        <p:xfrm>
          <a:off x="731520" y="787469"/>
          <a:ext cx="10775852" cy="5283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577">
                  <a:extLst>
                    <a:ext uri="{9D8B030D-6E8A-4147-A177-3AD203B41FA5}">
                      <a16:colId xmlns:a16="http://schemas.microsoft.com/office/drawing/2014/main" val="3234896726"/>
                    </a:ext>
                  </a:extLst>
                </a:gridCol>
                <a:gridCol w="3078814">
                  <a:extLst>
                    <a:ext uri="{9D8B030D-6E8A-4147-A177-3AD203B41FA5}">
                      <a16:colId xmlns:a16="http://schemas.microsoft.com/office/drawing/2014/main" val="869054101"/>
                    </a:ext>
                  </a:extLst>
                </a:gridCol>
                <a:gridCol w="4068434">
                  <a:extLst>
                    <a:ext uri="{9D8B030D-6E8A-4147-A177-3AD203B41FA5}">
                      <a16:colId xmlns:a16="http://schemas.microsoft.com/office/drawing/2014/main" val="1067708398"/>
                    </a:ext>
                  </a:extLst>
                </a:gridCol>
                <a:gridCol w="2529027">
                  <a:extLst>
                    <a:ext uri="{9D8B030D-6E8A-4147-A177-3AD203B41FA5}">
                      <a16:colId xmlns:a16="http://schemas.microsoft.com/office/drawing/2014/main" val="2862251911"/>
                    </a:ext>
                  </a:extLst>
                </a:gridCol>
              </a:tblGrid>
              <a:tr h="195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 and Special Fields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Experience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1369921208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Md.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Mazedul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Haque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Netherland, Educationalist and Researcher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4078437257"/>
                  </a:ext>
                </a:extLst>
              </a:tr>
              <a:tr h="398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Sayed Md. Nazim Uddin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University Professor, Online Class Expert and Researcher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2384925764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Razib Amirul Islam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Educationalist and Researcher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3599175928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Zahanara Parvin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Japan, Educationalist and Researcher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711360089"/>
                  </a:ext>
                </a:extLst>
              </a:tr>
              <a:tr h="710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NSDA L-4 in IT, Project Management Professional Trained, Online Class Expert and Researcher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209776600"/>
                  </a:ext>
                </a:extLst>
              </a:tr>
              <a:tr h="392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Sadequr Rahman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Project Management Professional Trained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951211633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Emdad Ali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(JU), College Teacher and Online Class Expert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265990354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Jinnat Ara Khatun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ED (DU), College Teacher and Online Class Expert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742586851"/>
                  </a:ext>
                </a:extLst>
              </a:tr>
              <a:tr h="195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Mehedi Hassan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S. S. (DU),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86435088"/>
                  </a:ext>
                </a:extLst>
              </a:tr>
              <a:tr h="195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 Hassan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(UAP),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4201247517"/>
                  </a:ext>
                </a:extLst>
              </a:tr>
              <a:tr h="286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 Rahman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3572109307"/>
                  </a:ext>
                </a:extLst>
              </a:tr>
              <a:tr h="286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 Rahman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176704101"/>
                  </a:ext>
                </a:extLst>
              </a:tr>
              <a:tr h="286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Salim Ahmed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(BUET),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1378097990"/>
                  </a:ext>
                </a:extLst>
              </a:tr>
              <a:tr h="25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 Technician (6)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3866253396"/>
                  </a:ext>
                </a:extLst>
              </a:tr>
              <a:tr h="297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(70)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286334173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0C4AADB-0779-4991-9BC0-AEF727223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6D5749CC-8E86-4991-B8E7-781F5BFC9BEA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7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Required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1076247"/>
            <a:ext cx="5226147" cy="4494559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gateway (card &amp; mobile banking)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tracking system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 router for rural areas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(1080p) for high resolution videos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Cable (10 Meters)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System for customer communication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stabilizers for poor connection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42’ LED TV for customer Monitoring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stabilizers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Camera Stands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E1B9F07-13EF-47E2-9D7C-45EFCD2E8E08}"/>
              </a:ext>
            </a:extLst>
          </p:cNvPr>
          <p:cNvSpPr txBox="1">
            <a:spLocks/>
          </p:cNvSpPr>
          <p:nvPr/>
        </p:nvSpPr>
        <p:spPr>
          <a:xfrm>
            <a:off x="6454727" y="1076247"/>
            <a:ext cx="5226147" cy="4494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connection with LAN facilities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Multiplug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Hub and customized connector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soft lighting for showroom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Card USB Connector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stand table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for every shop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for clear voice communication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 and key board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server for every shop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Laptop, Desktop or Smart phone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EDE97-0AD9-4722-A2E5-2D2D8A42C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FC82AC26-6837-463C-B534-8D88F0D08B71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5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Equity Required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998807"/>
            <a:ext cx="6262468" cy="503623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set up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management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e-commerce management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loan support for supply chain SMEs, farmers and shopkeepers SMEs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product support (seed, pesticides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capital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and packing machineries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financial support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decoration (online &amp; offline)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mall wise equipment set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5E3EC-EDD3-421C-8C41-84DC6AC7D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47F99B4-3B90-4219-AAAF-84581C4D1E0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F54F7-94A9-4111-A7B0-62CD15D83C2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1" y="1997612"/>
            <a:ext cx="4515727" cy="3052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660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97" y="281352"/>
            <a:ext cx="4046806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7"/>
            <a:ext cx="10452296" cy="2989312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hygienic and safe food &amp; products supply system first in Bangladesh;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direct marketing linkup with buyers with a sustainable supply chain;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sustainable agriculture &amp; product supply chain all over Bangladesh;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reform an online based digital market system, engage wholesale agent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khatunganj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shyambazar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breakthrough in our wholesale supply chain market;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farmer to consumer (F2C) system;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 shift of general shop to live shop system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0A7D2-C86F-4CD0-8529-7254D04B2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52715BA-EBC6-4EB6-9E1E-6CC13B2A33CD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1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Preparedness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1076247"/>
            <a:ext cx="6178062" cy="4382017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used to online marketing and purchasing due to COVID-19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delivery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banking payment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employee support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hygiene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date wise labeling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non-formal SMEs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affected people’s support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business paradigm shift due to COVID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Fourth Industrial Revolution (4IR) practices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A56C0-49D9-4F96-BC29-3018655A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0154B26D-8411-4B06-9950-ED27A17D24F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A0445-3471-4548-81DC-B96ABBE499F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5" y="1712775"/>
            <a:ext cx="4698607" cy="310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21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1076248"/>
            <a:ext cx="6726702" cy="495879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product demand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increasing for online purchasing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new entrepreneurs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running SMEs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association involvement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demand of SME sector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software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Supplier-customer live relationship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Government-TO-Association-NGO and public relationship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 and area wise product diversification and supply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market 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70780-10A7-41A1-8885-48CE85A2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18A2A76D-C1AC-46E2-9756-2388B1EF5B75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50C1E-1FF0-4B7C-98AA-CB41251654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6" y="1941342"/>
            <a:ext cx="4117330" cy="2813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36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Reduction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025" y="1057686"/>
            <a:ext cx="7908388" cy="3242534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market opportunities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generation for expatriates, terminated employee and other affected people due to COVID-19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Non-formal SME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establishment with producer, agent, supplier, and consumer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diversification from one place to all over Bangladesh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on national economic growth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distribution of area wise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A668B-2381-4897-A19A-2A52D5AA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014C53E6-1A37-4FCE-8E26-63D9FA97657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319EB-F91C-4DAA-B90A-65A3A80DD1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13" y="2461846"/>
            <a:ext cx="3303562" cy="2854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8591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Target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385744"/>
            <a:ext cx="6206197" cy="248287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Poverty (SDG-1)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Good-Health and Well-being (SDG-3)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(SDG-8)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 and Infrastructure (SDG-9)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((SDG-12)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action (SDG-13)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29C5F-3EC6-4017-858B-D0F81FE589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49" y="2187561"/>
            <a:ext cx="4246099" cy="2482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D7251-A9BB-49D9-B5C8-E9D725C95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0CBDD7A1-CCED-4C51-A962-FB4E22360109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3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710" y="1737430"/>
            <a:ext cx="9610579" cy="248287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continuous project and need to support in different parts. Primarily, our first funding request is $5,000,000.00 (five million US dollars) in the context of equity and running capital.</a:t>
            </a:r>
          </a:p>
        </p:txBody>
      </p:sp>
    </p:spTree>
    <p:extLst>
      <p:ext uri="{BB962C8B-B14F-4D97-AF65-F5344CB8AC3E}">
        <p14:creationId xmlns:p14="http://schemas.microsoft.com/office/powerpoint/2010/main" val="290116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97" y="281352"/>
            <a:ext cx="4046806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941" y="1146589"/>
            <a:ext cx="6782973" cy="4452352"/>
          </a:xfrm>
        </p:spPr>
        <p:txBody>
          <a:bodyPr>
            <a:noAutofit/>
          </a:bodyPr>
          <a:lstStyle/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Purchase with Agent Engagement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&amp; Customized Transport System with GPS Tracking and software use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input (8 locations)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Disinfecting, Cleaning, Hygienic and Vacuum Packaging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pre-order and sale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within 6 hours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based customer need analysis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calculation and storing with seasonal calendar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sharing with regular customer </a:t>
            </a:r>
          </a:p>
          <a:p>
            <a:pPr algn="just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86434-038A-470D-AB7D-3BBE621A9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C490C6A8-2FA6-48F5-8CD0-3375207BC50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9DE2C-F42A-4ACF-A81D-9596EA65E9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89" y="1790149"/>
            <a:ext cx="3811270" cy="3165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95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97" y="281353"/>
            <a:ext cx="4046806" cy="703386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Point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89" y="1146589"/>
            <a:ext cx="7526215" cy="3045583"/>
          </a:xfrm>
        </p:spPr>
        <p:txBody>
          <a:bodyPr>
            <a:noAutofit/>
          </a:bodyPr>
          <a:lstStyle/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informal farmers and SMEs as our basic production house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as a direct buyer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advance amount for cultivating crops and agricultural products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yield varieties seed supply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small scale bank loan for suppliers and agents as part of cultivation and supply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training for cultivation and harvesting of crops</a:t>
            </a:r>
          </a:p>
          <a:p>
            <a:pPr algn="just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E6488-6871-45DF-B07C-39D1A773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92DFDDF0-8EB8-454C-8082-CEE771087E19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1CFD5-4EC8-42AB-BD15-BD32D1C8EEE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03" y="2375534"/>
            <a:ext cx="3763108" cy="3045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03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140673"/>
            <a:ext cx="10452296" cy="55399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Terminated Employee Due to COVID-19 Point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" y="773721"/>
            <a:ext cx="10452296" cy="372794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list for employees who lost their job due to COVID-19 pandemic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different trade organizations (BKMEA, BAIRA, BTA, BFLLFEA, BDMS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dismissed employees with different trades (according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GoB)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their products with advance payment and sale to present employees with hygiene condition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all kinds of technical (seed supply, training, packaging, hygienic etc.) and financial management (product buying, selling, bank loan, land leasing, and pesticide supply)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SMART supply chain and delivery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mobile app and webpage-based market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18911-4BB2-44F2-9D00-D8DD42D9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E8AC6CD4-58C5-4684-9055-2AB06ABBF998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F9D2-A1D9-4DDF-A50C-D8BD56EDF5B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50" y="3699803"/>
            <a:ext cx="4034197" cy="2335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279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168807"/>
            <a:ext cx="5401994" cy="675329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System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" y="1041087"/>
            <a:ext cx="11320822" cy="432926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vehicle (vegetables, fish, fruits, crops, liquid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and radius-based transportation collection system (Toyota, Nishan, Japanese collection model)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vehicle (collection, transportation, and delivery) use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app-based vehicle tracking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ten (10) ferry ghats with agent for quick transportation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Anti-trip management system development all over Bangladesh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Express Courier Service development in 2500 unions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technical support for logistic management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with BRTC and postal logistic delivery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digital economy system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Nogod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Bkash, Rocket, Sure Cash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8B957-3C7F-48CA-B99C-FC3BC9CE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07CE4B38-7530-4283-92C2-30A74F1438B0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EF46E-C7B9-4053-A0F2-C0566F2EBE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53" y="2197253"/>
            <a:ext cx="3288609" cy="317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67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5"/>
            <a:ext cx="5401994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Food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8"/>
            <a:ext cx="7655170" cy="172321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collection with hygienic practice (PPE and polybag usage)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In-house disinfection (water heating, spraying, &amp; cleaning) process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and sorting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Grade-wise special treatment for category of 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4DC9A-8120-438A-8843-39CC827B3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92C660CF-4E5D-41EE-A47E-59821E811FD2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DA6FE-36E4-41AF-A3F3-2DE3BC3BC01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49637"/>
            <a:ext cx="5226148" cy="2447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996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6"/>
            <a:ext cx="5401994" cy="731522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Packaging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7"/>
            <a:ext cx="6670431" cy="294710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packing for vegetables and quick perishable goods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packing for grade-wise product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auto labeling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&amp; expire date enabling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Weight-wise packing (2kg, 5kg, 10kg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QC pass system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Respray for final delivery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D582E-1C7E-4DE1-B881-B045186C3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EB66B47B-E1C7-43AE-8D80-0F5D6F837F04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C970C-4E93-49BA-99F6-DA368FE9FA3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2479968"/>
            <a:ext cx="3781865" cy="2823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84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5"/>
            <a:ext cx="5401994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Sales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49" y="1188792"/>
            <a:ext cx="9399563" cy="208898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customer (present worker of BKMEA, BAIRA, BTA, BFLLFEA, BDMS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customer development with branding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9BD2-31CE-4A5B-B07F-E7051125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F860DAE-D84F-449B-AC78-BAAFDE44C12A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6BD1A-6DF9-4ADC-813B-A49A6E19DD6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3" y="3429000"/>
            <a:ext cx="5642512" cy="2240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70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1766</Words>
  <Application>Microsoft Office PowerPoint</Application>
  <PresentationFormat>Widescreen</PresentationFormat>
  <Paragraphs>306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Office Theme</vt:lpstr>
      <vt:lpstr>Background</vt:lpstr>
      <vt:lpstr>Objectives</vt:lpstr>
      <vt:lpstr>Basic Plan</vt:lpstr>
      <vt:lpstr>Production Point</vt:lpstr>
      <vt:lpstr>Support to Terminated Employee Due to COVID-19 Point</vt:lpstr>
      <vt:lpstr>Transportation System</vt:lpstr>
      <vt:lpstr>Hygiene Food</vt:lpstr>
      <vt:lpstr>Smart Packaging</vt:lpstr>
      <vt:lpstr>Online Sales</vt:lpstr>
      <vt:lpstr>Live Market</vt:lpstr>
      <vt:lpstr>Live Shops</vt:lpstr>
      <vt:lpstr>Garments/Trade Body wise Sales point</vt:lpstr>
      <vt:lpstr>Smooth Supply Chain</vt:lpstr>
      <vt:lpstr>Beneficiaries</vt:lpstr>
      <vt:lpstr>Major Spent</vt:lpstr>
      <vt:lpstr>Our Strength</vt:lpstr>
      <vt:lpstr>Winning Team</vt:lpstr>
      <vt:lpstr>Technology Required</vt:lpstr>
      <vt:lpstr>Equity Required</vt:lpstr>
      <vt:lpstr>COVID-19 Preparedness</vt:lpstr>
      <vt:lpstr>Sustainability</vt:lpstr>
      <vt:lpstr>Poverty Reduction</vt:lpstr>
      <vt:lpstr>SDG Target</vt:lpstr>
      <vt:lpstr>Funding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Jubayer</dc:creator>
  <cp:lastModifiedBy>Jubayer</cp:lastModifiedBy>
  <cp:revision>53</cp:revision>
  <dcterms:created xsi:type="dcterms:W3CDTF">2020-11-11T10:57:48Z</dcterms:created>
  <dcterms:modified xsi:type="dcterms:W3CDTF">2020-11-11T12:07:56Z</dcterms:modified>
</cp:coreProperties>
</file>