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70" r:id="rId6"/>
    <p:sldId id="271" r:id="rId7"/>
    <p:sldId id="272" r:id="rId8"/>
    <p:sldId id="273" r:id="rId9"/>
    <p:sldId id="259" r:id="rId10"/>
    <p:sldId id="260" r:id="rId11"/>
    <p:sldId id="261" r:id="rId12"/>
    <p:sldId id="262" r:id="rId13"/>
    <p:sldId id="263" r:id="rId14"/>
    <p:sldId id="274" r:id="rId15"/>
    <p:sldId id="264" r:id="rId16"/>
    <p:sldId id="265" r:id="rId17"/>
    <p:sldId id="266" r:id="rId18"/>
    <p:sldId id="275" r:id="rId19"/>
    <p:sldId id="268" r:id="rId20"/>
    <p:sldId id="27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C5895-0EDD-4D9A-A492-1C11DB995D1A}" type="doc">
      <dgm:prSet loTypeId="urn:microsoft.com/office/officeart/2005/8/layout/radial6" loCatId="cycle" qsTypeId="urn:microsoft.com/office/officeart/2005/8/quickstyle/3d1" qsCatId="3D" csTypeId="urn:microsoft.com/office/officeart/2005/8/colors/colorful2" csCatId="colorful" phldr="1"/>
      <dgm:spPr/>
      <dgm:t>
        <a:bodyPr/>
        <a:lstStyle/>
        <a:p>
          <a:endParaRPr lang="en-US"/>
        </a:p>
      </dgm:t>
    </dgm:pt>
    <dgm:pt modelId="{EC40FB47-392B-4AFF-B1E6-F2E94DAED8B5}">
      <dgm:prSet phldrT="[Text]" custT="1"/>
      <dgm:spPr>
        <a:solidFill>
          <a:srgbClr val="002060"/>
        </a:solidFill>
      </dgm:spPr>
      <dgm:t>
        <a:bodyPr/>
        <a:lstStyle/>
        <a:p>
          <a:r>
            <a:rPr lang="en-US" sz="1800" dirty="0">
              <a:latin typeface="Times New Roman" panose="02020603050405020304" pitchFamily="18" charset="0"/>
              <a:cs typeface="Times New Roman" panose="02020603050405020304" pitchFamily="18" charset="0"/>
            </a:rPr>
            <a:t>PRESENT</a:t>
          </a:r>
        </a:p>
        <a:p>
          <a:r>
            <a:rPr lang="en-US" sz="1800" dirty="0">
              <a:latin typeface="Times New Roman" panose="02020603050405020304" pitchFamily="18" charset="0"/>
              <a:cs typeface="Times New Roman" panose="02020603050405020304" pitchFamily="18" charset="0"/>
            </a:rPr>
            <a:t>DEMAND</a:t>
          </a:r>
        </a:p>
      </dgm:t>
    </dgm:pt>
    <dgm:pt modelId="{B29D20B8-5D1F-47FF-9A19-23C7F2AA8B65}" type="parTrans" cxnId="{F052FD20-A430-471E-8ED9-6569373699E0}">
      <dgm:prSet/>
      <dgm:spPr/>
      <dgm:t>
        <a:bodyPr/>
        <a:lstStyle/>
        <a:p>
          <a:endParaRPr lang="en-US"/>
        </a:p>
      </dgm:t>
    </dgm:pt>
    <dgm:pt modelId="{B82D1451-A1EE-4CD8-8B5D-C5E7A8E52581}" type="sibTrans" cxnId="{F052FD20-A430-471E-8ED9-6569373699E0}">
      <dgm:prSet/>
      <dgm:spPr/>
      <dgm:t>
        <a:bodyPr/>
        <a:lstStyle/>
        <a:p>
          <a:endParaRPr lang="en-US"/>
        </a:p>
      </dgm:t>
    </dgm:pt>
    <dgm:pt modelId="{53B4CEC3-08D6-4590-868B-0BD298670E47}">
      <dgm:prSet phldrT="[Text]" custT="1"/>
      <dgm:spPr>
        <a:solidFill>
          <a:schemeClr val="accent2">
            <a:lumMod val="50000"/>
          </a:schemeClr>
        </a:solidFill>
      </dgm:spPr>
      <dgm:t>
        <a:bodyPr/>
        <a:lstStyle/>
        <a:p>
          <a:r>
            <a:rPr lang="en-US" sz="2000" b="1" dirty="0">
              <a:latin typeface="Times New Roman" panose="02020603050405020304" pitchFamily="18" charset="0"/>
              <a:cs typeface="Times New Roman" panose="02020603050405020304" pitchFamily="18" charset="0"/>
            </a:rPr>
            <a:t>Japan</a:t>
          </a:r>
          <a:endParaRPr lang="en-US" sz="1600" b="1" dirty="0">
            <a:latin typeface="Times New Roman" panose="02020603050405020304" pitchFamily="18" charset="0"/>
            <a:cs typeface="Times New Roman" panose="02020603050405020304" pitchFamily="18" charset="0"/>
          </a:endParaRPr>
        </a:p>
      </dgm:t>
    </dgm:pt>
    <dgm:pt modelId="{1DA36FD1-83E2-4189-BD86-52E8FEC3748D}" type="parTrans" cxnId="{9EF2B612-5948-4998-9848-4A71A9768150}">
      <dgm:prSet/>
      <dgm:spPr/>
      <dgm:t>
        <a:bodyPr/>
        <a:lstStyle/>
        <a:p>
          <a:endParaRPr lang="en-US"/>
        </a:p>
      </dgm:t>
    </dgm:pt>
    <dgm:pt modelId="{7EA08C11-A815-48FF-945E-71991D3A35D5}" type="sibTrans" cxnId="{9EF2B612-5948-4998-9848-4A71A9768150}">
      <dgm:prSet/>
      <dgm:spPr>
        <a:solidFill>
          <a:schemeClr val="tx1">
            <a:lumMod val="95000"/>
            <a:lumOff val="5000"/>
          </a:schemeClr>
        </a:solidFill>
      </dgm:spPr>
      <dgm:t>
        <a:bodyPr/>
        <a:lstStyle/>
        <a:p>
          <a:endParaRPr lang="en-US"/>
        </a:p>
      </dgm:t>
    </dgm:pt>
    <dgm:pt modelId="{6DFBB558-B7E6-414C-B392-1825D21BEF96}">
      <dgm:prSet phldrT="[Text]"/>
      <dgm:spPr>
        <a:solidFill>
          <a:schemeClr val="accent4">
            <a:lumMod val="75000"/>
          </a:schemeClr>
        </a:solidFill>
      </dgm:spPr>
      <dgm:t>
        <a:bodyPr/>
        <a:lstStyle/>
        <a:p>
          <a:r>
            <a:rPr lang="en-US" b="1" dirty="0">
              <a:latin typeface="Times New Roman" panose="02020603050405020304" pitchFamily="18" charset="0"/>
              <a:cs typeface="Times New Roman" panose="02020603050405020304" pitchFamily="18" charset="0"/>
            </a:rPr>
            <a:t>UK</a:t>
          </a:r>
        </a:p>
      </dgm:t>
    </dgm:pt>
    <dgm:pt modelId="{E185064C-91A9-46F7-B897-6CB905B656B1}" type="parTrans" cxnId="{E627FC92-F958-4EF2-94E4-437612E4E03F}">
      <dgm:prSet/>
      <dgm:spPr/>
      <dgm:t>
        <a:bodyPr/>
        <a:lstStyle/>
        <a:p>
          <a:endParaRPr lang="en-US"/>
        </a:p>
      </dgm:t>
    </dgm:pt>
    <dgm:pt modelId="{5DDA28FF-0AB1-4E07-90EA-1852C65FB48A}" type="sibTrans" cxnId="{E627FC92-F958-4EF2-94E4-437612E4E03F}">
      <dgm:prSet/>
      <dgm:spPr>
        <a:solidFill>
          <a:schemeClr val="tx1">
            <a:lumMod val="95000"/>
            <a:lumOff val="5000"/>
          </a:schemeClr>
        </a:solidFill>
      </dgm:spPr>
      <dgm:t>
        <a:bodyPr/>
        <a:lstStyle/>
        <a:p>
          <a:endParaRPr lang="en-US"/>
        </a:p>
      </dgm:t>
    </dgm:pt>
    <dgm:pt modelId="{B48834F9-2C86-405D-AE5A-9E4AAF224A61}">
      <dgm:prSet phldrT="[Text]"/>
      <dgm:spPr>
        <a:solidFill>
          <a:srgbClr val="7030A0"/>
        </a:solidFill>
      </dgm:spPr>
      <dgm:t>
        <a:bodyPr/>
        <a:lstStyle/>
        <a:p>
          <a:r>
            <a:rPr lang="en-US" b="1" dirty="0">
              <a:latin typeface="Times New Roman" panose="02020603050405020304" pitchFamily="18" charset="0"/>
              <a:cs typeface="Times New Roman" panose="02020603050405020304" pitchFamily="18" charset="0"/>
            </a:rPr>
            <a:t>USA</a:t>
          </a:r>
        </a:p>
      </dgm:t>
    </dgm:pt>
    <dgm:pt modelId="{97A833CB-BC65-4013-A02C-F599E9AB2A1B}" type="parTrans" cxnId="{85F79717-70A2-4FBA-A507-340D7182F570}">
      <dgm:prSet/>
      <dgm:spPr/>
      <dgm:t>
        <a:bodyPr/>
        <a:lstStyle/>
        <a:p>
          <a:endParaRPr lang="en-US"/>
        </a:p>
      </dgm:t>
    </dgm:pt>
    <dgm:pt modelId="{16DE019C-5E07-45F3-9077-DB13324347CD}" type="sibTrans" cxnId="{85F79717-70A2-4FBA-A507-340D7182F570}">
      <dgm:prSet/>
      <dgm:spPr>
        <a:solidFill>
          <a:schemeClr val="tx1">
            <a:lumMod val="95000"/>
            <a:lumOff val="5000"/>
          </a:schemeClr>
        </a:solidFill>
      </dgm:spPr>
      <dgm:t>
        <a:bodyPr/>
        <a:lstStyle/>
        <a:p>
          <a:endParaRPr lang="en-US"/>
        </a:p>
      </dgm:t>
    </dgm:pt>
    <dgm:pt modelId="{D9CB81BC-ECB7-4717-8A8F-A400E36538E5}">
      <dgm:prSet phldrT="[Text]"/>
      <dgm:spPr>
        <a:solidFill>
          <a:srgbClr val="0070C0"/>
        </a:solidFill>
      </dgm:spPr>
      <dgm:t>
        <a:bodyPr/>
        <a:lstStyle/>
        <a:p>
          <a:r>
            <a:rPr lang="en-US" b="1" dirty="0">
              <a:latin typeface="Times New Roman" panose="02020603050405020304" pitchFamily="18" charset="0"/>
              <a:cs typeface="Times New Roman" panose="02020603050405020304" pitchFamily="18" charset="0"/>
            </a:rPr>
            <a:t>Thailand</a:t>
          </a:r>
        </a:p>
      </dgm:t>
    </dgm:pt>
    <dgm:pt modelId="{B0BC2E89-CC99-493F-BFAA-3E74747946DC}" type="parTrans" cxnId="{C6FD3F49-F739-4C44-9B5B-609A1A1BA25E}">
      <dgm:prSet/>
      <dgm:spPr/>
      <dgm:t>
        <a:bodyPr/>
        <a:lstStyle/>
        <a:p>
          <a:endParaRPr lang="en-US"/>
        </a:p>
      </dgm:t>
    </dgm:pt>
    <dgm:pt modelId="{7419F216-5800-4AA3-9561-3F709682DE10}" type="sibTrans" cxnId="{C6FD3F49-F739-4C44-9B5B-609A1A1BA25E}">
      <dgm:prSet/>
      <dgm:spPr>
        <a:solidFill>
          <a:schemeClr val="tx1">
            <a:lumMod val="95000"/>
            <a:lumOff val="5000"/>
          </a:schemeClr>
        </a:solidFill>
      </dgm:spPr>
      <dgm:t>
        <a:bodyPr/>
        <a:lstStyle/>
        <a:p>
          <a:endParaRPr lang="en-US"/>
        </a:p>
      </dgm:t>
    </dgm:pt>
    <dgm:pt modelId="{1AB31757-61AA-447C-910D-34DF94E62CF2}">
      <dgm:prSet phldrT="[Text]" custT="1"/>
      <dgm:spPr>
        <a:solidFill>
          <a:srgbClr val="92D050"/>
        </a:solidFill>
      </dgm:spPr>
      <dgm:t>
        <a:bodyPr/>
        <a:lstStyle/>
        <a:p>
          <a:r>
            <a:rPr lang="en-US" sz="1600" b="1" dirty="0">
              <a:latin typeface="Times New Roman" panose="02020603050405020304" pitchFamily="18" charset="0"/>
              <a:cs typeface="Times New Roman" panose="02020603050405020304" pitchFamily="18" charset="0"/>
            </a:rPr>
            <a:t>Middle-East</a:t>
          </a:r>
          <a:endParaRPr lang="en-US" sz="2000" b="1" dirty="0">
            <a:latin typeface="Times New Roman" panose="02020603050405020304" pitchFamily="18" charset="0"/>
            <a:cs typeface="Times New Roman" panose="02020603050405020304" pitchFamily="18" charset="0"/>
          </a:endParaRPr>
        </a:p>
      </dgm:t>
    </dgm:pt>
    <dgm:pt modelId="{30D3650B-866A-4B5E-B2DD-1E063D8C2B5D}" type="parTrans" cxnId="{FD7BF079-1962-4EBC-A319-CA517510CFB1}">
      <dgm:prSet/>
      <dgm:spPr/>
      <dgm:t>
        <a:bodyPr/>
        <a:lstStyle/>
        <a:p>
          <a:endParaRPr lang="en-US"/>
        </a:p>
      </dgm:t>
    </dgm:pt>
    <dgm:pt modelId="{38EC7D0C-359C-4D60-A5BF-EF2B8FD3EB68}" type="sibTrans" cxnId="{FD7BF079-1962-4EBC-A319-CA517510CFB1}">
      <dgm:prSet/>
      <dgm:spPr>
        <a:solidFill>
          <a:schemeClr val="tx1">
            <a:lumMod val="95000"/>
            <a:lumOff val="5000"/>
          </a:schemeClr>
        </a:solidFill>
      </dgm:spPr>
      <dgm:t>
        <a:bodyPr/>
        <a:lstStyle/>
        <a:p>
          <a:endParaRPr lang="en-US"/>
        </a:p>
      </dgm:t>
    </dgm:pt>
    <dgm:pt modelId="{86786EA5-17F0-43C4-A157-615292449565}">
      <dgm:prSet phldrT="[Text]"/>
      <dgm:spPr>
        <a:solidFill>
          <a:schemeClr val="tx1">
            <a:lumMod val="65000"/>
            <a:lumOff val="35000"/>
          </a:schemeClr>
        </a:solidFill>
      </dgm:spPr>
      <dgm:t>
        <a:bodyPr/>
        <a:lstStyle/>
        <a:p>
          <a:r>
            <a:rPr lang="en-US" b="1" dirty="0">
              <a:latin typeface="Times New Roman" panose="02020603050405020304" pitchFamily="18" charset="0"/>
              <a:cs typeface="Times New Roman" panose="02020603050405020304" pitchFamily="18" charset="0"/>
            </a:rPr>
            <a:t>Singapore</a:t>
          </a:r>
        </a:p>
      </dgm:t>
    </dgm:pt>
    <dgm:pt modelId="{B6E4EBB8-B306-4C75-82D2-897A2BF48927}" type="parTrans" cxnId="{088549BA-EA9F-4A76-A1F7-EA977F608F63}">
      <dgm:prSet/>
      <dgm:spPr/>
      <dgm:t>
        <a:bodyPr/>
        <a:lstStyle/>
        <a:p>
          <a:endParaRPr lang="en-US"/>
        </a:p>
      </dgm:t>
    </dgm:pt>
    <dgm:pt modelId="{5E962396-59CB-45F3-9C62-C774F12F4AC7}" type="sibTrans" cxnId="{088549BA-EA9F-4A76-A1F7-EA977F608F63}">
      <dgm:prSet/>
      <dgm:spPr>
        <a:solidFill>
          <a:schemeClr val="tx1">
            <a:lumMod val="95000"/>
            <a:lumOff val="5000"/>
          </a:schemeClr>
        </a:solidFill>
      </dgm:spPr>
      <dgm:t>
        <a:bodyPr/>
        <a:lstStyle/>
        <a:p>
          <a:endParaRPr lang="en-US"/>
        </a:p>
      </dgm:t>
    </dgm:pt>
    <dgm:pt modelId="{566AFBD9-3496-45BE-B360-EBED99C86CB3}">
      <dgm:prSet phldrT="[Text]"/>
      <dgm:spPr>
        <a:solidFill>
          <a:schemeClr val="accent6">
            <a:lumMod val="50000"/>
          </a:schemeClr>
        </a:solidFill>
      </dgm:spPr>
      <dgm:t>
        <a:bodyPr/>
        <a:lstStyle/>
        <a:p>
          <a:r>
            <a:rPr lang="en-US" b="1" dirty="0">
              <a:latin typeface="Times New Roman" panose="02020603050405020304" pitchFamily="18" charset="0"/>
              <a:cs typeface="Times New Roman" panose="02020603050405020304" pitchFamily="18" charset="0"/>
            </a:rPr>
            <a:t>European</a:t>
          </a:r>
        </a:p>
        <a:p>
          <a:r>
            <a:rPr lang="en-US" b="1" dirty="0">
              <a:latin typeface="Times New Roman" panose="02020603050405020304" pitchFamily="18" charset="0"/>
              <a:cs typeface="Times New Roman" panose="02020603050405020304" pitchFamily="18" charset="0"/>
            </a:rPr>
            <a:t>Countries</a:t>
          </a:r>
        </a:p>
      </dgm:t>
    </dgm:pt>
    <dgm:pt modelId="{6B90EBCD-B5BD-4E2B-82D9-F495F9FB165D}" type="parTrans" cxnId="{541D6732-614A-4A68-8563-D02D712C7B33}">
      <dgm:prSet/>
      <dgm:spPr/>
      <dgm:t>
        <a:bodyPr/>
        <a:lstStyle/>
        <a:p>
          <a:endParaRPr lang="en-US"/>
        </a:p>
      </dgm:t>
    </dgm:pt>
    <dgm:pt modelId="{A51BA344-5DF7-4799-AC71-20694B67312E}" type="sibTrans" cxnId="{541D6732-614A-4A68-8563-D02D712C7B33}">
      <dgm:prSet/>
      <dgm:spPr/>
      <dgm:t>
        <a:bodyPr/>
        <a:lstStyle/>
        <a:p>
          <a:endParaRPr lang="en-US"/>
        </a:p>
      </dgm:t>
    </dgm:pt>
    <dgm:pt modelId="{9EC88E86-A7E6-465F-8D21-FB05C91B9D91}" type="pres">
      <dgm:prSet presAssocID="{2D1C5895-0EDD-4D9A-A492-1C11DB995D1A}" presName="Name0" presStyleCnt="0">
        <dgm:presLayoutVars>
          <dgm:chMax val="1"/>
          <dgm:dir/>
          <dgm:animLvl val="ctr"/>
          <dgm:resizeHandles val="exact"/>
        </dgm:presLayoutVars>
      </dgm:prSet>
      <dgm:spPr/>
    </dgm:pt>
    <dgm:pt modelId="{42E618DF-7304-4B26-8C17-209028D9C44B}" type="pres">
      <dgm:prSet presAssocID="{EC40FB47-392B-4AFF-B1E6-F2E94DAED8B5}" presName="centerShape" presStyleLbl="node0" presStyleIdx="0" presStyleCnt="1" custScaleX="107918"/>
      <dgm:spPr/>
    </dgm:pt>
    <dgm:pt modelId="{F8084DBA-DC71-499F-8235-14ED87D9B9BB}" type="pres">
      <dgm:prSet presAssocID="{53B4CEC3-08D6-4590-868B-0BD298670E47}" presName="node" presStyleLbl="node1" presStyleIdx="0" presStyleCnt="7" custScaleX="154436" custScaleY="100685">
        <dgm:presLayoutVars>
          <dgm:bulletEnabled val="1"/>
        </dgm:presLayoutVars>
      </dgm:prSet>
      <dgm:spPr/>
    </dgm:pt>
    <dgm:pt modelId="{6D1A3231-2F2A-4C1A-AD92-CDD56847F5AC}" type="pres">
      <dgm:prSet presAssocID="{53B4CEC3-08D6-4590-868B-0BD298670E47}" presName="dummy" presStyleCnt="0"/>
      <dgm:spPr/>
    </dgm:pt>
    <dgm:pt modelId="{15EE9F3B-39CB-4DB4-81DE-81378B454B22}" type="pres">
      <dgm:prSet presAssocID="{7EA08C11-A815-48FF-945E-71991D3A35D5}" presName="sibTrans" presStyleLbl="sibTrans2D1" presStyleIdx="0" presStyleCnt="7"/>
      <dgm:spPr/>
    </dgm:pt>
    <dgm:pt modelId="{0E1C9321-EFFA-402E-98BC-9E6EE0B09C22}" type="pres">
      <dgm:prSet presAssocID="{B48834F9-2C86-405D-AE5A-9E4AAF224A61}" presName="node" presStyleLbl="node1" presStyleIdx="1" presStyleCnt="7" custScaleX="154436" custScaleY="100685" custRadScaleRad="98742" custRadScaleInc="6447">
        <dgm:presLayoutVars>
          <dgm:bulletEnabled val="1"/>
        </dgm:presLayoutVars>
      </dgm:prSet>
      <dgm:spPr/>
    </dgm:pt>
    <dgm:pt modelId="{2DF34F30-CBF2-4639-9105-2549A1DCFD7B}" type="pres">
      <dgm:prSet presAssocID="{B48834F9-2C86-405D-AE5A-9E4AAF224A61}" presName="dummy" presStyleCnt="0"/>
      <dgm:spPr/>
    </dgm:pt>
    <dgm:pt modelId="{E5C81DD7-969A-45E5-AE41-AB9C2CADD7B6}" type="pres">
      <dgm:prSet presAssocID="{16DE019C-5E07-45F3-9077-DB13324347CD}" presName="sibTrans" presStyleLbl="sibTrans2D1" presStyleIdx="1" presStyleCnt="7"/>
      <dgm:spPr/>
    </dgm:pt>
    <dgm:pt modelId="{C0937913-176C-402F-A141-BC40F1218085}" type="pres">
      <dgm:prSet presAssocID="{566AFBD9-3496-45BE-B360-EBED99C86CB3}" presName="node" presStyleLbl="node1" presStyleIdx="2" presStyleCnt="7" custScaleX="154436" custScaleY="100685" custRadScaleRad="98742" custRadScaleInc="6447">
        <dgm:presLayoutVars>
          <dgm:bulletEnabled val="1"/>
        </dgm:presLayoutVars>
      </dgm:prSet>
      <dgm:spPr/>
    </dgm:pt>
    <dgm:pt modelId="{69B7C64E-05A4-4DF4-B156-07A85B65878E}" type="pres">
      <dgm:prSet presAssocID="{566AFBD9-3496-45BE-B360-EBED99C86CB3}" presName="dummy" presStyleCnt="0"/>
      <dgm:spPr/>
    </dgm:pt>
    <dgm:pt modelId="{200D9052-D952-4BEF-A2F2-5460961A5261}" type="pres">
      <dgm:prSet presAssocID="{A51BA344-5DF7-4799-AC71-20694B67312E}" presName="sibTrans" presStyleLbl="sibTrans2D1" presStyleIdx="2" presStyleCnt="7"/>
      <dgm:spPr/>
    </dgm:pt>
    <dgm:pt modelId="{7F8AFBCA-BE8C-4845-BE55-6A1DA9BF443B}" type="pres">
      <dgm:prSet presAssocID="{D9CB81BC-ECB7-4717-8A8F-A400E36538E5}" presName="node" presStyleLbl="node1" presStyleIdx="3" presStyleCnt="7" custScaleX="154436" custScaleY="100685" custRadScaleRad="98742" custRadScaleInc="-6447">
        <dgm:presLayoutVars>
          <dgm:bulletEnabled val="1"/>
        </dgm:presLayoutVars>
      </dgm:prSet>
      <dgm:spPr/>
    </dgm:pt>
    <dgm:pt modelId="{5D1F360A-1EE0-4FFD-987B-9155696D257C}" type="pres">
      <dgm:prSet presAssocID="{D9CB81BC-ECB7-4717-8A8F-A400E36538E5}" presName="dummy" presStyleCnt="0"/>
      <dgm:spPr/>
    </dgm:pt>
    <dgm:pt modelId="{BA4AB4DF-0791-4105-8FB6-D34B28792427}" type="pres">
      <dgm:prSet presAssocID="{7419F216-5800-4AA3-9561-3F709682DE10}" presName="sibTrans" presStyleLbl="sibTrans2D1" presStyleIdx="3" presStyleCnt="7"/>
      <dgm:spPr/>
    </dgm:pt>
    <dgm:pt modelId="{D4360D0D-0947-408B-A707-784D9859F7C1}" type="pres">
      <dgm:prSet presAssocID="{1AB31757-61AA-447C-910D-34DF94E62CF2}" presName="node" presStyleLbl="node1" presStyleIdx="4" presStyleCnt="7" custScaleX="154436" custScaleY="100685" custRadScaleRad="97435">
        <dgm:presLayoutVars>
          <dgm:bulletEnabled val="1"/>
        </dgm:presLayoutVars>
      </dgm:prSet>
      <dgm:spPr/>
    </dgm:pt>
    <dgm:pt modelId="{6E22C99A-F692-45BE-B55C-D5F4880BEDDF}" type="pres">
      <dgm:prSet presAssocID="{1AB31757-61AA-447C-910D-34DF94E62CF2}" presName="dummy" presStyleCnt="0"/>
      <dgm:spPr/>
    </dgm:pt>
    <dgm:pt modelId="{CEC8C7F4-C81A-48E9-B5BF-B422E0868630}" type="pres">
      <dgm:prSet presAssocID="{38EC7D0C-359C-4D60-A5BF-EF2B8FD3EB68}" presName="sibTrans" presStyleLbl="sibTrans2D1" presStyleIdx="4" presStyleCnt="7"/>
      <dgm:spPr/>
    </dgm:pt>
    <dgm:pt modelId="{2D648A68-74B3-4FA3-A18A-2E5BEF7D8C3D}" type="pres">
      <dgm:prSet presAssocID="{86786EA5-17F0-43C4-A157-615292449565}" presName="node" presStyleLbl="node1" presStyleIdx="5" presStyleCnt="7" custScaleX="154436" custScaleY="100685" custRadScaleRad="98742" custRadScaleInc="6447">
        <dgm:presLayoutVars>
          <dgm:bulletEnabled val="1"/>
        </dgm:presLayoutVars>
      </dgm:prSet>
      <dgm:spPr/>
    </dgm:pt>
    <dgm:pt modelId="{D7D36AFB-A8D1-45E1-95FE-EDA0A175A84E}" type="pres">
      <dgm:prSet presAssocID="{86786EA5-17F0-43C4-A157-615292449565}" presName="dummy" presStyleCnt="0"/>
      <dgm:spPr/>
    </dgm:pt>
    <dgm:pt modelId="{ED7BAAB6-3EDD-48F0-91B2-31726296F620}" type="pres">
      <dgm:prSet presAssocID="{5E962396-59CB-45F3-9C62-C774F12F4AC7}" presName="sibTrans" presStyleLbl="sibTrans2D1" presStyleIdx="5" presStyleCnt="7"/>
      <dgm:spPr/>
    </dgm:pt>
    <dgm:pt modelId="{5D48A470-4129-4749-A6F4-8B8E55BF9150}" type="pres">
      <dgm:prSet presAssocID="{6DFBB558-B7E6-414C-B392-1825D21BEF96}" presName="node" presStyleLbl="node1" presStyleIdx="6" presStyleCnt="7" custScaleX="154436" custScaleY="100685" custRadScaleRad="98742" custRadScaleInc="-6447">
        <dgm:presLayoutVars>
          <dgm:bulletEnabled val="1"/>
        </dgm:presLayoutVars>
      </dgm:prSet>
      <dgm:spPr/>
    </dgm:pt>
    <dgm:pt modelId="{C1204A98-A60B-47D5-BDAC-543D5EE5E647}" type="pres">
      <dgm:prSet presAssocID="{6DFBB558-B7E6-414C-B392-1825D21BEF96}" presName="dummy" presStyleCnt="0"/>
      <dgm:spPr/>
    </dgm:pt>
    <dgm:pt modelId="{65086D54-4859-4E7E-A877-6433A3B95235}" type="pres">
      <dgm:prSet presAssocID="{5DDA28FF-0AB1-4E07-90EA-1852C65FB48A}" presName="sibTrans" presStyleLbl="sibTrans2D1" presStyleIdx="6" presStyleCnt="7"/>
      <dgm:spPr/>
    </dgm:pt>
  </dgm:ptLst>
  <dgm:cxnLst>
    <dgm:cxn modelId="{F42CA706-170A-400B-9CEB-A1BB4BDBE39C}" type="presOf" srcId="{7EA08C11-A815-48FF-945E-71991D3A35D5}" destId="{15EE9F3B-39CB-4DB4-81DE-81378B454B22}" srcOrd="0" destOrd="0" presId="urn:microsoft.com/office/officeart/2005/8/layout/radial6"/>
    <dgm:cxn modelId="{9EF2B612-5948-4998-9848-4A71A9768150}" srcId="{EC40FB47-392B-4AFF-B1E6-F2E94DAED8B5}" destId="{53B4CEC3-08D6-4590-868B-0BD298670E47}" srcOrd="0" destOrd="0" parTransId="{1DA36FD1-83E2-4189-BD86-52E8FEC3748D}" sibTransId="{7EA08C11-A815-48FF-945E-71991D3A35D5}"/>
    <dgm:cxn modelId="{00FA9C14-A10E-410E-841A-0CBDE6539436}" type="presOf" srcId="{D9CB81BC-ECB7-4717-8A8F-A400E36538E5}" destId="{7F8AFBCA-BE8C-4845-BE55-6A1DA9BF443B}" srcOrd="0" destOrd="0" presId="urn:microsoft.com/office/officeart/2005/8/layout/radial6"/>
    <dgm:cxn modelId="{85F79717-70A2-4FBA-A507-340D7182F570}" srcId="{EC40FB47-392B-4AFF-B1E6-F2E94DAED8B5}" destId="{B48834F9-2C86-405D-AE5A-9E4AAF224A61}" srcOrd="1" destOrd="0" parTransId="{97A833CB-BC65-4013-A02C-F599E9AB2A1B}" sibTransId="{16DE019C-5E07-45F3-9077-DB13324347CD}"/>
    <dgm:cxn modelId="{F052FD20-A430-471E-8ED9-6569373699E0}" srcId="{2D1C5895-0EDD-4D9A-A492-1C11DB995D1A}" destId="{EC40FB47-392B-4AFF-B1E6-F2E94DAED8B5}" srcOrd="0" destOrd="0" parTransId="{B29D20B8-5D1F-47FF-9A19-23C7F2AA8B65}" sibTransId="{B82D1451-A1EE-4CD8-8B5D-C5E7A8E52581}"/>
    <dgm:cxn modelId="{541D6732-614A-4A68-8563-D02D712C7B33}" srcId="{EC40FB47-392B-4AFF-B1E6-F2E94DAED8B5}" destId="{566AFBD9-3496-45BE-B360-EBED99C86CB3}" srcOrd="2" destOrd="0" parTransId="{6B90EBCD-B5BD-4E2B-82D9-F495F9FB165D}" sibTransId="{A51BA344-5DF7-4799-AC71-20694B67312E}"/>
    <dgm:cxn modelId="{F1184E33-FD76-4BF0-8BCA-89872053E911}" type="presOf" srcId="{16DE019C-5E07-45F3-9077-DB13324347CD}" destId="{E5C81DD7-969A-45E5-AE41-AB9C2CADD7B6}" srcOrd="0" destOrd="0" presId="urn:microsoft.com/office/officeart/2005/8/layout/radial6"/>
    <dgm:cxn modelId="{7B9BF63F-C8C1-4080-A194-1BAACFCAD4F8}" type="presOf" srcId="{566AFBD9-3496-45BE-B360-EBED99C86CB3}" destId="{C0937913-176C-402F-A141-BC40F1218085}" srcOrd="0" destOrd="0" presId="urn:microsoft.com/office/officeart/2005/8/layout/radial6"/>
    <dgm:cxn modelId="{2E66605D-FB9B-4EB4-9EB4-7EED771A81D2}" type="presOf" srcId="{38EC7D0C-359C-4D60-A5BF-EF2B8FD3EB68}" destId="{CEC8C7F4-C81A-48E9-B5BF-B422E0868630}" srcOrd="0" destOrd="0" presId="urn:microsoft.com/office/officeart/2005/8/layout/radial6"/>
    <dgm:cxn modelId="{C6FD3F49-F739-4C44-9B5B-609A1A1BA25E}" srcId="{EC40FB47-392B-4AFF-B1E6-F2E94DAED8B5}" destId="{D9CB81BC-ECB7-4717-8A8F-A400E36538E5}" srcOrd="3" destOrd="0" parTransId="{B0BC2E89-CC99-493F-BFAA-3E74747946DC}" sibTransId="{7419F216-5800-4AA3-9561-3F709682DE10}"/>
    <dgm:cxn modelId="{F91B664F-ADA6-4F3E-9E6E-C4C66E1EAA91}" type="presOf" srcId="{5E962396-59CB-45F3-9C62-C774F12F4AC7}" destId="{ED7BAAB6-3EDD-48F0-91B2-31726296F620}" srcOrd="0" destOrd="0" presId="urn:microsoft.com/office/officeart/2005/8/layout/radial6"/>
    <dgm:cxn modelId="{4DF2C071-FDDE-471B-9994-C25E0FC93EDC}" type="presOf" srcId="{6DFBB558-B7E6-414C-B392-1825D21BEF96}" destId="{5D48A470-4129-4749-A6F4-8B8E55BF9150}" srcOrd="0" destOrd="0" presId="urn:microsoft.com/office/officeart/2005/8/layout/radial6"/>
    <dgm:cxn modelId="{FD7BF079-1962-4EBC-A319-CA517510CFB1}" srcId="{EC40FB47-392B-4AFF-B1E6-F2E94DAED8B5}" destId="{1AB31757-61AA-447C-910D-34DF94E62CF2}" srcOrd="4" destOrd="0" parTransId="{30D3650B-866A-4B5E-B2DD-1E063D8C2B5D}" sibTransId="{38EC7D0C-359C-4D60-A5BF-EF2B8FD3EB68}"/>
    <dgm:cxn modelId="{FDE8D77C-C972-45AC-B239-A819063E9736}" type="presOf" srcId="{2D1C5895-0EDD-4D9A-A492-1C11DB995D1A}" destId="{9EC88E86-A7E6-465F-8D21-FB05C91B9D91}" srcOrd="0" destOrd="0" presId="urn:microsoft.com/office/officeart/2005/8/layout/radial6"/>
    <dgm:cxn modelId="{844EEF87-2B58-4E68-BADB-9D549A4478B6}" type="presOf" srcId="{1AB31757-61AA-447C-910D-34DF94E62CF2}" destId="{D4360D0D-0947-408B-A707-784D9859F7C1}" srcOrd="0" destOrd="0" presId="urn:microsoft.com/office/officeart/2005/8/layout/radial6"/>
    <dgm:cxn modelId="{E627FC92-F958-4EF2-94E4-437612E4E03F}" srcId="{EC40FB47-392B-4AFF-B1E6-F2E94DAED8B5}" destId="{6DFBB558-B7E6-414C-B392-1825D21BEF96}" srcOrd="6" destOrd="0" parTransId="{E185064C-91A9-46F7-B897-6CB905B656B1}" sibTransId="{5DDA28FF-0AB1-4E07-90EA-1852C65FB48A}"/>
    <dgm:cxn modelId="{81D765B5-A6CC-4C40-BCF5-80ACEFB02197}" type="presOf" srcId="{86786EA5-17F0-43C4-A157-615292449565}" destId="{2D648A68-74B3-4FA3-A18A-2E5BEF7D8C3D}" srcOrd="0" destOrd="0" presId="urn:microsoft.com/office/officeart/2005/8/layout/radial6"/>
    <dgm:cxn modelId="{9FCF6EB8-F154-49AC-9D50-489B6B225064}" type="presOf" srcId="{53B4CEC3-08D6-4590-868B-0BD298670E47}" destId="{F8084DBA-DC71-499F-8235-14ED87D9B9BB}" srcOrd="0" destOrd="0" presId="urn:microsoft.com/office/officeart/2005/8/layout/radial6"/>
    <dgm:cxn modelId="{088549BA-EA9F-4A76-A1F7-EA977F608F63}" srcId="{EC40FB47-392B-4AFF-B1E6-F2E94DAED8B5}" destId="{86786EA5-17F0-43C4-A157-615292449565}" srcOrd="5" destOrd="0" parTransId="{B6E4EBB8-B306-4C75-82D2-897A2BF48927}" sibTransId="{5E962396-59CB-45F3-9C62-C774F12F4AC7}"/>
    <dgm:cxn modelId="{0C8037D5-289D-4250-B301-7A5EEBA69ABE}" type="presOf" srcId="{5DDA28FF-0AB1-4E07-90EA-1852C65FB48A}" destId="{65086D54-4859-4E7E-A877-6433A3B95235}" srcOrd="0" destOrd="0" presId="urn:microsoft.com/office/officeart/2005/8/layout/radial6"/>
    <dgm:cxn modelId="{17883AE1-416E-4638-A52F-BB192F554D7E}" type="presOf" srcId="{A51BA344-5DF7-4799-AC71-20694B67312E}" destId="{200D9052-D952-4BEF-A2F2-5460961A5261}" srcOrd="0" destOrd="0" presId="urn:microsoft.com/office/officeart/2005/8/layout/radial6"/>
    <dgm:cxn modelId="{31436BE2-3ADB-4034-A689-341AAEBA3CA5}" type="presOf" srcId="{B48834F9-2C86-405D-AE5A-9E4AAF224A61}" destId="{0E1C9321-EFFA-402E-98BC-9E6EE0B09C22}" srcOrd="0" destOrd="0" presId="urn:microsoft.com/office/officeart/2005/8/layout/radial6"/>
    <dgm:cxn modelId="{F06B73ED-4579-4134-BE96-8A572EB8E8A4}" type="presOf" srcId="{EC40FB47-392B-4AFF-B1E6-F2E94DAED8B5}" destId="{42E618DF-7304-4B26-8C17-209028D9C44B}" srcOrd="0" destOrd="0" presId="urn:microsoft.com/office/officeart/2005/8/layout/radial6"/>
    <dgm:cxn modelId="{3982E7ED-7B00-4FFB-96F8-571128FE8683}" type="presOf" srcId="{7419F216-5800-4AA3-9561-3F709682DE10}" destId="{BA4AB4DF-0791-4105-8FB6-D34B28792427}" srcOrd="0" destOrd="0" presId="urn:microsoft.com/office/officeart/2005/8/layout/radial6"/>
    <dgm:cxn modelId="{A8C976D1-8FDB-44CA-956E-A86B06FF587F}" type="presParOf" srcId="{9EC88E86-A7E6-465F-8D21-FB05C91B9D91}" destId="{42E618DF-7304-4B26-8C17-209028D9C44B}" srcOrd="0" destOrd="0" presId="urn:microsoft.com/office/officeart/2005/8/layout/radial6"/>
    <dgm:cxn modelId="{DF3702BE-D7C5-4FF4-BD98-D9ABDA8D96B1}" type="presParOf" srcId="{9EC88E86-A7E6-465F-8D21-FB05C91B9D91}" destId="{F8084DBA-DC71-499F-8235-14ED87D9B9BB}" srcOrd="1" destOrd="0" presId="urn:microsoft.com/office/officeart/2005/8/layout/radial6"/>
    <dgm:cxn modelId="{7A9D0A38-322E-4977-A4F0-ABF34190869E}" type="presParOf" srcId="{9EC88E86-A7E6-465F-8D21-FB05C91B9D91}" destId="{6D1A3231-2F2A-4C1A-AD92-CDD56847F5AC}" srcOrd="2" destOrd="0" presId="urn:microsoft.com/office/officeart/2005/8/layout/radial6"/>
    <dgm:cxn modelId="{A15D1200-6580-4F19-901A-275F18D41057}" type="presParOf" srcId="{9EC88E86-A7E6-465F-8D21-FB05C91B9D91}" destId="{15EE9F3B-39CB-4DB4-81DE-81378B454B22}" srcOrd="3" destOrd="0" presId="urn:microsoft.com/office/officeart/2005/8/layout/radial6"/>
    <dgm:cxn modelId="{92FD723A-113F-43BC-A204-12C070BC37AC}" type="presParOf" srcId="{9EC88E86-A7E6-465F-8D21-FB05C91B9D91}" destId="{0E1C9321-EFFA-402E-98BC-9E6EE0B09C22}" srcOrd="4" destOrd="0" presId="urn:microsoft.com/office/officeart/2005/8/layout/radial6"/>
    <dgm:cxn modelId="{04123C69-F05E-4D74-9599-C0D9F92BBB93}" type="presParOf" srcId="{9EC88E86-A7E6-465F-8D21-FB05C91B9D91}" destId="{2DF34F30-CBF2-4639-9105-2549A1DCFD7B}" srcOrd="5" destOrd="0" presId="urn:microsoft.com/office/officeart/2005/8/layout/radial6"/>
    <dgm:cxn modelId="{2794059A-3C5F-43FB-B0E9-E2390C67FA3D}" type="presParOf" srcId="{9EC88E86-A7E6-465F-8D21-FB05C91B9D91}" destId="{E5C81DD7-969A-45E5-AE41-AB9C2CADD7B6}" srcOrd="6" destOrd="0" presId="urn:microsoft.com/office/officeart/2005/8/layout/radial6"/>
    <dgm:cxn modelId="{7A92E9FD-75FB-4E36-AA56-A2D90DBB995E}" type="presParOf" srcId="{9EC88E86-A7E6-465F-8D21-FB05C91B9D91}" destId="{C0937913-176C-402F-A141-BC40F1218085}" srcOrd="7" destOrd="0" presId="urn:microsoft.com/office/officeart/2005/8/layout/radial6"/>
    <dgm:cxn modelId="{30020CFA-D871-43B8-81B3-5D6619597775}" type="presParOf" srcId="{9EC88E86-A7E6-465F-8D21-FB05C91B9D91}" destId="{69B7C64E-05A4-4DF4-B156-07A85B65878E}" srcOrd="8" destOrd="0" presId="urn:microsoft.com/office/officeart/2005/8/layout/radial6"/>
    <dgm:cxn modelId="{0438CA2A-C1EC-4334-96D1-21384D6479D3}" type="presParOf" srcId="{9EC88E86-A7E6-465F-8D21-FB05C91B9D91}" destId="{200D9052-D952-4BEF-A2F2-5460961A5261}" srcOrd="9" destOrd="0" presId="urn:microsoft.com/office/officeart/2005/8/layout/radial6"/>
    <dgm:cxn modelId="{8F330488-8A0A-4143-8CFE-A52EDA395338}" type="presParOf" srcId="{9EC88E86-A7E6-465F-8D21-FB05C91B9D91}" destId="{7F8AFBCA-BE8C-4845-BE55-6A1DA9BF443B}" srcOrd="10" destOrd="0" presId="urn:microsoft.com/office/officeart/2005/8/layout/radial6"/>
    <dgm:cxn modelId="{28A253F3-EC7D-4236-8C96-71690AE78A8B}" type="presParOf" srcId="{9EC88E86-A7E6-465F-8D21-FB05C91B9D91}" destId="{5D1F360A-1EE0-4FFD-987B-9155696D257C}" srcOrd="11" destOrd="0" presId="urn:microsoft.com/office/officeart/2005/8/layout/radial6"/>
    <dgm:cxn modelId="{19039127-0AFE-4687-A807-E9DEFABD2F17}" type="presParOf" srcId="{9EC88E86-A7E6-465F-8D21-FB05C91B9D91}" destId="{BA4AB4DF-0791-4105-8FB6-D34B28792427}" srcOrd="12" destOrd="0" presId="urn:microsoft.com/office/officeart/2005/8/layout/radial6"/>
    <dgm:cxn modelId="{C4CE01AA-045A-4702-85F9-E0E0E1C2890C}" type="presParOf" srcId="{9EC88E86-A7E6-465F-8D21-FB05C91B9D91}" destId="{D4360D0D-0947-408B-A707-784D9859F7C1}" srcOrd="13" destOrd="0" presId="urn:microsoft.com/office/officeart/2005/8/layout/radial6"/>
    <dgm:cxn modelId="{E562E7C6-AABF-4D4E-9501-E53592CEB588}" type="presParOf" srcId="{9EC88E86-A7E6-465F-8D21-FB05C91B9D91}" destId="{6E22C99A-F692-45BE-B55C-D5F4880BEDDF}" srcOrd="14" destOrd="0" presId="urn:microsoft.com/office/officeart/2005/8/layout/radial6"/>
    <dgm:cxn modelId="{5E71D185-57F4-4FC3-97CF-6784FB4E5D65}" type="presParOf" srcId="{9EC88E86-A7E6-465F-8D21-FB05C91B9D91}" destId="{CEC8C7F4-C81A-48E9-B5BF-B422E0868630}" srcOrd="15" destOrd="0" presId="urn:microsoft.com/office/officeart/2005/8/layout/radial6"/>
    <dgm:cxn modelId="{140C957F-E033-4FC5-BB27-C7960C6A8B21}" type="presParOf" srcId="{9EC88E86-A7E6-465F-8D21-FB05C91B9D91}" destId="{2D648A68-74B3-4FA3-A18A-2E5BEF7D8C3D}" srcOrd="16" destOrd="0" presId="urn:microsoft.com/office/officeart/2005/8/layout/radial6"/>
    <dgm:cxn modelId="{EB970138-BBB3-443E-9AC4-E0DB7FC65D5D}" type="presParOf" srcId="{9EC88E86-A7E6-465F-8D21-FB05C91B9D91}" destId="{D7D36AFB-A8D1-45E1-95FE-EDA0A175A84E}" srcOrd="17" destOrd="0" presId="urn:microsoft.com/office/officeart/2005/8/layout/radial6"/>
    <dgm:cxn modelId="{D5F1E95A-48B8-468E-917D-7A48E08D9A85}" type="presParOf" srcId="{9EC88E86-A7E6-465F-8D21-FB05C91B9D91}" destId="{ED7BAAB6-3EDD-48F0-91B2-31726296F620}" srcOrd="18" destOrd="0" presId="urn:microsoft.com/office/officeart/2005/8/layout/radial6"/>
    <dgm:cxn modelId="{E0F057D4-24A5-4A6A-8123-8BC3344108B8}" type="presParOf" srcId="{9EC88E86-A7E6-465F-8D21-FB05C91B9D91}" destId="{5D48A470-4129-4749-A6F4-8B8E55BF9150}" srcOrd="19" destOrd="0" presId="urn:microsoft.com/office/officeart/2005/8/layout/radial6"/>
    <dgm:cxn modelId="{EF235D8F-ED4B-45BF-ADA9-90AB3FAACA9B}" type="presParOf" srcId="{9EC88E86-A7E6-465F-8D21-FB05C91B9D91}" destId="{C1204A98-A60B-47D5-BDAC-543D5EE5E647}" srcOrd="20" destOrd="0" presId="urn:microsoft.com/office/officeart/2005/8/layout/radial6"/>
    <dgm:cxn modelId="{8D44FE67-6736-4F61-BF92-8916FA59BC7F}" type="presParOf" srcId="{9EC88E86-A7E6-465F-8D21-FB05C91B9D91}" destId="{65086D54-4859-4E7E-A877-6433A3B95235}" srcOrd="21"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86D54-4859-4E7E-A877-6433A3B95235}">
      <dsp:nvSpPr>
        <dsp:cNvPr id="0" name=""/>
        <dsp:cNvSpPr/>
      </dsp:nvSpPr>
      <dsp:spPr>
        <a:xfrm>
          <a:off x="2244379" y="454918"/>
          <a:ext cx="3616641" cy="3616641"/>
        </a:xfrm>
        <a:prstGeom prst="blockArc">
          <a:avLst>
            <a:gd name="adj1" fmla="val 13014408"/>
            <a:gd name="adj2" fmla="val 16145385"/>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D7BAAB6-3EDD-48F0-91B2-31726296F620}">
      <dsp:nvSpPr>
        <dsp:cNvPr id="0" name=""/>
        <dsp:cNvSpPr/>
      </dsp:nvSpPr>
      <dsp:spPr>
        <a:xfrm>
          <a:off x="2240098" y="460594"/>
          <a:ext cx="3616641" cy="3616641"/>
        </a:xfrm>
        <a:prstGeom prst="blockArc">
          <a:avLst>
            <a:gd name="adj1" fmla="val 10114666"/>
            <a:gd name="adj2" fmla="val 13028191"/>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EC8C7F4-C81A-48E9-B5BF-B422E0868630}">
      <dsp:nvSpPr>
        <dsp:cNvPr id="0" name=""/>
        <dsp:cNvSpPr/>
      </dsp:nvSpPr>
      <dsp:spPr>
        <a:xfrm>
          <a:off x="2229338" y="411002"/>
          <a:ext cx="3616641" cy="3616641"/>
        </a:xfrm>
        <a:prstGeom prst="blockArc">
          <a:avLst>
            <a:gd name="adj1" fmla="val 6928655"/>
            <a:gd name="adj2" fmla="val 10016273"/>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A4AB4DF-0791-4105-8FB6-D34B28792427}">
      <dsp:nvSpPr>
        <dsp:cNvPr id="0" name=""/>
        <dsp:cNvSpPr/>
      </dsp:nvSpPr>
      <dsp:spPr>
        <a:xfrm>
          <a:off x="2242537" y="417359"/>
          <a:ext cx="3616641" cy="3616641"/>
        </a:xfrm>
        <a:prstGeom prst="blockArc">
          <a:avLst>
            <a:gd name="adj1" fmla="val 3869442"/>
            <a:gd name="adj2" fmla="val 6957059"/>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00D9052-D952-4BEF-A2F2-5460961A5261}">
      <dsp:nvSpPr>
        <dsp:cNvPr id="0" name=""/>
        <dsp:cNvSpPr/>
      </dsp:nvSpPr>
      <dsp:spPr>
        <a:xfrm>
          <a:off x="2197056" y="439866"/>
          <a:ext cx="3616641" cy="3616641"/>
        </a:xfrm>
        <a:prstGeom prst="blockArc">
          <a:avLst>
            <a:gd name="adj1" fmla="val 857523"/>
            <a:gd name="adj2" fmla="val 3771049"/>
            <a:gd name="adj3" fmla="val 3900"/>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5C81DD7-969A-45E5-AE41-AB9C2CADD7B6}">
      <dsp:nvSpPr>
        <dsp:cNvPr id="0" name=""/>
        <dsp:cNvSpPr/>
      </dsp:nvSpPr>
      <dsp:spPr>
        <a:xfrm>
          <a:off x="2192009" y="460177"/>
          <a:ext cx="3616641" cy="3616641"/>
        </a:xfrm>
        <a:prstGeom prst="blockArc">
          <a:avLst>
            <a:gd name="adj1" fmla="val 19372823"/>
            <a:gd name="adj2" fmla="val 816944"/>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5EE9F3B-39CB-4DB4-81DE-81378B454B22}">
      <dsp:nvSpPr>
        <dsp:cNvPr id="0" name=""/>
        <dsp:cNvSpPr/>
      </dsp:nvSpPr>
      <dsp:spPr>
        <a:xfrm>
          <a:off x="2188044" y="454918"/>
          <a:ext cx="3616641" cy="3616641"/>
        </a:xfrm>
        <a:prstGeom prst="blockArc">
          <a:avLst>
            <a:gd name="adj1" fmla="val 16254615"/>
            <a:gd name="adj2" fmla="val 19385592"/>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2E618DF-7304-4B26-8C17-209028D9C44B}">
      <dsp:nvSpPr>
        <dsp:cNvPr id="0" name=""/>
        <dsp:cNvSpPr/>
      </dsp:nvSpPr>
      <dsp:spPr>
        <a:xfrm>
          <a:off x="3269563" y="1563886"/>
          <a:ext cx="1509938" cy="1399153"/>
        </a:xfrm>
        <a:prstGeom prst="ellipse">
          <a:avLst/>
        </a:prstGeom>
        <a:solidFill>
          <a:srgbClr val="00206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PRESENT</a:t>
          </a:r>
        </a:p>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DEMAND</a:t>
          </a:r>
        </a:p>
      </dsp:txBody>
      <dsp:txXfrm>
        <a:off x="3490688" y="1768787"/>
        <a:ext cx="1067688" cy="989351"/>
      </dsp:txXfrm>
    </dsp:sp>
    <dsp:sp modelId="{F8084DBA-DC71-499F-8235-14ED87D9B9BB}">
      <dsp:nvSpPr>
        <dsp:cNvPr id="0" name=""/>
        <dsp:cNvSpPr/>
      </dsp:nvSpPr>
      <dsp:spPr>
        <a:xfrm>
          <a:off x="3268253" y="-2657"/>
          <a:ext cx="1512558" cy="986116"/>
        </a:xfrm>
        <a:prstGeom prst="ellipse">
          <a:avLst/>
        </a:prstGeom>
        <a:solidFill>
          <a:schemeClr val="accent2">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Japan</a:t>
          </a:r>
          <a:endParaRPr lang="en-US" sz="1600" b="1" kern="1200" dirty="0">
            <a:latin typeface="Times New Roman" panose="02020603050405020304" pitchFamily="18" charset="0"/>
            <a:cs typeface="Times New Roman" panose="02020603050405020304" pitchFamily="18" charset="0"/>
          </a:endParaRPr>
        </a:p>
      </dsp:txBody>
      <dsp:txXfrm>
        <a:off x="3489762" y="141756"/>
        <a:ext cx="1069540" cy="697290"/>
      </dsp:txXfrm>
    </dsp:sp>
    <dsp:sp modelId="{0E1C9321-EFFA-402E-98BC-9E6EE0B09C22}">
      <dsp:nvSpPr>
        <dsp:cNvPr id="0" name=""/>
        <dsp:cNvSpPr/>
      </dsp:nvSpPr>
      <dsp:spPr>
        <a:xfrm>
          <a:off x="4657850" y="705430"/>
          <a:ext cx="1512558" cy="986116"/>
        </a:xfrm>
        <a:prstGeom prst="ellipse">
          <a:avLst/>
        </a:prstGeom>
        <a:solidFill>
          <a:srgbClr val="7030A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USA</a:t>
          </a:r>
        </a:p>
      </dsp:txBody>
      <dsp:txXfrm>
        <a:off x="4879359" y="849843"/>
        <a:ext cx="1069540" cy="697290"/>
      </dsp:txXfrm>
    </dsp:sp>
    <dsp:sp modelId="{C0937913-176C-402F-A141-BC40F1218085}">
      <dsp:nvSpPr>
        <dsp:cNvPr id="0" name=""/>
        <dsp:cNvSpPr/>
      </dsp:nvSpPr>
      <dsp:spPr>
        <a:xfrm>
          <a:off x="4967283" y="2192834"/>
          <a:ext cx="1512558" cy="986116"/>
        </a:xfrm>
        <a:prstGeom prst="ellipse">
          <a:avLst/>
        </a:prstGeom>
        <a:solidFill>
          <a:schemeClr val="accent6">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European</a:t>
          </a:r>
        </a:p>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Countries</a:t>
          </a:r>
        </a:p>
      </dsp:txBody>
      <dsp:txXfrm>
        <a:off x="5188792" y="2337247"/>
        <a:ext cx="1069540" cy="697290"/>
      </dsp:txXfrm>
    </dsp:sp>
    <dsp:sp modelId="{7F8AFBCA-BE8C-4845-BE55-6A1DA9BF443B}">
      <dsp:nvSpPr>
        <dsp:cNvPr id="0" name=""/>
        <dsp:cNvSpPr/>
      </dsp:nvSpPr>
      <dsp:spPr>
        <a:xfrm>
          <a:off x="4058161" y="3332836"/>
          <a:ext cx="1512558" cy="986116"/>
        </a:xfrm>
        <a:prstGeom prst="ellipse">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Thailand</a:t>
          </a:r>
        </a:p>
      </dsp:txBody>
      <dsp:txXfrm>
        <a:off x="4279670" y="3477249"/>
        <a:ext cx="1069540" cy="697290"/>
      </dsp:txXfrm>
    </dsp:sp>
    <dsp:sp modelId="{D4360D0D-0947-408B-A707-784D9859F7C1}">
      <dsp:nvSpPr>
        <dsp:cNvPr id="0" name=""/>
        <dsp:cNvSpPr/>
      </dsp:nvSpPr>
      <dsp:spPr>
        <a:xfrm>
          <a:off x="2518683" y="3326903"/>
          <a:ext cx="1512558" cy="986116"/>
        </a:xfrm>
        <a:prstGeom prst="ellipse">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Middle-East</a:t>
          </a:r>
          <a:endParaRPr lang="en-US" sz="2000" b="1" kern="1200" dirty="0">
            <a:latin typeface="Times New Roman" panose="02020603050405020304" pitchFamily="18" charset="0"/>
            <a:cs typeface="Times New Roman" panose="02020603050405020304" pitchFamily="18" charset="0"/>
          </a:endParaRPr>
        </a:p>
      </dsp:txBody>
      <dsp:txXfrm>
        <a:off x="2740192" y="3471316"/>
        <a:ext cx="1069540" cy="697290"/>
      </dsp:txXfrm>
    </dsp:sp>
    <dsp:sp modelId="{2D648A68-74B3-4FA3-A18A-2E5BEF7D8C3D}">
      <dsp:nvSpPr>
        <dsp:cNvPr id="0" name=""/>
        <dsp:cNvSpPr/>
      </dsp:nvSpPr>
      <dsp:spPr>
        <a:xfrm>
          <a:off x="1554195" y="2126990"/>
          <a:ext cx="1512558" cy="986116"/>
        </a:xfrm>
        <a:prstGeom prst="ellipse">
          <a:avLst/>
        </a:prstGeom>
        <a:solidFill>
          <a:schemeClr val="tx1">
            <a:lumMod val="65000"/>
            <a:lumOff val="3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Singapore</a:t>
          </a:r>
        </a:p>
      </dsp:txBody>
      <dsp:txXfrm>
        <a:off x="1775704" y="2271403"/>
        <a:ext cx="1069540" cy="697290"/>
      </dsp:txXfrm>
    </dsp:sp>
    <dsp:sp modelId="{5D48A470-4129-4749-A6F4-8B8E55BF9150}">
      <dsp:nvSpPr>
        <dsp:cNvPr id="0" name=""/>
        <dsp:cNvSpPr/>
      </dsp:nvSpPr>
      <dsp:spPr>
        <a:xfrm>
          <a:off x="1878656" y="705430"/>
          <a:ext cx="1512558" cy="986116"/>
        </a:xfrm>
        <a:prstGeom prst="ellipse">
          <a:avLst/>
        </a:prstGeom>
        <a:solidFill>
          <a:schemeClr val="accent4">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UK</a:t>
          </a:r>
        </a:p>
      </dsp:txBody>
      <dsp:txXfrm>
        <a:off x="2100165" y="849843"/>
        <a:ext cx="1069540" cy="69729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98DB-5052-4A37-B568-D080ADEBC0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0EFF72-227B-4AAC-831F-81792171D4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BC975E-7FB5-487F-A00E-3E3DE6D8C045}"/>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5" name="Footer Placeholder 4">
            <a:extLst>
              <a:ext uri="{FF2B5EF4-FFF2-40B4-BE49-F238E27FC236}">
                <a16:creationId xmlns:a16="http://schemas.microsoft.com/office/drawing/2014/main" id="{B4A77096-DDAC-4BC4-A1D6-D129E6407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A9B8A-6AA8-4C97-836B-A18688E8B9F0}"/>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309296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6898-FE0F-4966-AE74-C023658140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D79107-BA7E-4F4D-BFF9-CEF230957C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3DB96-6E4F-43AF-9DF9-0178656DD10A}"/>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5" name="Footer Placeholder 4">
            <a:extLst>
              <a:ext uri="{FF2B5EF4-FFF2-40B4-BE49-F238E27FC236}">
                <a16:creationId xmlns:a16="http://schemas.microsoft.com/office/drawing/2014/main" id="{330C4367-0FF2-45DD-8808-3BC72B438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5FD49-D277-42AB-A708-4A23C8A78B14}"/>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259685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8E0FC6-4667-486B-9915-EF636D96A8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86E8F1-A33C-44E8-B162-FD322E396A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92CB1-00D0-4373-B546-D65B662F9ECB}"/>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5" name="Footer Placeholder 4">
            <a:extLst>
              <a:ext uri="{FF2B5EF4-FFF2-40B4-BE49-F238E27FC236}">
                <a16:creationId xmlns:a16="http://schemas.microsoft.com/office/drawing/2014/main" id="{49BFB000-E90A-42CE-B4AE-42716262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4219B-4DED-453B-B891-674DAC5C3DCC}"/>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113070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210B-8C1E-4C27-948D-3721A9C778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34305-5EB7-43D7-A122-4CCDE71250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D2A77-3DA2-482D-810A-F44028F1EA33}"/>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5" name="Footer Placeholder 4">
            <a:extLst>
              <a:ext uri="{FF2B5EF4-FFF2-40B4-BE49-F238E27FC236}">
                <a16:creationId xmlns:a16="http://schemas.microsoft.com/office/drawing/2014/main" id="{2FC8DA82-8F6A-46F0-A13C-860B9948F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C30FA-8136-4702-8E8D-11CE540EA6E4}"/>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3956109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FFC4-C5F9-4DA0-A261-07AF7B8C75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120466-44DB-427D-B07B-3C4EB8584F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65A652-2609-42E2-8D9E-15BB63A9F30B}"/>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5" name="Footer Placeholder 4">
            <a:extLst>
              <a:ext uri="{FF2B5EF4-FFF2-40B4-BE49-F238E27FC236}">
                <a16:creationId xmlns:a16="http://schemas.microsoft.com/office/drawing/2014/main" id="{E93FAAAD-8B90-4DC8-B652-6D8A0DF6A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58C72-7A0E-4511-86A8-A0035EC66B4D}"/>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70315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0551-87A5-48EB-899D-3C75CCDE5F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775BD3-221E-46EE-B549-9FF2A7991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77EF5A-0E5B-4AC3-A5F8-EF19A5A62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90EFDA-E335-46B4-AD5C-F6104CDF5EAA}"/>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6" name="Footer Placeholder 5">
            <a:extLst>
              <a:ext uri="{FF2B5EF4-FFF2-40B4-BE49-F238E27FC236}">
                <a16:creationId xmlns:a16="http://schemas.microsoft.com/office/drawing/2014/main" id="{DABAFCD4-778E-4EB0-8118-EE259FF76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5800B-9342-4BBB-860B-BBC06499698A}"/>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311536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2E3E-2AF5-40B0-A238-AC011EA4E1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AE3575-6A42-405C-AC91-B7A2948E1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3C7C1-34C2-4ABC-B266-BA847AD0A5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3E1563-E903-4DC0-80BC-BB7700C46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05F195-6A12-4B6B-A426-084F5EE68C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F24B58-FD0A-439E-B69D-361D9C63C1A2}"/>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8" name="Footer Placeholder 7">
            <a:extLst>
              <a:ext uri="{FF2B5EF4-FFF2-40B4-BE49-F238E27FC236}">
                <a16:creationId xmlns:a16="http://schemas.microsoft.com/office/drawing/2014/main" id="{45A8A6D7-B4BB-46A5-9C8F-C9ED5F74BC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A24911-BE7B-46E6-906F-61FC083D6DB4}"/>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364534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D8F9-9A7B-4333-930C-A42F79B10D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297DAD-DFCB-45B8-AA23-B25C3DCB48E3}"/>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4" name="Footer Placeholder 3">
            <a:extLst>
              <a:ext uri="{FF2B5EF4-FFF2-40B4-BE49-F238E27FC236}">
                <a16:creationId xmlns:a16="http://schemas.microsoft.com/office/drawing/2014/main" id="{5DD78FEF-FA04-4DBA-B0F3-A440633394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BFBE5-587E-4D24-8437-032AB1193C8F}"/>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49014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12C532-91F5-4A1F-A957-F58AFE4AFD94}"/>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3" name="Footer Placeholder 2">
            <a:extLst>
              <a:ext uri="{FF2B5EF4-FFF2-40B4-BE49-F238E27FC236}">
                <a16:creationId xmlns:a16="http://schemas.microsoft.com/office/drawing/2014/main" id="{2A50DE29-7891-4991-B2BE-E8E1146A8D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A8B9E-8E9A-4E27-90F6-50F78923A5F0}"/>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48568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C6BA-8537-4842-B76C-DD76EABC6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AD7C7F-DBB1-4F0D-B64B-B1ADEB8E3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3AD267-13DA-46A5-A9EA-E95029B4F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4133F-00BB-452B-8FAE-1106E874E543}"/>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6" name="Footer Placeholder 5">
            <a:extLst>
              <a:ext uri="{FF2B5EF4-FFF2-40B4-BE49-F238E27FC236}">
                <a16:creationId xmlns:a16="http://schemas.microsoft.com/office/drawing/2014/main" id="{4D2FFB17-3B28-4886-8B95-8F45EA567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F09F7D-85D0-4A58-9859-BCE8944C2BF4}"/>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3855471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F9A7-4FF5-4F77-8CE9-FC6C6B92F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326DE-37F8-4F39-B27D-E1F072D033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6C7433-BDF4-43A5-9A5E-2EF610F98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1CE39-236E-40A9-A73C-982E5BAAB5C1}"/>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6" name="Footer Placeholder 5">
            <a:extLst>
              <a:ext uri="{FF2B5EF4-FFF2-40B4-BE49-F238E27FC236}">
                <a16:creationId xmlns:a16="http://schemas.microsoft.com/office/drawing/2014/main" id="{2C4A7FFB-7F3D-4847-9B14-EEA386E783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38BE87-7FC1-4B0D-98AF-8EC19F3B8287}"/>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1792559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F1DB7E-ECA9-4CB3-9878-1769EE1652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FCC09D-72CF-45EA-AC62-6CD13393AE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44688-2BEE-475F-A1B1-168065FC5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E1731-7252-4982-8A64-56CEFFFC6B27}" type="datetimeFigureOut">
              <a:rPr lang="en-US" smtClean="0"/>
              <a:t>11/15/2020</a:t>
            </a:fld>
            <a:endParaRPr lang="en-US"/>
          </a:p>
        </p:txBody>
      </p:sp>
      <p:sp>
        <p:nvSpPr>
          <p:cNvPr id="5" name="Footer Placeholder 4">
            <a:extLst>
              <a:ext uri="{FF2B5EF4-FFF2-40B4-BE49-F238E27FC236}">
                <a16:creationId xmlns:a16="http://schemas.microsoft.com/office/drawing/2014/main" id="{B31701B5-9A7C-4B21-B9D5-0AA03030B7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8216BA-13BF-437F-A582-582182FAD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6F263-80B8-4B22-B1B9-AA27D666625A}" type="slidenum">
              <a:rPr lang="en-US" smtClean="0"/>
              <a:t>‹#›</a:t>
            </a:fld>
            <a:endParaRPr lang="en-US"/>
          </a:p>
        </p:txBody>
      </p:sp>
    </p:spTree>
    <p:extLst>
      <p:ext uri="{BB962C8B-B14F-4D97-AF65-F5344CB8AC3E}">
        <p14:creationId xmlns:p14="http://schemas.microsoft.com/office/powerpoint/2010/main" val="238442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4639994" y="196313"/>
            <a:ext cx="2912012"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Background</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28468"/>
            <a:ext cx="11183815" cy="5248495"/>
          </a:xfrm>
        </p:spPr>
        <p:txBody>
          <a:bodyPr>
            <a:normAutofit fontScale="92500"/>
          </a:bodyPr>
          <a:lstStyle/>
          <a:p>
            <a:pPr marL="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nursing profession is undoubtedly a very important part of the health care infrastructure of a country. A developed health care system is impossible without a smoothly functioning nursing sector. Bangladesh must ensure health care to protect its human resources and fulfil a basic human need. The profession requires qualified leadership able to empower nurses and improve their professional competence. Bangladesh’s public health challenges require a skilled health care work force to provide or improve access to quality care. Gaps in quantity and quality of nurse and midwife services and education will have an impact on attaining the health related MDGs, especially 4 and 5, by the deadline of 2015. Health care issues, such as the increased need to deal with current and future health effects of climate change, have merged to create the sense of urgency that now catalyzes work to improve nursing and midwifery.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There is a severe shortage of skilled nursing personnel in the country. Bangladesh is one of a few countries in the world that has more medical doctors than nurses: about 3 medical doctors to one nurse. Furthermore, due to the shortage of nurses and a challenging working environment with few exceptions, the quality of nursing care has been called into question. To address these challenges, the Government of Bangladesh (GoB) is increasing efforts to raise the image; improve the quality of services and education; and meet the shortage of nurses and midwives. The government has pledged to achieve these goals by upgrading the status of nurses and midwives, creating midwifery posts, establishing more nursing and midwifery educational institutions, increasing the seats for students, and increasing capacity development of nursing and midwifery professionals, improving the health systems that will create the positive practice environment necessary for provision of quality nursing and midwifery services. Although nurses are the essential part of health care system, there are very little initiatives to promote this noble profession. Thousands of patients are not getting proper medical care due to deficiency of skilled nurse.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rPr>
              <a:t>The WHO nursing and midwifery programme provides support to the Government of Bangladesh (GoB) via the Directorate of Nursing Services (DNS) and the Bangladesh Nursing Council (BNC) in order to alleviate the severe nursing and midwifery shortage, and to improve quality of education of and services provided by nurses and midwives in order to address the multiple urgent needs for a strong health care work force.</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118093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2522806" y="247431"/>
            <a:ext cx="7146387"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Countries with Increased Demand</a:t>
            </a:r>
          </a:p>
        </p:txBody>
      </p:sp>
      <p:graphicFrame>
        <p:nvGraphicFramePr>
          <p:cNvPr id="6" name="Content Placeholder 5">
            <a:extLst>
              <a:ext uri="{FF2B5EF4-FFF2-40B4-BE49-F238E27FC236}">
                <a16:creationId xmlns:a16="http://schemas.microsoft.com/office/drawing/2014/main" id="{EFF51246-E52F-4B60-ABE9-EC3314FD115F}"/>
              </a:ext>
            </a:extLst>
          </p:cNvPr>
          <p:cNvGraphicFramePr>
            <a:graphicFrameLocks noGrp="1"/>
          </p:cNvGraphicFramePr>
          <p:nvPr>
            <p:ph idx="1"/>
            <p:extLst>
              <p:ext uri="{D42A27DB-BD31-4B8C-83A1-F6EECF244321}">
                <p14:modId xmlns:p14="http://schemas.microsoft.com/office/powerpoint/2010/main" val="4147728996"/>
              </p:ext>
            </p:extLst>
          </p:nvPr>
        </p:nvGraphicFramePr>
        <p:xfrm>
          <a:off x="2071466" y="1253331"/>
          <a:ext cx="804906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213078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1188112" y="345905"/>
            <a:ext cx="9815776" cy="732155"/>
          </a:xfrm>
        </p:spPr>
        <p:txBody>
          <a:bodyPr>
            <a:normAutofit fontScale="90000"/>
          </a:bodyPr>
          <a:lstStyle/>
          <a:p>
            <a:pPr algn="ctr"/>
            <a:r>
              <a:rPr lang="en-US" sz="3800" dirty="0">
                <a:latin typeface="Times New Roman" panose="02020603050405020304" pitchFamily="18" charset="0"/>
                <a:cs typeface="Times New Roman" panose="02020603050405020304" pitchFamily="18" charset="0"/>
              </a:rPr>
              <a:t>Tentative Costing for Every Trainee in Different Trades</a:t>
            </a:r>
          </a:p>
        </p:txBody>
      </p:sp>
      <p:graphicFrame>
        <p:nvGraphicFramePr>
          <p:cNvPr id="2" name="Content Placeholder 1">
            <a:extLst>
              <a:ext uri="{FF2B5EF4-FFF2-40B4-BE49-F238E27FC236}">
                <a16:creationId xmlns:a16="http://schemas.microsoft.com/office/drawing/2014/main" id="{4E5EB90F-C249-4F8D-B0A5-BD1621A1594C}"/>
              </a:ext>
            </a:extLst>
          </p:cNvPr>
          <p:cNvGraphicFramePr>
            <a:graphicFrameLocks noGrp="1"/>
          </p:cNvGraphicFramePr>
          <p:nvPr>
            <p:ph idx="1"/>
            <p:extLst>
              <p:ext uri="{D42A27DB-BD31-4B8C-83A1-F6EECF244321}">
                <p14:modId xmlns:p14="http://schemas.microsoft.com/office/powerpoint/2010/main" val="1161711984"/>
              </p:ext>
            </p:extLst>
          </p:nvPr>
        </p:nvGraphicFramePr>
        <p:xfrm>
          <a:off x="1424310" y="1308296"/>
          <a:ext cx="9376202" cy="3080827"/>
        </p:xfrm>
        <a:graphic>
          <a:graphicData uri="http://schemas.openxmlformats.org/drawingml/2006/table">
            <a:tbl>
              <a:tblPr firstRow="1" firstCol="1" bandRow="1">
                <a:tableStyleId>{5C22544A-7EE6-4342-B048-85BDC9FD1C3A}</a:tableStyleId>
              </a:tblPr>
              <a:tblGrid>
                <a:gridCol w="897508">
                  <a:extLst>
                    <a:ext uri="{9D8B030D-6E8A-4147-A177-3AD203B41FA5}">
                      <a16:colId xmlns:a16="http://schemas.microsoft.com/office/drawing/2014/main" val="2331286206"/>
                    </a:ext>
                  </a:extLst>
                </a:gridCol>
                <a:gridCol w="2707566">
                  <a:extLst>
                    <a:ext uri="{9D8B030D-6E8A-4147-A177-3AD203B41FA5}">
                      <a16:colId xmlns:a16="http://schemas.microsoft.com/office/drawing/2014/main" val="3845546220"/>
                    </a:ext>
                  </a:extLst>
                </a:gridCol>
                <a:gridCol w="2256306">
                  <a:extLst>
                    <a:ext uri="{9D8B030D-6E8A-4147-A177-3AD203B41FA5}">
                      <a16:colId xmlns:a16="http://schemas.microsoft.com/office/drawing/2014/main" val="3410674730"/>
                    </a:ext>
                  </a:extLst>
                </a:gridCol>
                <a:gridCol w="3514822">
                  <a:extLst>
                    <a:ext uri="{9D8B030D-6E8A-4147-A177-3AD203B41FA5}">
                      <a16:colId xmlns:a16="http://schemas.microsoft.com/office/drawing/2014/main" val="277041579"/>
                    </a:ext>
                  </a:extLst>
                </a:gridCol>
              </a:tblGrid>
              <a:tr h="49809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Sl. No.</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Trade Name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Tentative Cost (BDT)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Training Applicable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7014219"/>
                  </a:ext>
                </a:extLst>
              </a:tr>
              <a:tr h="49809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Caregiver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75000 – 200000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5">
                  <a:txBody>
                    <a:bodyPr/>
                    <a:lstStyle/>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Basic</a:t>
                      </a:r>
                    </a:p>
                    <a:p>
                      <a:pPr marL="342900" marR="0" lvl="0" indent="-342900" algn="just">
                        <a:lnSpc>
                          <a:spcPct val="107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cs typeface="Times New Roman" panose="02020603050405020304" pitchFamily="18" charset="0"/>
                        </a:rPr>
                        <a:t>ToT</a:t>
                      </a:r>
                      <a:endParaRPr lang="en-US" sz="1800" dirty="0">
                        <a:effectLst/>
                        <a:latin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Language</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COVID-19 Preparedness</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Professional Communication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43977217"/>
                  </a:ext>
                </a:extLst>
              </a:tr>
              <a:tr h="49809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Assistant Nurse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150000 – 200000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765413179"/>
                  </a:ext>
                </a:extLst>
              </a:tr>
              <a:tr h="49809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Community Nurse Training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75000 – 120000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3647352522"/>
                  </a:ext>
                </a:extLst>
              </a:tr>
              <a:tr h="49809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Babysitter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75000 – 120000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867393105"/>
                  </a:ext>
                </a:extLst>
              </a:tr>
              <a:tr h="59033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Hospitality Management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150000 – 200000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4096613817"/>
                  </a:ext>
                </a:extLst>
              </a:tr>
            </a:tbl>
          </a:graphicData>
        </a:graphic>
      </p:graphicFrame>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3840102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1308295" y="196313"/>
            <a:ext cx="9608234"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Return on Investment (Tentative and Average)</a:t>
            </a:r>
          </a:p>
        </p:txBody>
      </p:sp>
      <p:graphicFrame>
        <p:nvGraphicFramePr>
          <p:cNvPr id="2" name="Content Placeholder 1">
            <a:extLst>
              <a:ext uri="{FF2B5EF4-FFF2-40B4-BE49-F238E27FC236}">
                <a16:creationId xmlns:a16="http://schemas.microsoft.com/office/drawing/2014/main" id="{70FDA5A9-92ED-48F4-A32D-37DB3E1A3DC9}"/>
              </a:ext>
            </a:extLst>
          </p:cNvPr>
          <p:cNvGraphicFramePr>
            <a:graphicFrameLocks noGrp="1"/>
          </p:cNvGraphicFramePr>
          <p:nvPr>
            <p:ph idx="1"/>
            <p:extLst>
              <p:ext uri="{D42A27DB-BD31-4B8C-83A1-F6EECF244321}">
                <p14:modId xmlns:p14="http://schemas.microsoft.com/office/powerpoint/2010/main" val="3345295401"/>
              </p:ext>
            </p:extLst>
          </p:nvPr>
        </p:nvGraphicFramePr>
        <p:xfrm>
          <a:off x="520505" y="928468"/>
          <a:ext cx="11183815" cy="4713744"/>
        </p:xfrm>
        <a:graphic>
          <a:graphicData uri="http://schemas.openxmlformats.org/drawingml/2006/table">
            <a:tbl>
              <a:tblPr firstRow="1" firstCol="1" bandRow="1">
                <a:tableStyleId>{5C22544A-7EE6-4342-B048-85BDC9FD1C3A}</a:tableStyleId>
              </a:tblPr>
              <a:tblGrid>
                <a:gridCol w="910255">
                  <a:extLst>
                    <a:ext uri="{9D8B030D-6E8A-4147-A177-3AD203B41FA5}">
                      <a16:colId xmlns:a16="http://schemas.microsoft.com/office/drawing/2014/main" val="2717149230"/>
                    </a:ext>
                  </a:extLst>
                </a:gridCol>
                <a:gridCol w="1600422">
                  <a:extLst>
                    <a:ext uri="{9D8B030D-6E8A-4147-A177-3AD203B41FA5}">
                      <a16:colId xmlns:a16="http://schemas.microsoft.com/office/drawing/2014/main" val="3984598353"/>
                    </a:ext>
                  </a:extLst>
                </a:gridCol>
                <a:gridCol w="1131539">
                  <a:extLst>
                    <a:ext uri="{9D8B030D-6E8A-4147-A177-3AD203B41FA5}">
                      <a16:colId xmlns:a16="http://schemas.microsoft.com/office/drawing/2014/main" val="4077122206"/>
                    </a:ext>
                  </a:extLst>
                </a:gridCol>
                <a:gridCol w="1949692">
                  <a:extLst>
                    <a:ext uri="{9D8B030D-6E8A-4147-A177-3AD203B41FA5}">
                      <a16:colId xmlns:a16="http://schemas.microsoft.com/office/drawing/2014/main" val="2949850469"/>
                    </a:ext>
                  </a:extLst>
                </a:gridCol>
                <a:gridCol w="1023887">
                  <a:extLst>
                    <a:ext uri="{9D8B030D-6E8A-4147-A177-3AD203B41FA5}">
                      <a16:colId xmlns:a16="http://schemas.microsoft.com/office/drawing/2014/main" val="3330720116"/>
                    </a:ext>
                  </a:extLst>
                </a:gridCol>
                <a:gridCol w="1831275">
                  <a:extLst>
                    <a:ext uri="{9D8B030D-6E8A-4147-A177-3AD203B41FA5}">
                      <a16:colId xmlns:a16="http://schemas.microsoft.com/office/drawing/2014/main" val="2449597062"/>
                    </a:ext>
                  </a:extLst>
                </a:gridCol>
                <a:gridCol w="1623148">
                  <a:extLst>
                    <a:ext uri="{9D8B030D-6E8A-4147-A177-3AD203B41FA5}">
                      <a16:colId xmlns:a16="http://schemas.microsoft.com/office/drawing/2014/main" val="2593604272"/>
                    </a:ext>
                  </a:extLst>
                </a:gridCol>
                <a:gridCol w="1113597">
                  <a:extLst>
                    <a:ext uri="{9D8B030D-6E8A-4147-A177-3AD203B41FA5}">
                      <a16:colId xmlns:a16="http://schemas.microsoft.com/office/drawing/2014/main" val="691336506"/>
                    </a:ext>
                  </a:extLst>
                </a:gridCol>
              </a:tblGrid>
              <a:tr h="1191882">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Sl. No.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Trade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Country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Total Investment</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(BDT/Student)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Visa Period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Monthly Return</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(BDT/Student)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Total Return</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(BDT/Student)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Return Ratio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0210616"/>
                  </a:ext>
                </a:extLst>
              </a:tr>
              <a:tr h="582495">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Caregiver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5">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Japan</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UK</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USA</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European Countries</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Singapore</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Middle-East</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Thailand</a:t>
                      </a: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100000 – 120000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 years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120000 – 150000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7000000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50 times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92627936"/>
                  </a:ext>
                </a:extLst>
              </a:tr>
              <a:tr h="582495">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Assistant Nurse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100000 – 120000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 years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120000 – 150000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7000000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50 times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7698623"/>
                  </a:ext>
                </a:extLst>
              </a:tr>
              <a:tr h="1191882">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Community Nurse Training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100000 – 120000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 years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120000 – 150000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7000000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50 times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47108171"/>
                  </a:ext>
                </a:extLst>
              </a:tr>
              <a:tr h="582495">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04</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Babysitter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100000 – 120000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 years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120000 – 150000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7000000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50 times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93324944"/>
                  </a:ext>
                </a:extLst>
              </a:tr>
              <a:tr h="582495">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Hospitality Management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100000 – 120000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 years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120000 – 150000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7000000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50 times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970455"/>
                  </a:ext>
                </a:extLst>
              </a:tr>
            </a:tbl>
          </a:graphicData>
        </a:graphic>
      </p:graphicFrame>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391152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3799449" y="195597"/>
            <a:ext cx="4625926" cy="732155"/>
          </a:xfrm>
        </p:spPr>
        <p:txBody>
          <a:bodyPr>
            <a:normAutofit/>
          </a:bodyPr>
          <a:lstStyle/>
          <a:p>
            <a:pPr algn="ctr"/>
            <a:r>
              <a:rPr lang="en-US" dirty="0">
                <a:latin typeface="Times New Roman" panose="02020603050405020304" pitchFamily="18" charset="0"/>
                <a:cs typeface="Times New Roman" panose="02020603050405020304" pitchFamily="18" charset="0"/>
              </a:rPr>
              <a:t>Present Work Plan</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6" y="1083212"/>
            <a:ext cx="8254218" cy="3334043"/>
          </a:xfrm>
        </p:spPr>
        <p:txBody>
          <a:bodyPr>
            <a:normAutofit/>
          </a:bodyPr>
          <a:lstStyle/>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MoU signing with different nursing training center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Database Preparation for Nurses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Demand collection and contact with different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Master ToT Preparation according to principal countries with their facilitator/trainer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 Preparation for general training with master ToT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institute wise training program conduction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for B.Sc. Nurse, Diploma, Paramedic, Midwifery Nurses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Mandatory 100 hours language course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 spot Viva and Practical session for job placement</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Finally, job appointment letter collection and</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Job Placement to Abroad</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3" name="Picture 2">
            <a:extLst>
              <a:ext uri="{FF2B5EF4-FFF2-40B4-BE49-F238E27FC236}">
                <a16:creationId xmlns:a16="http://schemas.microsoft.com/office/drawing/2014/main" id="{93738C8E-DA3D-4281-901B-3C675DF6E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4523" y="3151163"/>
            <a:ext cx="4496971" cy="1913206"/>
          </a:xfrm>
          <a:prstGeom prst="rect">
            <a:avLst/>
          </a:prstGeom>
        </p:spPr>
      </p:pic>
    </p:spTree>
    <p:extLst>
      <p:ext uri="{BB962C8B-B14F-4D97-AF65-F5344CB8AC3E}">
        <p14:creationId xmlns:p14="http://schemas.microsoft.com/office/powerpoint/2010/main" val="804842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1770184" y="176879"/>
            <a:ext cx="8651631"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Justification of Nurse for Future Program</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1083212"/>
            <a:ext cx="11183815" cy="4712677"/>
          </a:xfrm>
        </p:spPr>
        <p:txBody>
          <a:bodyPr>
            <a:normAutofit lnSpcReduction="10000"/>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Bangladesh has been suffering from an inadequate number of nurses, one of the important frontline health workforces. The shortage is being felt deeply in the ongoing Covid-19 crisis. Altogether 229 nurses have already been infected with the novel coronavirus. According to the guidelines of the World Health Organization (WHO), three nurses have to be recruited against one doctor. The health bulletin of the Directorate General of Health Services (DGHS) notes that the number of registered doctors in Bangladesh is 102,997. Against such a background, the country needs more than 3 lakh nurses. But the number of the registered nurses was 73,043 till April this year, according to the Bangladesh Nursing and Midwifery Council (BNMC).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That means the country has only 24 percent of the nurses it needs. Despite the 76 percent shortage of nurses, many of the nursing graduates do not get jobs in time. Around 10,000 nurses among more than 73,000 registered nurses are currently unemployed, according to the Bangladesh Basic Graduate Nurses Society (BBGNS).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rPr>
              <a:t>On the other hand, in a report of WHO it is said that there is a global nursing shortage of 5.9 million. The greatest gaps are found in some of the poorest parts of the world, including countries in Africa, south east Asia and South America. The WHO also lays out a series of guidelines for how countries can prevent a nursing crisis by increasing funding for nursing education and by improving conditions for nurses. Over 1,309,623 (till November 13, 2020) people have died worldwide of COVID-19, and as the pandemic continues to claim lives nurses will continue to play an important role.</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2395064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2848853" y="196313"/>
            <a:ext cx="6492095"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Opportunities of these Migrant</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1083212"/>
            <a:ext cx="11183815" cy="4543865"/>
          </a:xfrm>
        </p:spPr>
        <p:txBody>
          <a:bodyPr>
            <a:normAutofit/>
          </a:bodyPr>
          <a:lstStyle/>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They already know the communication language of these countries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Having a visa and experience about the weather of these areas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 great opportunity for returning their investment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Just they need another trade training for joining</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Some people are enough educated for working as a care giver</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Other occupation trades like assistant nursing, old care giver, security guard, hospital cleaner, delivery man is highly demanded due to COVID-19 crisis all over the world</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These mentioned trades are easy to train and support the immigrants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So, if they got a relevant training about these trades, they can perform better rather than other countries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We have significant number of active training centers, good number of MoU based Medical Training centers and other facilities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Different professional personnel for relevant training program are available</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Relevant country expert for training and Master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ToT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professionals are also connected</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That’s why we can train a significant number of RE-MI for getting their job back and earn a regular figure of foreign remittance</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2350286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2192215" y="77980"/>
            <a:ext cx="7807569" cy="36358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Winning Team related to the Project</a:t>
            </a: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graphicFrame>
        <p:nvGraphicFramePr>
          <p:cNvPr id="6" name="Content Placeholder 5">
            <a:extLst>
              <a:ext uri="{FF2B5EF4-FFF2-40B4-BE49-F238E27FC236}">
                <a16:creationId xmlns:a16="http://schemas.microsoft.com/office/drawing/2014/main" id="{0E933434-C9B0-4768-8C26-2376A1874F61}"/>
              </a:ext>
            </a:extLst>
          </p:cNvPr>
          <p:cNvGraphicFramePr>
            <a:graphicFrameLocks noGrp="1"/>
          </p:cNvGraphicFramePr>
          <p:nvPr>
            <p:ph idx="1"/>
            <p:extLst>
              <p:ext uri="{D42A27DB-BD31-4B8C-83A1-F6EECF244321}">
                <p14:modId xmlns:p14="http://schemas.microsoft.com/office/powerpoint/2010/main" val="2488836518"/>
              </p:ext>
            </p:extLst>
          </p:nvPr>
        </p:nvGraphicFramePr>
        <p:xfrm>
          <a:off x="520504" y="571197"/>
          <a:ext cx="11183815" cy="5560327"/>
        </p:xfrm>
        <a:graphic>
          <a:graphicData uri="http://schemas.openxmlformats.org/drawingml/2006/table">
            <a:tbl>
              <a:tblPr firstRow="1" firstCol="1" bandRow="1">
                <a:tableStyleId>{5C22544A-7EE6-4342-B048-85BDC9FD1C3A}</a:tableStyleId>
              </a:tblPr>
              <a:tblGrid>
                <a:gridCol w="1000727">
                  <a:extLst>
                    <a:ext uri="{9D8B030D-6E8A-4147-A177-3AD203B41FA5}">
                      <a16:colId xmlns:a16="http://schemas.microsoft.com/office/drawing/2014/main" val="2762910884"/>
                    </a:ext>
                  </a:extLst>
                </a:gridCol>
                <a:gridCol w="2330622">
                  <a:extLst>
                    <a:ext uri="{9D8B030D-6E8A-4147-A177-3AD203B41FA5}">
                      <a16:colId xmlns:a16="http://schemas.microsoft.com/office/drawing/2014/main" val="2677230483"/>
                    </a:ext>
                  </a:extLst>
                </a:gridCol>
                <a:gridCol w="5591908">
                  <a:extLst>
                    <a:ext uri="{9D8B030D-6E8A-4147-A177-3AD203B41FA5}">
                      <a16:colId xmlns:a16="http://schemas.microsoft.com/office/drawing/2014/main" val="3626786273"/>
                    </a:ext>
                  </a:extLst>
                </a:gridCol>
                <a:gridCol w="2260558">
                  <a:extLst>
                    <a:ext uri="{9D8B030D-6E8A-4147-A177-3AD203B41FA5}">
                      <a16:colId xmlns:a16="http://schemas.microsoft.com/office/drawing/2014/main" val="3199379734"/>
                    </a:ext>
                  </a:extLst>
                </a:gridCol>
              </a:tblGrid>
              <a:tr h="204041">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Sl. No.</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Name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Qualification and Special Fields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Year of Experience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10756464"/>
                  </a:ext>
                </a:extLst>
              </a:tr>
              <a:tr h="42274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Dr. Reba Taslima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PhD in Advance Nursing, Malaysia</a:t>
                      </a:r>
                    </a:p>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International Trainer, Malaysia &amp; Bangladesh.</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5699829"/>
                  </a:ext>
                </a:extLst>
              </a:tr>
              <a:tr h="42274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Dr. </a:t>
                      </a:r>
                      <a:r>
                        <a:rPr lang="en-US" sz="1400" dirty="0" err="1">
                          <a:effectLst/>
                          <a:latin typeface="Times New Roman" panose="02020603050405020304" pitchFamily="18" charset="0"/>
                          <a:cs typeface="Times New Roman" panose="02020603050405020304" pitchFamily="18" charset="0"/>
                        </a:rPr>
                        <a:t>Firoza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Yeasmin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PhD in Advance Nursing, Malaysia</a:t>
                      </a:r>
                    </a:p>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International Trainer, London, UK, &amp; Bangladesh.</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22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0436851"/>
                  </a:ext>
                </a:extLst>
              </a:tr>
              <a:tr h="42274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Dr. Razib Amirul Islam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PhD, Canada, Human Resource Management (HRM) Expert and Researcher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42866095"/>
                  </a:ext>
                </a:extLst>
              </a:tr>
              <a:tr h="268942">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Abu Jubayer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 Sc. (BUET), Trained Project Management Professional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44839951"/>
                  </a:ext>
                </a:extLst>
              </a:tr>
              <a:tr h="74550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Sadequr Rahman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 Sc. (BUET), Trained Project Management Professional, Trainer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9471825"/>
                  </a:ext>
                </a:extLst>
              </a:tr>
              <a:tr h="36355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Emdad Ali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 Sc. (JU), International Training Coordinator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15392111"/>
                  </a:ext>
                </a:extLst>
              </a:tr>
              <a:tr h="36355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Jinnat Ara Khatun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B.Sc. in Nursing, Trainer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2773323"/>
                  </a:ext>
                </a:extLst>
              </a:tr>
              <a:tr h="36355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Mehedi Hassan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 S. S. (DU), Trainer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30414611"/>
                  </a:ext>
                </a:extLst>
              </a:tr>
              <a:tr h="204041">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Nazmul Hassan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 SC. In CSE, (UAP), IT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01873288"/>
                  </a:ext>
                </a:extLst>
              </a:tr>
              <a:tr h="204041">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Sanjida Rahman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 SC. In CSE, (CUET), IT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3921833"/>
                  </a:ext>
                </a:extLst>
              </a:tr>
              <a:tr h="36355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Tanvir Rahman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 SC. In CSE, (CUET), IT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2761179"/>
                  </a:ext>
                </a:extLst>
              </a:tr>
              <a:tr h="36355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Salim Ahmed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 SC. In CSE, (BUET), IT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05812177"/>
                  </a:ext>
                </a:extLst>
              </a:tr>
              <a:tr h="42274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Training Support Technician (10)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Various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Various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52372384"/>
                  </a:ext>
                </a:extLst>
              </a:tr>
              <a:tr h="324132">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Office Staff (7)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Various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Various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6864565"/>
                  </a:ext>
                </a:extLst>
              </a:tr>
            </a:tbl>
          </a:graphicData>
        </a:graphic>
      </p:graphicFrame>
    </p:spTree>
    <p:extLst>
      <p:ext uri="{BB962C8B-B14F-4D97-AF65-F5344CB8AC3E}">
        <p14:creationId xmlns:p14="http://schemas.microsoft.com/office/powerpoint/2010/main" val="2158598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623668" y="1143412"/>
            <a:ext cx="3408484" cy="591483"/>
          </a:xfrm>
        </p:spPr>
        <p:txBody>
          <a:bodyPr>
            <a:noAutofit/>
          </a:bodyPr>
          <a:lstStyle/>
          <a:p>
            <a:pPr algn="ctr"/>
            <a:r>
              <a:rPr lang="en-US" sz="3200" dirty="0">
                <a:latin typeface="Times New Roman" panose="02020603050405020304" pitchFamily="18" charset="0"/>
                <a:cs typeface="Times New Roman" panose="02020603050405020304" pitchFamily="18" charset="0"/>
              </a:rPr>
              <a:t>Technical Demand:</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2236764" y="2011386"/>
            <a:ext cx="8002757" cy="2729426"/>
          </a:xfrm>
        </p:spPr>
        <p:txBody>
          <a:bodyPr>
            <a:noAutofit/>
          </a:bodyPr>
          <a:lstStyle/>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Engagement with Running Projects (If any)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Capacity building according to international standards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Course curriculum development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Master &amp; General ToT preparation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facilities development for institutes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International communication</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International certification</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Liaison with other international authorities for nursing and caregiving sector</a:t>
            </a:r>
            <a:endParaRPr lang="en-US" sz="18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
        <p:nvSpPr>
          <p:cNvPr id="2" name="TextBox 1">
            <a:extLst>
              <a:ext uri="{FF2B5EF4-FFF2-40B4-BE49-F238E27FC236}">
                <a16:creationId xmlns:a16="http://schemas.microsoft.com/office/drawing/2014/main" id="{FA421934-3356-4434-812F-DD1F5A72FAF6}"/>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
        <p:nvSpPr>
          <p:cNvPr id="10" name="TextBox 9">
            <a:extLst>
              <a:ext uri="{FF2B5EF4-FFF2-40B4-BE49-F238E27FC236}">
                <a16:creationId xmlns:a16="http://schemas.microsoft.com/office/drawing/2014/main" id="{09216C89-5210-443B-8CEB-E1109BBF82B8}"/>
              </a:ext>
            </a:extLst>
          </p:cNvPr>
          <p:cNvSpPr txBox="1"/>
          <p:nvPr/>
        </p:nvSpPr>
        <p:spPr>
          <a:xfrm>
            <a:off x="4032152" y="159035"/>
            <a:ext cx="4127696" cy="707886"/>
          </a:xfrm>
          <a:prstGeom prst="rect">
            <a:avLst/>
          </a:prstGeom>
          <a:noFill/>
        </p:spPr>
        <p:txBody>
          <a:bodyPr wrap="square">
            <a:spAutoFit/>
          </a:bodyPr>
          <a:lstStyle/>
          <a:p>
            <a:r>
              <a:rPr lang="en-US" sz="4000" b="1" dirty="0">
                <a:effectLst/>
                <a:latin typeface="Times New Roman" panose="02020603050405020304" pitchFamily="18" charset="0"/>
                <a:ea typeface="Calibri" panose="020F0502020204030204" pitchFamily="34" charset="0"/>
              </a:rPr>
              <a:t>Demand to Donor</a:t>
            </a:r>
            <a:endParaRPr lang="en-US" sz="4000" dirty="0"/>
          </a:p>
        </p:txBody>
      </p:sp>
    </p:spTree>
    <p:extLst>
      <p:ext uri="{BB962C8B-B14F-4D97-AF65-F5344CB8AC3E}">
        <p14:creationId xmlns:p14="http://schemas.microsoft.com/office/powerpoint/2010/main" val="2733292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623668" y="716812"/>
            <a:ext cx="3408484" cy="591483"/>
          </a:xfrm>
        </p:spPr>
        <p:txBody>
          <a:bodyPr>
            <a:noAutofit/>
          </a:bodyPr>
          <a:lstStyle/>
          <a:p>
            <a:pPr algn="ctr"/>
            <a:r>
              <a:rPr lang="en-US" sz="3200" dirty="0">
                <a:latin typeface="Times New Roman" panose="02020603050405020304" pitchFamily="18" charset="0"/>
                <a:cs typeface="Times New Roman" panose="02020603050405020304" pitchFamily="18" charset="0"/>
              </a:rPr>
              <a:t>Financial Demand:</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1055077" y="1308295"/>
            <a:ext cx="7469944" cy="1702190"/>
          </a:xfrm>
        </p:spPr>
        <p:txBody>
          <a:bodyPr>
            <a:normAutofit fontScale="92500" lnSpcReduction="10000"/>
          </a:bodyPr>
          <a:lstStyle/>
          <a:p>
            <a:pPr marL="342900" marR="0" lvl="0" indent="-342900" algn="just">
              <a:lnSpc>
                <a:spcPct val="107000"/>
              </a:lnSpc>
              <a:spcBef>
                <a:spcPts val="0"/>
              </a:spcBef>
              <a:spcAft>
                <a:spcPts val="0"/>
              </a:spcAft>
              <a:buFont typeface="+mj-lt"/>
              <a:buAutoNum type="alphaUcPeriod"/>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Caregiver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Semester – 4 (Evert 3 months)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Capacity per semester – 1020 (Every Batch 30 Trainees, Total 32 Batches)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Trainee in a Year – 4080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 Trainee training cost – BDT 120,000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Cost for Caregiver Section – BDT 489,600,000</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
        <p:nvSpPr>
          <p:cNvPr id="6" name="Content Placeholder 4">
            <a:extLst>
              <a:ext uri="{FF2B5EF4-FFF2-40B4-BE49-F238E27FC236}">
                <a16:creationId xmlns:a16="http://schemas.microsoft.com/office/drawing/2014/main" id="{8A7C096A-D205-48F8-8FC3-54C2E2082725}"/>
              </a:ext>
            </a:extLst>
          </p:cNvPr>
          <p:cNvSpPr txBox="1">
            <a:spLocks/>
          </p:cNvSpPr>
          <p:nvPr/>
        </p:nvSpPr>
        <p:spPr>
          <a:xfrm>
            <a:off x="2548597" y="2947804"/>
            <a:ext cx="7469944" cy="170219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a:lnSpc>
                <a:spcPct val="107000"/>
              </a:lnSpc>
              <a:spcBef>
                <a:spcPts val="0"/>
              </a:spcBef>
              <a:spcAft>
                <a:spcPts val="0"/>
              </a:spcAft>
              <a:buFont typeface="+mj-lt"/>
              <a:buAutoNum type="alphaUcPeriod" startAt="2"/>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Assistant Nurse</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Semester – 4 (Evert 3 months)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Capacity per semester – 1020 (Every Batch 30 Trainees, Total 32 Batches)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Trainee in a Year – 4080</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 Trainee training cost – BDT 120,000</a:t>
            </a:r>
          </a:p>
          <a:p>
            <a:pPr marL="342900" marR="0" lvl="0" indent="-342900" algn="just">
              <a:lnSpc>
                <a:spcPct val="107000"/>
              </a:lnSpc>
              <a:spcBef>
                <a:spcPts val="0"/>
              </a:spcBef>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Total Cost for Assistant Nurse Section – BDT 489,600,000</a:t>
            </a:r>
            <a:endParaRPr lang="en-US" sz="2400" dirty="0"/>
          </a:p>
        </p:txBody>
      </p:sp>
      <p:sp>
        <p:nvSpPr>
          <p:cNvPr id="8" name="Content Placeholder 4">
            <a:extLst>
              <a:ext uri="{FF2B5EF4-FFF2-40B4-BE49-F238E27FC236}">
                <a16:creationId xmlns:a16="http://schemas.microsoft.com/office/drawing/2014/main" id="{FBEDD082-311B-4B5D-AF88-EB1AF3473553}"/>
              </a:ext>
            </a:extLst>
          </p:cNvPr>
          <p:cNvSpPr txBox="1">
            <a:spLocks/>
          </p:cNvSpPr>
          <p:nvPr/>
        </p:nvSpPr>
        <p:spPr>
          <a:xfrm>
            <a:off x="4223823" y="4608930"/>
            <a:ext cx="7503942" cy="170219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a:lnSpc>
                <a:spcPct val="107000"/>
              </a:lnSpc>
              <a:spcBef>
                <a:spcPts val="0"/>
              </a:spcBef>
              <a:spcAft>
                <a:spcPts val="0"/>
              </a:spcAft>
              <a:buFont typeface="+mj-lt"/>
              <a:buAutoNum type="alphaUcPeriod" startAt="3"/>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Community Nurse Training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Semester – 4 (Evert 3 months)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Capacity per semester – 1020 (Every Batch 30 Trainees, Total 32 Batches)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Trainee in a Year – 4080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 Trainee training cost – BDT 120,000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Cost for Community Nurse Training Section – BDT 489,600,000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A421934-3356-4434-812F-DD1F5A72FAF6}"/>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
        <p:nvSpPr>
          <p:cNvPr id="10" name="TextBox 9">
            <a:extLst>
              <a:ext uri="{FF2B5EF4-FFF2-40B4-BE49-F238E27FC236}">
                <a16:creationId xmlns:a16="http://schemas.microsoft.com/office/drawing/2014/main" id="{09216C89-5210-443B-8CEB-E1109BBF82B8}"/>
              </a:ext>
            </a:extLst>
          </p:cNvPr>
          <p:cNvSpPr txBox="1"/>
          <p:nvPr/>
        </p:nvSpPr>
        <p:spPr>
          <a:xfrm>
            <a:off x="4032152" y="159035"/>
            <a:ext cx="4127696" cy="707886"/>
          </a:xfrm>
          <a:prstGeom prst="rect">
            <a:avLst/>
          </a:prstGeom>
          <a:noFill/>
        </p:spPr>
        <p:txBody>
          <a:bodyPr wrap="square">
            <a:spAutoFit/>
          </a:bodyPr>
          <a:lstStyle/>
          <a:p>
            <a:r>
              <a:rPr lang="en-US" sz="4000" b="1" dirty="0">
                <a:effectLst/>
                <a:latin typeface="Times New Roman" panose="02020603050405020304" pitchFamily="18" charset="0"/>
                <a:ea typeface="Calibri" panose="020F0502020204030204" pitchFamily="34" charset="0"/>
              </a:rPr>
              <a:t>Demand to Donor</a:t>
            </a:r>
            <a:endParaRPr lang="en-US" sz="4000" dirty="0"/>
          </a:p>
        </p:txBody>
      </p:sp>
    </p:spTree>
    <p:extLst>
      <p:ext uri="{BB962C8B-B14F-4D97-AF65-F5344CB8AC3E}">
        <p14:creationId xmlns:p14="http://schemas.microsoft.com/office/powerpoint/2010/main" val="1095262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1684679" y="1475349"/>
            <a:ext cx="7469944" cy="1702190"/>
          </a:xfrm>
        </p:spPr>
        <p:txBody>
          <a:bodyPr>
            <a:normAutofit fontScale="92500" lnSpcReduction="10000"/>
          </a:bodyPr>
          <a:lstStyle/>
          <a:p>
            <a:pPr marL="457200" marR="0" lvl="0" indent="-457200" algn="just">
              <a:lnSpc>
                <a:spcPct val="107000"/>
              </a:lnSpc>
              <a:spcBef>
                <a:spcPts val="0"/>
              </a:spcBef>
              <a:spcAft>
                <a:spcPts val="0"/>
              </a:spcAft>
              <a:buFont typeface="+mj-lt"/>
              <a:buAutoNum type="alphaUcPeriod" startAt="4"/>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Babysitter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Semester – 4 (Evert 3 months)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Capacity per semester – 1020 (Every Batch 30 Trainees, Total 32 Batches)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Trainee in a Year – 4080</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 Trainee training cost – BDT 120,000</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Total Cost for Babysitter Section – BDT 489,600,000</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
        <p:nvSpPr>
          <p:cNvPr id="6" name="Content Placeholder 4">
            <a:extLst>
              <a:ext uri="{FF2B5EF4-FFF2-40B4-BE49-F238E27FC236}">
                <a16:creationId xmlns:a16="http://schemas.microsoft.com/office/drawing/2014/main" id="{8A7C096A-D205-48F8-8FC3-54C2E2082725}"/>
              </a:ext>
            </a:extLst>
          </p:cNvPr>
          <p:cNvSpPr txBox="1">
            <a:spLocks/>
          </p:cNvSpPr>
          <p:nvPr/>
        </p:nvSpPr>
        <p:spPr>
          <a:xfrm>
            <a:off x="3251983" y="3344593"/>
            <a:ext cx="7469944" cy="170219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just">
              <a:lnSpc>
                <a:spcPct val="107000"/>
              </a:lnSpc>
              <a:spcBef>
                <a:spcPts val="0"/>
              </a:spcBef>
              <a:spcAft>
                <a:spcPts val="0"/>
              </a:spcAft>
              <a:buFont typeface="+mj-lt"/>
              <a:buAutoNum type="alphaUcPeriod" startAt="5"/>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Hospitality Management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Semester – 4 (Evert 3 months)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Capacity per semester – 1020 (Every Batch 30 Trainees, Total 32 Batches)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Trainee in a Year – 4080</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 Trainee training cost – BDT 120,000</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Total Cost for Hospitality Management Section – BDT 489,600,000</a:t>
            </a:r>
            <a:endParaRPr lang="en-US" sz="2400" dirty="0"/>
          </a:p>
        </p:txBody>
      </p:sp>
      <p:sp>
        <p:nvSpPr>
          <p:cNvPr id="8" name="Title 3">
            <a:extLst>
              <a:ext uri="{FF2B5EF4-FFF2-40B4-BE49-F238E27FC236}">
                <a16:creationId xmlns:a16="http://schemas.microsoft.com/office/drawing/2014/main" id="{6CFC3024-BAAF-4DD1-A173-D186E7EBB5B4}"/>
              </a:ext>
            </a:extLst>
          </p:cNvPr>
          <p:cNvSpPr txBox="1">
            <a:spLocks/>
          </p:cNvSpPr>
          <p:nvPr/>
        </p:nvSpPr>
        <p:spPr>
          <a:xfrm>
            <a:off x="623668" y="716812"/>
            <a:ext cx="3408484" cy="5914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latin typeface="Times New Roman" panose="02020603050405020304" pitchFamily="18" charset="0"/>
                <a:cs typeface="Times New Roman" panose="02020603050405020304" pitchFamily="18" charset="0"/>
              </a:rPr>
              <a:t>Financial Demand:</a:t>
            </a:r>
            <a:endParaRPr lang="en-US"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679E868-473E-4DF9-8EED-FF107FB783F2}"/>
              </a:ext>
            </a:extLst>
          </p:cNvPr>
          <p:cNvSpPr txBox="1"/>
          <p:nvPr/>
        </p:nvSpPr>
        <p:spPr>
          <a:xfrm>
            <a:off x="4032152" y="159035"/>
            <a:ext cx="4127696" cy="707886"/>
          </a:xfrm>
          <a:prstGeom prst="rect">
            <a:avLst/>
          </a:prstGeom>
          <a:noFill/>
        </p:spPr>
        <p:txBody>
          <a:bodyPr wrap="square">
            <a:spAutoFit/>
          </a:bodyPr>
          <a:lstStyle/>
          <a:p>
            <a:r>
              <a:rPr lang="en-US" sz="4000" b="1" dirty="0">
                <a:effectLst/>
                <a:latin typeface="Times New Roman" panose="02020603050405020304" pitchFamily="18" charset="0"/>
                <a:ea typeface="Calibri" panose="020F0502020204030204" pitchFamily="34" charset="0"/>
              </a:rPr>
              <a:t>Demand to Donor</a:t>
            </a:r>
            <a:endParaRPr lang="en-US" sz="4000" dirty="0"/>
          </a:p>
        </p:txBody>
      </p:sp>
    </p:spTree>
    <p:extLst>
      <p:ext uri="{BB962C8B-B14F-4D97-AF65-F5344CB8AC3E}">
        <p14:creationId xmlns:p14="http://schemas.microsoft.com/office/powerpoint/2010/main" val="291910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3344593" y="180933"/>
            <a:ext cx="5430130" cy="732155"/>
          </a:xfrm>
        </p:spPr>
        <p:txBody>
          <a:bodyPr>
            <a:normAutofit/>
          </a:bodyPr>
          <a:lstStyle/>
          <a:p>
            <a:pPr algn="ctr"/>
            <a:r>
              <a:rPr lang="en-US" dirty="0">
                <a:latin typeface="Times New Roman" panose="02020603050405020304" pitchFamily="18" charset="0"/>
                <a:cs typeface="Times New Roman" panose="02020603050405020304" pitchFamily="18" charset="0"/>
              </a:rPr>
              <a:t>Institutional Facilities</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6"/>
            <a:ext cx="5767753" cy="1841558"/>
          </a:xfrm>
        </p:spPr>
        <p:txBody>
          <a:bodyPr>
            <a:normAutofit fontScale="77500" lnSpcReduction="20000"/>
          </a:bodyPr>
          <a:lstStyle/>
          <a:p>
            <a:pPr marL="0" marR="0" lvl="0" indent="0" algn="just">
              <a:lnSpc>
                <a:spcPct val="107000"/>
              </a:lnSpc>
              <a:spcBef>
                <a:spcPts val="0"/>
              </a:spcBef>
              <a:spcAft>
                <a:spcPts val="0"/>
              </a:spcAft>
              <a:buNone/>
            </a:pPr>
            <a:r>
              <a:rPr lang="en-US" sz="2600" b="1" dirty="0">
                <a:effectLst/>
                <a:latin typeface="Times New Roman" panose="02020603050405020304" pitchFamily="18" charset="0"/>
                <a:ea typeface="Calibri" panose="020F0502020204030204" pitchFamily="34" charset="0"/>
              </a:rPr>
              <a:t>Job Related Facilities: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International Standard</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Online and Offline Training in different trades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Accommodation Facilities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On-spot Recruitment from International Buyers</a:t>
            </a:r>
          </a:p>
          <a:p>
            <a:pPr marL="800100" lvl="1" indent="-342900" algn="just">
              <a:lnSpc>
                <a:spcPct val="107000"/>
              </a:lnSpc>
              <a:spcBef>
                <a:spcPts val="0"/>
              </a:spcBef>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Visa Support, Ticketing, Dress and other Facilities</a:t>
            </a:r>
          </a:p>
          <a:p>
            <a:pPr marL="800100" lvl="1" indent="-342900" algn="just">
              <a:lnSpc>
                <a:spcPct val="107000"/>
              </a:lnSpc>
              <a:spcBef>
                <a:spcPts val="0"/>
              </a:spcBef>
              <a:spcAft>
                <a:spcPts val="800"/>
              </a:spcAft>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rPr>
              <a:t>Direct Job Placement</a:t>
            </a:r>
            <a:endParaRPr lang="en-US" sz="23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19396" y="2581422"/>
            <a:ext cx="6952099" cy="3686980"/>
          </a:xfrm>
          <a:prstGeom prst="rect">
            <a:avLst/>
          </a:prstGeom>
        </p:spPr>
      </p:pic>
      <p:sp>
        <p:nvSpPr>
          <p:cNvPr id="2" name="TextBox 1">
            <a:extLst>
              <a:ext uri="{FF2B5EF4-FFF2-40B4-BE49-F238E27FC236}">
                <a16:creationId xmlns:a16="http://schemas.microsoft.com/office/drawing/2014/main" id="{05279C0D-E35D-4A4E-998B-68B48AA8D7F4}"/>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745871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
        <p:nvSpPr>
          <p:cNvPr id="10" name="TextBox 9">
            <a:extLst>
              <a:ext uri="{FF2B5EF4-FFF2-40B4-BE49-F238E27FC236}">
                <a16:creationId xmlns:a16="http://schemas.microsoft.com/office/drawing/2014/main" id="{09216C89-5210-443B-8CEB-E1109BBF82B8}"/>
              </a:ext>
            </a:extLst>
          </p:cNvPr>
          <p:cNvSpPr txBox="1"/>
          <p:nvPr/>
        </p:nvSpPr>
        <p:spPr>
          <a:xfrm>
            <a:off x="2403231" y="271578"/>
            <a:ext cx="7385537" cy="707886"/>
          </a:xfrm>
          <a:prstGeom prst="rect">
            <a:avLst/>
          </a:prstGeom>
          <a:noFill/>
        </p:spPr>
        <p:txBody>
          <a:bodyPr wrap="square">
            <a:spAutoFit/>
          </a:bodyPr>
          <a:lstStyle/>
          <a:p>
            <a:r>
              <a:rPr lang="en-US" sz="4000" b="1" dirty="0">
                <a:effectLst/>
                <a:latin typeface="Times New Roman" panose="02020603050405020304" pitchFamily="18" charset="0"/>
                <a:ea typeface="Calibri" panose="020F0502020204030204" pitchFamily="34" charset="0"/>
              </a:rPr>
              <a:t>Proposed Financial Requirement</a:t>
            </a:r>
            <a:endParaRPr lang="en-US" sz="4000" dirty="0"/>
          </a:p>
        </p:txBody>
      </p:sp>
      <p:graphicFrame>
        <p:nvGraphicFramePr>
          <p:cNvPr id="14" name="Table 13">
            <a:extLst>
              <a:ext uri="{FF2B5EF4-FFF2-40B4-BE49-F238E27FC236}">
                <a16:creationId xmlns:a16="http://schemas.microsoft.com/office/drawing/2014/main" id="{00E420E4-BE50-46F5-A4C7-37703FF604AC}"/>
              </a:ext>
            </a:extLst>
          </p:cNvPr>
          <p:cNvGraphicFramePr>
            <a:graphicFrameLocks noGrp="1"/>
          </p:cNvGraphicFramePr>
          <p:nvPr>
            <p:extLst>
              <p:ext uri="{D42A27DB-BD31-4B8C-83A1-F6EECF244321}">
                <p14:modId xmlns:p14="http://schemas.microsoft.com/office/powerpoint/2010/main" val="1267252179"/>
              </p:ext>
            </p:extLst>
          </p:nvPr>
        </p:nvGraphicFramePr>
        <p:xfrm>
          <a:off x="1684679" y="1176346"/>
          <a:ext cx="9048970" cy="3592603"/>
        </p:xfrm>
        <a:graphic>
          <a:graphicData uri="http://schemas.openxmlformats.org/drawingml/2006/table">
            <a:tbl>
              <a:tblPr firstRow="1" firstCol="1" bandRow="1">
                <a:tableStyleId>{5C22544A-7EE6-4342-B048-85BDC9FD1C3A}</a:tableStyleId>
              </a:tblPr>
              <a:tblGrid>
                <a:gridCol w="934121">
                  <a:extLst>
                    <a:ext uri="{9D8B030D-6E8A-4147-A177-3AD203B41FA5}">
                      <a16:colId xmlns:a16="http://schemas.microsoft.com/office/drawing/2014/main" val="2070020088"/>
                    </a:ext>
                  </a:extLst>
                </a:gridCol>
                <a:gridCol w="3569490">
                  <a:extLst>
                    <a:ext uri="{9D8B030D-6E8A-4147-A177-3AD203B41FA5}">
                      <a16:colId xmlns:a16="http://schemas.microsoft.com/office/drawing/2014/main" val="616352797"/>
                    </a:ext>
                  </a:extLst>
                </a:gridCol>
                <a:gridCol w="1690811">
                  <a:extLst>
                    <a:ext uri="{9D8B030D-6E8A-4147-A177-3AD203B41FA5}">
                      <a16:colId xmlns:a16="http://schemas.microsoft.com/office/drawing/2014/main" val="3801926587"/>
                    </a:ext>
                  </a:extLst>
                </a:gridCol>
                <a:gridCol w="1502943">
                  <a:extLst>
                    <a:ext uri="{9D8B030D-6E8A-4147-A177-3AD203B41FA5}">
                      <a16:colId xmlns:a16="http://schemas.microsoft.com/office/drawing/2014/main" val="3147020724"/>
                    </a:ext>
                  </a:extLst>
                </a:gridCol>
                <a:gridCol w="1351605">
                  <a:extLst>
                    <a:ext uri="{9D8B030D-6E8A-4147-A177-3AD203B41FA5}">
                      <a16:colId xmlns:a16="http://schemas.microsoft.com/office/drawing/2014/main" val="211811055"/>
                    </a:ext>
                  </a:extLst>
                </a:gridCol>
              </a:tblGrid>
              <a:tr h="513229">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Sl. No.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Item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No of Trainees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Cost (BDT)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Cost (USD)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44158935"/>
                  </a:ext>
                </a:extLst>
              </a:tr>
              <a:tr h="513229">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Caregiver Section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4080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489,600,000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5,760,000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782343"/>
                  </a:ext>
                </a:extLst>
              </a:tr>
              <a:tr h="51322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Assistant Nurse Section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4080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489,600,000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5,760,000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3910296"/>
                  </a:ext>
                </a:extLst>
              </a:tr>
              <a:tr h="51322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Community Nurse Training Section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4080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489,600,000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5,760,000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61704"/>
                  </a:ext>
                </a:extLst>
              </a:tr>
              <a:tr h="51322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Babysitter Section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4080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489,600,000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5,760,000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55890680"/>
                  </a:ext>
                </a:extLst>
              </a:tr>
              <a:tr h="51322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Hospitality Management Section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4080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489,600,000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5,760,000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15125182"/>
                  </a:ext>
                </a:extLst>
              </a:tr>
              <a:tr h="51322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Total</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20,400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2,448,000,000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28,800,000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1611616"/>
                  </a:ext>
                </a:extLst>
              </a:tr>
            </a:tbl>
          </a:graphicData>
        </a:graphic>
      </p:graphicFrame>
    </p:spTree>
    <p:extLst>
      <p:ext uri="{BB962C8B-B14F-4D97-AF65-F5344CB8AC3E}">
        <p14:creationId xmlns:p14="http://schemas.microsoft.com/office/powerpoint/2010/main" val="2087463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3296529" y="196313"/>
            <a:ext cx="5598941"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Focal Points of the Project</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1167618"/>
            <a:ext cx="6639950" cy="1153551"/>
          </a:xfrm>
        </p:spPr>
        <p:txBody>
          <a:bodyPr>
            <a:normAutofit fontScale="92500"/>
          </a:bodyPr>
          <a:lstStyle/>
          <a:p>
            <a:pPr marL="342900" marR="0" lvl="0" indent="-342900" algn="just">
              <a:lnSpc>
                <a:spcPct val="107000"/>
              </a:lnSpc>
              <a:spcBef>
                <a:spcPts val="0"/>
              </a:spcBef>
              <a:spcAft>
                <a:spcPts val="800"/>
              </a:spcAft>
              <a:buFont typeface="Symbol" panose="05050102010706020507" pitchFamily="18" charset="2"/>
              <a:buBlip>
                <a:blip r:embed="rId2"/>
              </a:buBlip>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Mr. Shameem Ahmed Chowdhury Noman</a:t>
            </a:r>
          </a:p>
          <a:p>
            <a:pPr marL="274320" marR="0" lvl="0" indent="0" algn="just">
              <a:lnSpc>
                <a:spcPct val="107000"/>
              </a:lnSpc>
              <a:spcBef>
                <a:spcPts val="0"/>
              </a:spcBef>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Secretary General</a:t>
            </a:r>
          </a:p>
          <a:p>
            <a:pPr marL="274320" marR="0" lvl="0" indent="0" algn="just">
              <a:lnSpc>
                <a:spcPct val="107000"/>
              </a:lnSpc>
              <a:spcBef>
                <a:spcPts val="0"/>
              </a:spcBef>
              <a:buNone/>
            </a:pPr>
            <a:r>
              <a:rPr lang="en-US" sz="1800" dirty="0">
                <a:effectLst/>
                <a:latin typeface="Times New Roman" panose="02020603050405020304" pitchFamily="18" charset="0"/>
                <a:ea typeface="Calibri" panose="020F0502020204030204" pitchFamily="34" charset="0"/>
              </a:rPr>
              <a:t>Bangladesh Association of International Recruiting Agencies (BAIRA)</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
        <p:nvSpPr>
          <p:cNvPr id="8" name="TextBox 7">
            <a:extLst>
              <a:ext uri="{FF2B5EF4-FFF2-40B4-BE49-F238E27FC236}">
                <a16:creationId xmlns:a16="http://schemas.microsoft.com/office/drawing/2014/main" id="{6486CB6B-D714-4D4D-8B4B-89677A6B8836}"/>
              </a:ext>
            </a:extLst>
          </p:cNvPr>
          <p:cNvSpPr txBox="1"/>
          <p:nvPr/>
        </p:nvSpPr>
        <p:spPr>
          <a:xfrm>
            <a:off x="5416063" y="3030797"/>
            <a:ext cx="6288258" cy="1949957"/>
          </a:xfrm>
          <a:prstGeom prst="rect">
            <a:avLst/>
          </a:prstGeom>
          <a:noFill/>
        </p:spPr>
        <p:txBody>
          <a:bodyPr wrap="square">
            <a:spAutoFit/>
          </a:bodyPr>
          <a:lstStyle/>
          <a:p>
            <a:pPr marL="0" marR="0" algn="just">
              <a:lnSpc>
                <a:spcPct val="107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Abu Jubayer</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Chief Coordinator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Project Management Unit (PMU), BAIRA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BAIRA Bhaban, New Eskaton Road, Dhaka.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 01711 459 532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jubayer.baira@gmail.com</a:t>
            </a:r>
            <a:r>
              <a:rPr lang="en-US" sz="1800" dirty="0">
                <a:effectLst/>
                <a:latin typeface="Times New Roman" panose="02020603050405020304" pitchFamily="18" charset="0"/>
                <a:ea typeface="Calibri" panose="020F0502020204030204" pitchFamily="34" charset="0"/>
              </a:rPr>
              <a:t>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chiefcoordinator.baira@gmail.com</a:t>
            </a:r>
            <a:endParaRPr lang="en-US" dirty="0"/>
          </a:p>
        </p:txBody>
      </p:sp>
      <p:sp>
        <p:nvSpPr>
          <p:cNvPr id="3" name="Arrow: Notched Right 2">
            <a:extLst>
              <a:ext uri="{FF2B5EF4-FFF2-40B4-BE49-F238E27FC236}">
                <a16:creationId xmlns:a16="http://schemas.microsoft.com/office/drawing/2014/main" id="{ECCC4A51-365F-4CBA-871B-1187588DB7B9}"/>
              </a:ext>
            </a:extLst>
          </p:cNvPr>
          <p:cNvSpPr/>
          <p:nvPr/>
        </p:nvSpPr>
        <p:spPr>
          <a:xfrm>
            <a:off x="487680" y="3429000"/>
            <a:ext cx="4928382" cy="1153552"/>
          </a:xfrm>
          <a:prstGeom prst="notchedRightArrow">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any further information, please contact</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442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6"/>
            <a:ext cx="5575495" cy="1913206"/>
          </a:xfrm>
        </p:spPr>
        <p:txBody>
          <a:bodyPr>
            <a:normAutofit fontScale="92500" lnSpcReduction="10000"/>
          </a:bodyPr>
          <a:lstStyle/>
          <a:p>
            <a:pPr marL="0" marR="0" lvl="0" indent="0" algn="just">
              <a:lnSpc>
                <a:spcPct val="107000"/>
              </a:lnSpc>
              <a:spcBef>
                <a:spcPts val="0"/>
              </a:spcBef>
              <a:spcAft>
                <a:spcPts val="0"/>
              </a:spcAft>
              <a:buNone/>
            </a:pPr>
            <a:r>
              <a:rPr lang="en-US" sz="2200" b="1" dirty="0">
                <a:effectLst/>
                <a:latin typeface="Times New Roman" panose="02020603050405020304" pitchFamily="18" charset="0"/>
                <a:ea typeface="Calibri" panose="020F0502020204030204" pitchFamily="34" charset="0"/>
              </a:rPr>
              <a:t>Classroom Facilities</a:t>
            </a:r>
            <a:r>
              <a:rPr lang="en-US" sz="1800" b="1" dirty="0">
                <a:effectLst/>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International Standard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in different trades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Accommodation Facilities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On-spot Recruitment from International Buyers</a:t>
            </a:r>
          </a:p>
          <a:p>
            <a:pPr marL="800100" lvl="1" indent="-342900" algn="just">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Visa Support, Ticketing, Dress and other Facilities</a:t>
            </a:r>
          </a:p>
          <a:p>
            <a:pPr marL="800100" lvl="1"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Direct Job Placement</a:t>
            </a:r>
            <a:endParaRPr lang="en-US" sz="18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97347" y="2658795"/>
            <a:ext cx="8274148" cy="3518168"/>
          </a:xfrm>
          <a:prstGeom prst="rect">
            <a:avLst/>
          </a:prstGeom>
        </p:spPr>
      </p:pic>
      <p:sp>
        <p:nvSpPr>
          <p:cNvPr id="10" name="Title 3">
            <a:extLst>
              <a:ext uri="{FF2B5EF4-FFF2-40B4-BE49-F238E27FC236}">
                <a16:creationId xmlns:a16="http://schemas.microsoft.com/office/drawing/2014/main" id="{16786413-4C69-4566-8465-159399EB2C17}"/>
              </a:ext>
            </a:extLst>
          </p:cNvPr>
          <p:cNvSpPr txBox="1">
            <a:spLocks/>
          </p:cNvSpPr>
          <p:nvPr/>
        </p:nvSpPr>
        <p:spPr>
          <a:xfrm>
            <a:off x="3344593" y="180933"/>
            <a:ext cx="5430130" cy="7321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Times New Roman" panose="02020603050405020304" pitchFamily="18" charset="0"/>
                <a:cs typeface="Times New Roman" panose="02020603050405020304" pitchFamily="18" charset="0"/>
              </a:rPr>
              <a:t>Institutional Facilities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69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2178148" y="255710"/>
            <a:ext cx="7835704"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Special Recognized Training Courses</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1212948"/>
            <a:ext cx="5575495" cy="3935827"/>
          </a:xfrm>
        </p:spPr>
        <p:txBody>
          <a:bodyPr>
            <a:normAutofit/>
          </a:bodyPr>
          <a:lstStyle/>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Caregiver (Child &amp; Old care Unit) – 04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Assistant Nurse (Clinical and Royal Houses) – 04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Community Nurse Training – 04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Babysitter (Caregiving) – 04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Hospitality Management – 04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First Aid Support Nurse – 03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Physiotherapy Assistant Nurse – 06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Nutrition – 06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Autism and Dementia Management Nurse – 06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Housekeeping – 03 months and</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Spoken English, Arabic, Japanese Program – (03 – 06) months</a:t>
            </a:r>
          </a:p>
          <a:p>
            <a:pPr marL="342900" marR="0" lvl="0" indent="-342900" algn="just">
              <a:lnSpc>
                <a:spcPct val="107000"/>
              </a:lnSpc>
              <a:spcBef>
                <a:spcPts val="0"/>
              </a:spcBef>
              <a:spcAft>
                <a:spcPts val="0"/>
              </a:spcAft>
              <a:buFont typeface="Symbol" panose="05050102010706020507" pitchFamily="18" charset="2"/>
              <a:buBlip>
                <a:blip r:embed="rId2"/>
              </a:buBlip>
            </a:pPr>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3" name="Picture 2">
            <a:extLst>
              <a:ext uri="{FF2B5EF4-FFF2-40B4-BE49-F238E27FC236}">
                <a16:creationId xmlns:a16="http://schemas.microsoft.com/office/drawing/2014/main" id="{767E52B4-0087-4CB0-9246-A6F4EC22F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29945"/>
            <a:ext cx="5575496" cy="3807178"/>
          </a:xfrm>
          <a:prstGeom prst="rect">
            <a:avLst/>
          </a:prstGeom>
        </p:spPr>
      </p:pic>
    </p:spTree>
    <p:extLst>
      <p:ext uri="{BB962C8B-B14F-4D97-AF65-F5344CB8AC3E}">
        <p14:creationId xmlns:p14="http://schemas.microsoft.com/office/powerpoint/2010/main" val="47425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4153485" y="211691"/>
            <a:ext cx="4269545" cy="591691"/>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Course Curriculum</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5"/>
            <a:ext cx="5767753" cy="4739503"/>
          </a:xfrm>
        </p:spPr>
        <p:txBody>
          <a:bodyPr>
            <a:normAutofit fontScale="25000" lnSpcReduction="20000"/>
          </a:bodyPr>
          <a:lstStyle/>
          <a:p>
            <a:pPr marL="0" marR="0" lvl="0" indent="0" algn="just">
              <a:lnSpc>
                <a:spcPct val="107000"/>
              </a:lnSpc>
              <a:spcBef>
                <a:spcPts val="0"/>
              </a:spcBef>
              <a:spcAft>
                <a:spcPts val="0"/>
              </a:spcAft>
              <a:buNone/>
            </a:pPr>
            <a:r>
              <a:rPr lang="en-US" sz="8000" b="1" dirty="0">
                <a:effectLst/>
                <a:latin typeface="Times New Roman" panose="02020603050405020304" pitchFamily="18" charset="0"/>
                <a:ea typeface="Calibri" panose="020F0502020204030204" pitchFamily="34" charset="0"/>
              </a:rPr>
              <a:t>Basic Course Module</a:t>
            </a:r>
            <a:r>
              <a:rPr lang="en-US" sz="7200" b="1" dirty="0">
                <a:effectLst/>
                <a:latin typeface="Times New Roman" panose="02020603050405020304" pitchFamily="18" charset="0"/>
                <a:ea typeface="Calibri" panose="020F0502020204030204" pitchFamily="34" charset="0"/>
              </a:rPr>
              <a:t>:</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Basic Language Training</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Care and support to infants and toddlers. Bathing Procedure</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Care and support to children</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Foster the social, intellectual, creative and emotional development of children</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Foster the physical development of children</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Care and support to elderly with procedures</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Care and support to people with special needs</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Maintain a healthy and safe environment</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Respond to emergencies</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Clean living room, dining room, bedrooms, toilets, bathrooms and kitchen</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Wash and iron clothes, linen and fabric</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Hot and cold meals</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Professionalism at work place</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Therapeutic Massage</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Skin test and vital signs taking</a:t>
            </a: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88258" y="1863206"/>
            <a:ext cx="5416062" cy="3504101"/>
          </a:xfrm>
          <a:prstGeom prst="rect">
            <a:avLst/>
          </a:prstGeom>
        </p:spPr>
      </p:pic>
      <p:sp>
        <p:nvSpPr>
          <p:cNvPr id="2" name="TextBox 1">
            <a:extLst>
              <a:ext uri="{FF2B5EF4-FFF2-40B4-BE49-F238E27FC236}">
                <a16:creationId xmlns:a16="http://schemas.microsoft.com/office/drawing/2014/main" id="{05279C0D-E35D-4A4E-998B-68B48AA8D7F4}"/>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9834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4153485" y="211691"/>
            <a:ext cx="4269545" cy="591691"/>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Course Curriculum</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5"/>
            <a:ext cx="5767753" cy="3504101"/>
          </a:xfrm>
        </p:spPr>
        <p:txBody>
          <a:bodyPr>
            <a:normAutofit fontScale="25000" lnSpcReduction="20000"/>
          </a:bodyPr>
          <a:lstStyle/>
          <a:p>
            <a:pPr marL="0" marR="0" lvl="0" indent="0" algn="just">
              <a:lnSpc>
                <a:spcPct val="107000"/>
              </a:lnSpc>
              <a:spcBef>
                <a:spcPts val="0"/>
              </a:spcBef>
              <a:spcAft>
                <a:spcPts val="0"/>
              </a:spcAft>
              <a:buNone/>
            </a:pPr>
            <a:r>
              <a:rPr lang="en-US" sz="8000" b="1" dirty="0">
                <a:effectLst/>
                <a:latin typeface="Times New Roman" panose="02020603050405020304" pitchFamily="18" charset="0"/>
                <a:ea typeface="Calibri" panose="020F0502020204030204" pitchFamily="34" charset="0"/>
              </a:rPr>
              <a:t>Practical Training Online</a:t>
            </a:r>
            <a:r>
              <a:rPr lang="en-US" sz="7200" b="1" dirty="0">
                <a:effectLst/>
                <a:latin typeface="Times New Roman" panose="02020603050405020304" pitchFamily="18" charset="0"/>
                <a:ea typeface="Calibri" panose="020F0502020204030204" pitchFamily="34" charset="0"/>
              </a:rPr>
              <a:t>:</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Infants and toddlers Support and Care – 5 hours practical</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Care and support to elderly (including understanding the aging process, assisting with mobility, personal hygiene, mental health issues, and assisting someone who is dying) – 20 hours practical</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Household Management (Living rooms, dining rooms, bedrooms, toilets and bathroom) – 5 hours practical</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Bed and Bathing Techniques – 5 hours practical</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Vital signs taking – 10 hours practical</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Therapeutic massage – 5 hours practical</a:t>
            </a:r>
          </a:p>
          <a:p>
            <a:pPr marL="800100" lvl="1" indent="-342900" algn="just">
              <a:lnSpc>
                <a:spcPct val="107000"/>
              </a:lnSpc>
              <a:spcBef>
                <a:spcPts val="0"/>
              </a:spcBef>
              <a:buFont typeface="Symbol" panose="05050102010706020507" pitchFamily="18" charset="2"/>
              <a:buChar char=""/>
            </a:pP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88258" y="2103797"/>
            <a:ext cx="5416062" cy="3022918"/>
          </a:xfrm>
          <a:prstGeom prst="rect">
            <a:avLst/>
          </a:prstGeom>
        </p:spPr>
      </p:pic>
      <p:sp>
        <p:nvSpPr>
          <p:cNvPr id="2" name="TextBox 1">
            <a:extLst>
              <a:ext uri="{FF2B5EF4-FFF2-40B4-BE49-F238E27FC236}">
                <a16:creationId xmlns:a16="http://schemas.microsoft.com/office/drawing/2014/main" id="{05279C0D-E35D-4A4E-998B-68B48AA8D7F4}"/>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690134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4153485" y="211691"/>
            <a:ext cx="4269545" cy="591691"/>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Course Curriculum</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5"/>
            <a:ext cx="5767753" cy="4809841"/>
          </a:xfrm>
        </p:spPr>
        <p:txBody>
          <a:bodyPr>
            <a:noAutofit/>
          </a:bodyPr>
          <a:lstStyle/>
          <a:p>
            <a:pPr marL="0" marR="0" lvl="0" indent="0" algn="just">
              <a:lnSpc>
                <a:spcPct val="107000"/>
              </a:lnSpc>
              <a:spcBef>
                <a:spcPts val="0"/>
              </a:spcBef>
              <a:spcAft>
                <a:spcPts val="0"/>
              </a:spcAft>
              <a:buNone/>
            </a:pPr>
            <a:r>
              <a:rPr lang="en-US" sz="2000" b="1" dirty="0">
                <a:effectLst/>
                <a:latin typeface="Times New Roman" panose="02020603050405020304" pitchFamily="18" charset="0"/>
                <a:ea typeface="Calibri" panose="020F0502020204030204" pitchFamily="34" charset="0"/>
              </a:rPr>
              <a:t>Theory Training Online: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Theory – Self Study Modules and must attend exam and assessments</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Care and support to infants and toddlers</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Care and support to children</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Foster the social, intellectual, creative, and emotional development of children. (Child development, including understanding childhood in its various stages, planning activities for the children of different ages, reading to children, etc.)</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Foster the physical development of children</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Care and support to elderly. (including understanding the aging process, assisting with mobility, personal hygiene, mental health issues, and assisting someone who is dying)</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Care and support to people with special needs. (developing awareness of the causes and consequences of the accidents and diseases that cause disability and the care that may be required)</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Healthy and safe environment/ Infection Control/Fire and Safety</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Household Management (Living rooms, dining rooms, bedrooms, toilets and bathroom)</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Nutrition and Food Preparation (Hot and cold meals)</a:t>
            </a:r>
          </a:p>
          <a:p>
            <a:pPr marL="800100" lvl="1" indent="-342900" algn="just">
              <a:lnSpc>
                <a:spcPct val="107000"/>
              </a:lnSpc>
              <a:spcBef>
                <a:spcPts val="0"/>
              </a:spcBef>
              <a:buFont typeface="Symbol" panose="05050102010706020507" pitchFamily="18" charset="2"/>
              <a:buChar char=""/>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88258" y="1863206"/>
            <a:ext cx="5416062" cy="3504101"/>
          </a:xfrm>
          <a:prstGeom prst="rect">
            <a:avLst/>
          </a:prstGeom>
        </p:spPr>
      </p:pic>
      <p:sp>
        <p:nvSpPr>
          <p:cNvPr id="2" name="TextBox 1">
            <a:extLst>
              <a:ext uri="{FF2B5EF4-FFF2-40B4-BE49-F238E27FC236}">
                <a16:creationId xmlns:a16="http://schemas.microsoft.com/office/drawing/2014/main" id="{05279C0D-E35D-4A4E-998B-68B48AA8D7F4}"/>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39414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4153485" y="211691"/>
            <a:ext cx="4269545" cy="591691"/>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Course Curriculum</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5"/>
            <a:ext cx="4164037" cy="1757151"/>
          </a:xfrm>
        </p:spPr>
        <p:txBody>
          <a:bodyPr>
            <a:noAutofit/>
          </a:bodyPr>
          <a:lstStyle/>
          <a:p>
            <a:pPr marL="0" marR="0" lvl="0" indent="0" algn="just">
              <a:lnSpc>
                <a:spcPct val="107000"/>
              </a:lnSpc>
              <a:spcBef>
                <a:spcPts val="0"/>
              </a:spcBef>
              <a:spcAft>
                <a:spcPts val="0"/>
              </a:spcAft>
              <a:buNone/>
            </a:pPr>
            <a:r>
              <a:rPr lang="en-US" sz="2000" b="1" dirty="0">
                <a:effectLst/>
                <a:latin typeface="Times New Roman" panose="02020603050405020304" pitchFamily="18" charset="0"/>
                <a:ea typeface="Calibri" panose="020F0502020204030204" pitchFamily="34" charset="0"/>
              </a:rPr>
              <a:t>Professionalism at Workplace: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Therapeutic massage</a:t>
            </a:r>
          </a:p>
          <a:p>
            <a:pPr marL="800100" lvl="1" indent="-342900" algn="just">
              <a:lnSpc>
                <a:spcPct val="107000"/>
              </a:lnSpc>
              <a:spcBef>
                <a:spcPts val="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Vital signs taking</a:t>
            </a:r>
          </a:p>
          <a:p>
            <a:pPr marL="800100" lvl="1" indent="-342900" algn="just">
              <a:lnSpc>
                <a:spcPct val="107000"/>
              </a:lnSpc>
              <a:spcBef>
                <a:spcPts val="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Respond to emergencies</a:t>
            </a:r>
          </a:p>
          <a:p>
            <a:pPr marL="800100" lvl="1" indent="-342900" algn="just">
              <a:lnSpc>
                <a:spcPct val="107000"/>
              </a:lnSpc>
              <a:spcBef>
                <a:spcPts val="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Ambulance CPR/First Aid Training</a:t>
            </a:r>
          </a:p>
          <a:p>
            <a:pPr marL="800100" lvl="1" indent="-342900" algn="just">
              <a:lnSpc>
                <a:spcPct val="107000"/>
              </a:lnSpc>
              <a:spcBef>
                <a:spcPts val="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Dementia Awareness</a:t>
            </a: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84542" y="1648248"/>
            <a:ext cx="7019778" cy="3561504"/>
          </a:xfrm>
          <a:prstGeom prst="rect">
            <a:avLst/>
          </a:prstGeom>
        </p:spPr>
      </p:pic>
    </p:spTree>
    <p:extLst>
      <p:ext uri="{BB962C8B-B14F-4D97-AF65-F5344CB8AC3E}">
        <p14:creationId xmlns:p14="http://schemas.microsoft.com/office/powerpoint/2010/main" val="176909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3802966" y="196313"/>
            <a:ext cx="4586068"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Employment Process</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1181691"/>
            <a:ext cx="3282461" cy="2601492"/>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 Spot Recruitment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Passport Processing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Visa Processing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BMET Clearance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Basic Language Training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Smart Card</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Airport Pass</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Joining</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3" name="Picture 2">
            <a:extLst>
              <a:ext uri="{FF2B5EF4-FFF2-40B4-BE49-F238E27FC236}">
                <a16:creationId xmlns:a16="http://schemas.microsoft.com/office/drawing/2014/main" id="{CD59B576-2690-449E-88E2-C87E43FFB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2966" y="1699309"/>
            <a:ext cx="7901354" cy="3855793"/>
          </a:xfrm>
          <a:prstGeom prst="rect">
            <a:avLst/>
          </a:prstGeom>
        </p:spPr>
      </p:pic>
    </p:spTree>
    <p:extLst>
      <p:ext uri="{BB962C8B-B14F-4D97-AF65-F5344CB8AC3E}">
        <p14:creationId xmlns:p14="http://schemas.microsoft.com/office/powerpoint/2010/main" val="1527647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2626</Words>
  <Application>Microsoft Office PowerPoint</Application>
  <PresentationFormat>Widescreen</PresentationFormat>
  <Paragraphs>385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Symbol</vt:lpstr>
      <vt:lpstr>Times New Roman</vt:lpstr>
      <vt:lpstr>Wingdings</vt:lpstr>
      <vt:lpstr>Office Theme</vt:lpstr>
      <vt:lpstr>Background</vt:lpstr>
      <vt:lpstr>Institutional Facilities</vt:lpstr>
      <vt:lpstr>PowerPoint Presentation</vt:lpstr>
      <vt:lpstr>Special Recognized Training Courses</vt:lpstr>
      <vt:lpstr>Course Curriculum</vt:lpstr>
      <vt:lpstr>Course Curriculum</vt:lpstr>
      <vt:lpstr>Course Curriculum</vt:lpstr>
      <vt:lpstr>Course Curriculum</vt:lpstr>
      <vt:lpstr>Employment Process</vt:lpstr>
      <vt:lpstr>Countries with Increased Demand</vt:lpstr>
      <vt:lpstr>Tentative Costing for Every Trainee in Different Trades</vt:lpstr>
      <vt:lpstr>Return on Investment (Tentative and Average)</vt:lpstr>
      <vt:lpstr>Present Work Plan</vt:lpstr>
      <vt:lpstr>Justification of Nurse for Future Program</vt:lpstr>
      <vt:lpstr>Opportunities of these Migrant</vt:lpstr>
      <vt:lpstr>Winning Team related to the Project</vt:lpstr>
      <vt:lpstr>Technical Demand:</vt:lpstr>
      <vt:lpstr>Financial Demand:</vt:lpstr>
      <vt:lpstr>PowerPoint Presentation</vt:lpstr>
      <vt:lpstr>PowerPoint Presentation</vt:lpstr>
      <vt:lpstr>Focal Points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Jubayer</dc:creator>
  <cp:lastModifiedBy>Jubayer</cp:lastModifiedBy>
  <cp:revision>95</cp:revision>
  <dcterms:created xsi:type="dcterms:W3CDTF">2020-11-15T05:20:01Z</dcterms:created>
  <dcterms:modified xsi:type="dcterms:W3CDTF">2020-11-15T12:17:30Z</dcterms:modified>
</cp:coreProperties>
</file>