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87" r:id="rId6"/>
    <p:sldId id="288" r:id="rId7"/>
    <p:sldId id="289" r:id="rId8"/>
    <p:sldId id="260" r:id="rId9"/>
    <p:sldId id="290" r:id="rId10"/>
    <p:sldId id="268" r:id="rId11"/>
    <p:sldId id="282" r:id="rId12"/>
    <p:sldId id="291" r:id="rId13"/>
    <p:sldId id="284" r:id="rId14"/>
    <p:sldId id="285" r:id="rId15"/>
    <p:sldId id="269" r:id="rId16"/>
    <p:sldId id="270" r:id="rId17"/>
    <p:sldId id="271" r:id="rId18"/>
    <p:sldId id="278" r:id="rId19"/>
    <p:sldId id="279" r:id="rId20"/>
    <p:sldId id="281" r:id="rId21"/>
    <p:sldId id="280" r:id="rId22"/>
    <p:sldId id="286" r:id="rId23"/>
    <p:sldId id="292" r:id="rId24"/>
    <p:sldId id="277" r:id="rId25"/>
    <p:sldId id="274" r:id="rId26"/>
    <p:sldId id="275" r:id="rId27"/>
  </p:sldIdLst>
  <p:sldSz cx="9144000" cy="5143500" type="screen16x9"/>
  <p:notesSz cx="7102475" cy="8972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3483" autoAdjust="0"/>
  </p:normalViewPr>
  <p:slideViewPr>
    <p:cSldViewPr>
      <p:cViewPr varScale="1">
        <p:scale>
          <a:sx n="80" d="100"/>
          <a:sy n="80" d="100"/>
        </p:scale>
        <p:origin x="113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97930-253A-444C-BCEB-9F551641699A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1F041AE-4E86-4C25-8F05-E995A5569E4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Project Goal</a:t>
          </a:r>
        </a:p>
      </dgm:t>
    </dgm:pt>
    <dgm:pt modelId="{938B023D-AB92-4632-BDF5-32CF834A7991}" type="parTrans" cxnId="{48CB6A3A-0370-4252-9D21-3303CD739360}">
      <dgm:prSet/>
      <dgm:spPr/>
      <dgm:t>
        <a:bodyPr/>
        <a:lstStyle/>
        <a:p>
          <a:endParaRPr lang="en-US"/>
        </a:p>
      </dgm:t>
    </dgm:pt>
    <dgm:pt modelId="{76B8EB66-6AAC-4A3F-81B0-B54A5D3DA650}" type="sibTrans" cxnId="{48CB6A3A-0370-4252-9D21-3303CD739360}">
      <dgm:prSet/>
      <dgm:spPr/>
      <dgm:t>
        <a:bodyPr/>
        <a:lstStyle/>
        <a:p>
          <a:endParaRPr lang="en-US"/>
        </a:p>
      </dgm:t>
    </dgm:pt>
    <dgm:pt modelId="{2D1A11A3-9EA9-450B-AA99-585E55135FC4}">
      <dgm:prSet phldrT="[Text]" custT="1"/>
      <dgm:spPr/>
      <dgm:t>
        <a:bodyPr/>
        <a:lstStyle/>
        <a:p>
          <a:pPr algn="just"/>
          <a:r>
            <a:rPr lang="en-GB" sz="14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One Stop Solution for Integrated Safety Management (ISM) For Housing Societies, Govt. Offices, Commercial Edifices and Corporate Premises.</a:t>
          </a:r>
          <a:endParaRPr lang="en-US" sz="1400" b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321799-E2BA-4CCE-8665-491FDD73E644}" type="parTrans" cxnId="{9D34A6EF-5E8A-4983-BB44-253806BAE760}">
      <dgm:prSet/>
      <dgm:spPr/>
      <dgm:t>
        <a:bodyPr/>
        <a:lstStyle/>
        <a:p>
          <a:endParaRPr lang="en-US"/>
        </a:p>
      </dgm:t>
    </dgm:pt>
    <dgm:pt modelId="{8CD04229-1674-409B-9F9C-43517CE79B7E}" type="sibTrans" cxnId="{9D34A6EF-5E8A-4983-BB44-253806BAE760}">
      <dgm:prSet/>
      <dgm:spPr/>
      <dgm:t>
        <a:bodyPr/>
        <a:lstStyle/>
        <a:p>
          <a:endParaRPr lang="en-US"/>
        </a:p>
      </dgm:t>
    </dgm:pt>
    <dgm:pt modelId="{BBE48217-A6D3-42DB-BDC5-7AF49A4E981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gm:t>
    </dgm:pt>
    <dgm:pt modelId="{7288855E-69D4-4355-BD6A-5607DB652A62}" type="parTrans" cxnId="{F9E99EB9-E64A-4615-A11C-F25107D84D2D}">
      <dgm:prSet/>
      <dgm:spPr/>
      <dgm:t>
        <a:bodyPr/>
        <a:lstStyle/>
        <a:p>
          <a:endParaRPr lang="en-US"/>
        </a:p>
      </dgm:t>
    </dgm:pt>
    <dgm:pt modelId="{010223B3-44FB-4B3F-A44F-CD1E5335A0B2}" type="sibTrans" cxnId="{F9E99EB9-E64A-4615-A11C-F25107D84D2D}">
      <dgm:prSet/>
      <dgm:spPr/>
      <dgm:t>
        <a:bodyPr/>
        <a:lstStyle/>
        <a:p>
          <a:endParaRPr lang="en-US"/>
        </a:p>
      </dgm:t>
    </dgm:pt>
    <dgm:pt modelId="{3E939990-9DE8-4FF2-A44D-10C02BEBAC25}">
      <dgm:prSet phldrT="[Text]" custT="1"/>
      <dgm:spPr/>
      <dgm:t>
        <a:bodyPr/>
        <a:lstStyle/>
        <a:p>
          <a:pPr algn="just"/>
          <a:r>
            <a:rPr lang="en-GB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Ensuring the fire safety for Housing societies, Govt. Offices, Commercial Edifices and Corporate Premises for saving lives and cut losses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09E75B-2BB6-4493-8943-F6D59E35D9D1}" type="parTrans" cxnId="{E7F1AB8E-351D-48AA-9658-66AE0C9034D0}">
      <dgm:prSet/>
      <dgm:spPr/>
      <dgm:t>
        <a:bodyPr/>
        <a:lstStyle/>
        <a:p>
          <a:endParaRPr lang="en-US"/>
        </a:p>
      </dgm:t>
    </dgm:pt>
    <dgm:pt modelId="{7A65FFD5-6A58-4DC6-8B49-11F2737B4D7F}" type="sibTrans" cxnId="{E7F1AB8E-351D-48AA-9658-66AE0C9034D0}">
      <dgm:prSet/>
      <dgm:spPr/>
      <dgm:t>
        <a:bodyPr/>
        <a:lstStyle/>
        <a:p>
          <a:endParaRPr lang="en-US"/>
        </a:p>
      </dgm:t>
    </dgm:pt>
    <dgm:pt modelId="{467AAF60-D530-4C8E-B485-21DA7407ED0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Beneficiaries </a:t>
          </a:r>
        </a:p>
      </dgm:t>
    </dgm:pt>
    <dgm:pt modelId="{AC9DCB03-4A8F-45C0-A154-EAA3A1F7AF24}" type="parTrans" cxnId="{66124400-C1CF-44A6-B1D7-305EF93AEB1B}">
      <dgm:prSet/>
      <dgm:spPr/>
      <dgm:t>
        <a:bodyPr/>
        <a:lstStyle/>
        <a:p>
          <a:endParaRPr lang="en-US"/>
        </a:p>
      </dgm:t>
    </dgm:pt>
    <dgm:pt modelId="{A0103989-6151-41A4-A220-20F223BF8A56}" type="sibTrans" cxnId="{66124400-C1CF-44A6-B1D7-305EF93AEB1B}">
      <dgm:prSet/>
      <dgm:spPr/>
      <dgm:t>
        <a:bodyPr/>
        <a:lstStyle/>
        <a:p>
          <a:endParaRPr lang="en-US"/>
        </a:p>
      </dgm:t>
    </dgm:pt>
    <dgm:pt modelId="{D3FD29C7-4829-4CD7-B886-0489B666BB3D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Govt. Offices</a:t>
          </a:r>
        </a:p>
      </dgm:t>
    </dgm:pt>
    <dgm:pt modelId="{4EAA8A5C-023C-4942-A659-1C04EA179347}" type="parTrans" cxnId="{C1E62205-CD5F-4D21-A9FD-B7B88EC5A80A}">
      <dgm:prSet/>
      <dgm:spPr/>
      <dgm:t>
        <a:bodyPr/>
        <a:lstStyle/>
        <a:p>
          <a:endParaRPr lang="en-US"/>
        </a:p>
      </dgm:t>
    </dgm:pt>
    <dgm:pt modelId="{A28FEF9F-C407-4300-A4CA-1F4E826705A5}" type="sibTrans" cxnId="{C1E62205-CD5F-4D21-A9FD-B7B88EC5A80A}">
      <dgm:prSet/>
      <dgm:spPr/>
      <dgm:t>
        <a:bodyPr/>
        <a:lstStyle/>
        <a:p>
          <a:endParaRPr lang="en-US"/>
        </a:p>
      </dgm:t>
    </dgm:pt>
    <dgm:pt modelId="{097B71C3-E119-4864-84B9-61ED55DE11DD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Corporate Buildings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AB62A-48F9-49DD-A59B-B8E64840769D}" type="parTrans" cxnId="{2110A03C-A933-4FB7-9340-7C59D65E9167}">
      <dgm:prSet/>
      <dgm:spPr/>
      <dgm:t>
        <a:bodyPr/>
        <a:lstStyle/>
        <a:p>
          <a:endParaRPr lang="en-US"/>
        </a:p>
      </dgm:t>
    </dgm:pt>
    <dgm:pt modelId="{6C5E1DC7-FBB7-4C43-A7F5-89A2CD20EB06}" type="sibTrans" cxnId="{2110A03C-A933-4FB7-9340-7C59D65E9167}">
      <dgm:prSet/>
      <dgm:spPr/>
      <dgm:t>
        <a:bodyPr/>
        <a:lstStyle/>
        <a:p>
          <a:endParaRPr lang="en-US"/>
        </a:p>
      </dgm:t>
    </dgm:pt>
    <dgm:pt modelId="{7105D1F0-CA85-45BF-A119-0BEFC5155EB6}">
      <dgm:prSet custT="1"/>
      <dgm:spPr/>
      <dgm:t>
        <a:bodyPr/>
        <a:lstStyle/>
        <a:p>
          <a:pPr algn="just"/>
          <a:r>
            <a:rPr lang="en-GB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Through inspection and implementations, safeguarding long term sustainability for corporate business and Govt. workstations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E3D316-766A-49CC-AD40-5A789918864E}" type="parTrans" cxnId="{237D2097-6AD6-4F37-970C-02CD626934C5}">
      <dgm:prSet/>
      <dgm:spPr/>
      <dgm:t>
        <a:bodyPr/>
        <a:lstStyle/>
        <a:p>
          <a:endParaRPr lang="en-US"/>
        </a:p>
      </dgm:t>
    </dgm:pt>
    <dgm:pt modelId="{C8FBCBE3-F72E-4154-81AF-8CA95381C011}" type="sibTrans" cxnId="{237D2097-6AD6-4F37-970C-02CD626934C5}">
      <dgm:prSet/>
      <dgm:spPr/>
      <dgm:t>
        <a:bodyPr/>
        <a:lstStyle/>
        <a:p>
          <a:endParaRPr lang="en-US"/>
        </a:p>
      </dgm:t>
    </dgm:pt>
    <dgm:pt modelId="{8B4C3B3B-17AE-4517-B222-3BB39E88C80F}">
      <dgm:prSet custT="1"/>
      <dgm:spPr/>
      <dgm:t>
        <a:bodyPr/>
        <a:lstStyle/>
        <a:p>
          <a:pPr algn="just"/>
          <a:r>
            <a:rPr lang="en-GB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Minimization the loss by maximization the awareness among all level of stakeholders in commercial and operational sectors.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8AEFF5-DAFD-421D-9FA0-46CB15B84CEB}" type="parTrans" cxnId="{7A2BD6A8-9AF8-4879-A15F-218B332BB19C}">
      <dgm:prSet/>
      <dgm:spPr/>
      <dgm:t>
        <a:bodyPr/>
        <a:lstStyle/>
        <a:p>
          <a:endParaRPr lang="en-US"/>
        </a:p>
      </dgm:t>
    </dgm:pt>
    <dgm:pt modelId="{FC88EC01-FB18-4409-9BBF-969E7AEF7733}" type="sibTrans" cxnId="{7A2BD6A8-9AF8-4879-A15F-218B332BB19C}">
      <dgm:prSet/>
      <dgm:spPr/>
      <dgm:t>
        <a:bodyPr/>
        <a:lstStyle/>
        <a:p>
          <a:endParaRPr lang="en-US"/>
        </a:p>
      </dgm:t>
    </dgm:pt>
    <dgm:pt modelId="{C0CEAC29-6D53-4015-972C-149A19906174}">
      <dgm:prSet phldrT="[Text]" custT="1"/>
      <dgm:spPr/>
      <dgm:t>
        <a:bodyPr/>
        <a:lstStyle/>
        <a:p>
          <a:r>
            <a:rPr lang="en-GB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Commercial Edifices </a:t>
          </a:r>
          <a:endParaRPr lang="en-US" sz="1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9CA671-5CAB-4456-9D14-B36C0100348D}" type="parTrans" cxnId="{5EE294C6-DC20-4CF3-84D1-A7583461EC94}">
      <dgm:prSet/>
      <dgm:spPr/>
      <dgm:t>
        <a:bodyPr/>
        <a:lstStyle/>
        <a:p>
          <a:endParaRPr lang="en-US"/>
        </a:p>
      </dgm:t>
    </dgm:pt>
    <dgm:pt modelId="{0194E923-541B-47D7-859B-85018C1A2892}" type="sibTrans" cxnId="{5EE294C6-DC20-4CF3-84D1-A7583461EC94}">
      <dgm:prSet/>
      <dgm:spPr/>
      <dgm:t>
        <a:bodyPr/>
        <a:lstStyle/>
        <a:p>
          <a:endParaRPr lang="en-US"/>
        </a:p>
      </dgm:t>
    </dgm:pt>
    <dgm:pt modelId="{EC4D9894-9DEE-4DD1-B5A2-3DDC2044174B}">
      <dgm:prSet phldrT="[Text]" custT="1"/>
      <dgm:spPr/>
      <dgm:t>
        <a:bodyPr/>
        <a:lstStyle/>
        <a:p>
          <a:pPr algn="just"/>
          <a:r>
            <a:rPr lang="en-US" sz="14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Create trained safety fighter and public awareness for reducing fire incidents, road accident and  safety casualties in Bangladesh.</a:t>
          </a:r>
        </a:p>
      </dgm:t>
    </dgm:pt>
    <dgm:pt modelId="{06611579-F1E4-4C5A-93D0-DAE4C85B4D02}" type="parTrans" cxnId="{35A8EF89-0DE8-4983-A164-2481F7002638}">
      <dgm:prSet/>
      <dgm:spPr/>
      <dgm:t>
        <a:bodyPr/>
        <a:lstStyle/>
        <a:p>
          <a:endParaRPr lang="en-US"/>
        </a:p>
      </dgm:t>
    </dgm:pt>
    <dgm:pt modelId="{B05334BA-0677-4EB0-B228-0843DC7ED016}" type="sibTrans" cxnId="{35A8EF89-0DE8-4983-A164-2481F7002638}">
      <dgm:prSet/>
      <dgm:spPr/>
      <dgm:t>
        <a:bodyPr/>
        <a:lstStyle/>
        <a:p>
          <a:endParaRPr lang="en-US"/>
        </a:p>
      </dgm:t>
    </dgm:pt>
    <dgm:pt modelId="{D814880F-26CC-46E1-AE84-3228E2759465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for general house keeper, students, society members, house holders and other stakeholders</a:t>
          </a:r>
        </a:p>
      </dgm:t>
    </dgm:pt>
    <dgm:pt modelId="{707C1C4D-6CAC-40DE-8888-56FB59113DBA}" type="parTrans" cxnId="{34EE3A2E-685A-49AD-A82D-85DA2B7D1949}">
      <dgm:prSet/>
      <dgm:spPr/>
      <dgm:t>
        <a:bodyPr/>
        <a:lstStyle/>
        <a:p>
          <a:endParaRPr lang="en-US"/>
        </a:p>
      </dgm:t>
    </dgm:pt>
    <dgm:pt modelId="{47A011EF-8E05-4966-BED7-805BFB4B6EA2}" type="sibTrans" cxnId="{34EE3A2E-685A-49AD-A82D-85DA2B7D1949}">
      <dgm:prSet/>
      <dgm:spPr/>
      <dgm:t>
        <a:bodyPr/>
        <a:lstStyle/>
        <a:p>
          <a:endParaRPr lang="en-US"/>
        </a:p>
      </dgm:t>
    </dgm:pt>
    <dgm:pt modelId="{72D25E37-3E6C-4712-83BB-722A26476B2C}">
      <dgm:prSet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Creating awareness among al level of stakeholders.</a:t>
          </a:r>
        </a:p>
      </dgm:t>
    </dgm:pt>
    <dgm:pt modelId="{3DB05E9A-BC17-4F7C-8CFD-7B7AD4D8BB8A}" type="parTrans" cxnId="{76B3C0BB-9136-4463-AF55-013F7161F7DB}">
      <dgm:prSet/>
      <dgm:spPr/>
      <dgm:t>
        <a:bodyPr/>
        <a:lstStyle/>
        <a:p>
          <a:endParaRPr lang="en-US"/>
        </a:p>
      </dgm:t>
    </dgm:pt>
    <dgm:pt modelId="{7082B800-0800-4429-8939-0F87DC995F4D}" type="sibTrans" cxnId="{76B3C0BB-9136-4463-AF55-013F7161F7DB}">
      <dgm:prSet/>
      <dgm:spPr/>
      <dgm:t>
        <a:bodyPr/>
        <a:lstStyle/>
        <a:p>
          <a:endParaRPr lang="en-US"/>
        </a:p>
      </dgm:t>
    </dgm:pt>
    <dgm:pt modelId="{0D8940BB-4E55-4481-8F38-C18BF3EB01AA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Housing societies</a:t>
          </a:r>
        </a:p>
      </dgm:t>
    </dgm:pt>
    <dgm:pt modelId="{F1463641-3F91-4643-9420-98B8C25F0BD0}" type="parTrans" cxnId="{9F808E42-7A55-40AD-B0DB-69934F76304C}">
      <dgm:prSet/>
      <dgm:spPr/>
      <dgm:t>
        <a:bodyPr/>
        <a:lstStyle/>
        <a:p>
          <a:endParaRPr lang="en-US"/>
        </a:p>
      </dgm:t>
    </dgm:pt>
    <dgm:pt modelId="{5FF9A446-5A3C-4F00-8BB3-038066B4B267}" type="sibTrans" cxnId="{9F808E42-7A55-40AD-B0DB-69934F76304C}">
      <dgm:prSet/>
      <dgm:spPr/>
      <dgm:t>
        <a:bodyPr/>
        <a:lstStyle/>
        <a:p>
          <a:endParaRPr lang="en-US"/>
        </a:p>
      </dgm:t>
    </dgm:pt>
    <dgm:pt modelId="{E169BCF1-A5CA-402D-97CE-8C7A35C20BB5}" type="pres">
      <dgm:prSet presAssocID="{45997930-253A-444C-BCEB-9F551641699A}" presName="linearFlow" presStyleCnt="0">
        <dgm:presLayoutVars>
          <dgm:dir/>
          <dgm:animLvl val="lvl"/>
          <dgm:resizeHandles val="exact"/>
        </dgm:presLayoutVars>
      </dgm:prSet>
      <dgm:spPr/>
    </dgm:pt>
    <dgm:pt modelId="{6323B8F1-D491-458F-A7C1-14DA44A174C5}" type="pres">
      <dgm:prSet presAssocID="{D1F041AE-4E86-4C25-8F05-E995A5569E45}" presName="composite" presStyleCnt="0"/>
      <dgm:spPr/>
    </dgm:pt>
    <dgm:pt modelId="{218BF0E4-3F08-42CA-A12B-C221E07ED38A}" type="pres">
      <dgm:prSet presAssocID="{D1F041AE-4E86-4C25-8F05-E995A5569E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AC910A2-9ED0-4BF7-B99C-DE3309877FA3}" type="pres">
      <dgm:prSet presAssocID="{D1F041AE-4E86-4C25-8F05-E995A5569E45}" presName="descendantText" presStyleLbl="alignAcc1" presStyleIdx="0" presStyleCnt="3" custScaleY="109076" custLinFactNeighborX="476" custLinFactNeighborY="4732">
        <dgm:presLayoutVars>
          <dgm:bulletEnabled val="1"/>
        </dgm:presLayoutVars>
      </dgm:prSet>
      <dgm:spPr/>
    </dgm:pt>
    <dgm:pt modelId="{9FB228C1-929E-4D8C-82F3-DB4E56EDE47D}" type="pres">
      <dgm:prSet presAssocID="{76B8EB66-6AAC-4A3F-81B0-B54A5D3DA650}" presName="sp" presStyleCnt="0"/>
      <dgm:spPr/>
    </dgm:pt>
    <dgm:pt modelId="{E36B782B-12A6-4359-833E-A9C2ACDCF57D}" type="pres">
      <dgm:prSet presAssocID="{BBE48217-A6D3-42DB-BDC5-7AF49A4E9813}" presName="composite" presStyleCnt="0"/>
      <dgm:spPr/>
    </dgm:pt>
    <dgm:pt modelId="{D4FBD4FD-B701-459B-80E1-164414FA882A}" type="pres">
      <dgm:prSet presAssocID="{BBE48217-A6D3-42DB-BDC5-7AF49A4E981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86DB317-7D10-44C0-96B4-CE22C874A964}" type="pres">
      <dgm:prSet presAssocID="{BBE48217-A6D3-42DB-BDC5-7AF49A4E9813}" presName="descendantText" presStyleLbl="alignAcc1" presStyleIdx="1" presStyleCnt="3" custScaleY="191298">
        <dgm:presLayoutVars>
          <dgm:bulletEnabled val="1"/>
        </dgm:presLayoutVars>
      </dgm:prSet>
      <dgm:spPr/>
    </dgm:pt>
    <dgm:pt modelId="{60625ED4-66B0-4F1D-A11D-65C42FBA7E5A}" type="pres">
      <dgm:prSet presAssocID="{010223B3-44FB-4B3F-A44F-CD1E5335A0B2}" presName="sp" presStyleCnt="0"/>
      <dgm:spPr/>
    </dgm:pt>
    <dgm:pt modelId="{965669F9-F050-43B0-AC02-304F10797229}" type="pres">
      <dgm:prSet presAssocID="{467AAF60-D530-4C8E-B485-21DA7407ED06}" presName="composite" presStyleCnt="0"/>
      <dgm:spPr/>
    </dgm:pt>
    <dgm:pt modelId="{1C4C89D6-5FA1-4336-A488-6AB33DECBDE4}" type="pres">
      <dgm:prSet presAssocID="{467AAF60-D530-4C8E-B485-21DA7407ED0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92CF04F-F3FD-4482-AC94-1B402EA3BD0D}" type="pres">
      <dgm:prSet presAssocID="{467AAF60-D530-4C8E-B485-21DA7407ED06}" presName="descendantText" presStyleLbl="alignAcc1" presStyleIdx="2" presStyleCnt="3" custScaleY="102606" custLinFactNeighborY="45020">
        <dgm:presLayoutVars>
          <dgm:bulletEnabled val="1"/>
        </dgm:presLayoutVars>
      </dgm:prSet>
      <dgm:spPr/>
    </dgm:pt>
  </dgm:ptLst>
  <dgm:cxnLst>
    <dgm:cxn modelId="{66124400-C1CF-44A6-B1D7-305EF93AEB1B}" srcId="{45997930-253A-444C-BCEB-9F551641699A}" destId="{467AAF60-D530-4C8E-B485-21DA7407ED06}" srcOrd="2" destOrd="0" parTransId="{AC9DCB03-4A8F-45C0-A154-EAA3A1F7AF24}" sibTransId="{A0103989-6151-41A4-A220-20F223BF8A56}"/>
    <dgm:cxn modelId="{3E7F6501-3F2C-4450-A1BC-3D250DBEECAD}" type="presOf" srcId="{8B4C3B3B-17AE-4517-B222-3BB39E88C80F}" destId="{286DB317-7D10-44C0-96B4-CE22C874A964}" srcOrd="0" destOrd="3" presId="urn:microsoft.com/office/officeart/2005/8/layout/chevron2"/>
    <dgm:cxn modelId="{E8D02105-E3BC-4C17-9100-393A188030E3}" type="presOf" srcId="{C0CEAC29-6D53-4015-972C-149A19906174}" destId="{F92CF04F-F3FD-4482-AC94-1B402EA3BD0D}" srcOrd="0" destOrd="2" presId="urn:microsoft.com/office/officeart/2005/8/layout/chevron2"/>
    <dgm:cxn modelId="{C1E62205-CD5F-4D21-A9FD-B7B88EC5A80A}" srcId="{467AAF60-D530-4C8E-B485-21DA7407ED06}" destId="{D3FD29C7-4829-4CD7-B886-0489B666BB3D}" srcOrd="1" destOrd="0" parTransId="{4EAA8A5C-023C-4942-A659-1C04EA179347}" sibTransId="{A28FEF9F-C407-4300-A4CA-1F4E826705A5}"/>
    <dgm:cxn modelId="{34EE3A2E-685A-49AD-A82D-85DA2B7D1949}" srcId="{BBE48217-A6D3-42DB-BDC5-7AF49A4E9813}" destId="{D814880F-26CC-46E1-AE84-3228E2759465}" srcOrd="0" destOrd="0" parTransId="{707C1C4D-6CAC-40DE-8888-56FB59113DBA}" sibTransId="{47A011EF-8E05-4966-BED7-805BFB4B6EA2}"/>
    <dgm:cxn modelId="{8CA2F32F-DA42-4597-8224-76DD8C9BFD8F}" type="presOf" srcId="{467AAF60-D530-4C8E-B485-21DA7407ED06}" destId="{1C4C89D6-5FA1-4336-A488-6AB33DECBDE4}" srcOrd="0" destOrd="0" presId="urn:microsoft.com/office/officeart/2005/8/layout/chevron2"/>
    <dgm:cxn modelId="{48CB6A3A-0370-4252-9D21-3303CD739360}" srcId="{45997930-253A-444C-BCEB-9F551641699A}" destId="{D1F041AE-4E86-4C25-8F05-E995A5569E45}" srcOrd="0" destOrd="0" parTransId="{938B023D-AB92-4632-BDF5-32CF834A7991}" sibTransId="{76B8EB66-6AAC-4A3F-81B0-B54A5D3DA650}"/>
    <dgm:cxn modelId="{2110A03C-A933-4FB7-9340-7C59D65E9167}" srcId="{467AAF60-D530-4C8E-B485-21DA7407ED06}" destId="{097B71C3-E119-4864-84B9-61ED55DE11DD}" srcOrd="3" destOrd="0" parTransId="{BA7AB62A-48F9-49DD-A59B-B8E64840769D}" sibTransId="{6C5E1DC7-FBB7-4C43-A7F5-89A2CD20EB06}"/>
    <dgm:cxn modelId="{9F808E42-7A55-40AD-B0DB-69934F76304C}" srcId="{467AAF60-D530-4C8E-B485-21DA7407ED06}" destId="{0D8940BB-4E55-4481-8F38-C18BF3EB01AA}" srcOrd="0" destOrd="0" parTransId="{F1463641-3F91-4643-9420-98B8C25F0BD0}" sibTransId="{5FF9A446-5A3C-4F00-8BB3-038066B4B267}"/>
    <dgm:cxn modelId="{96F66265-0B19-4689-8AF6-81B82F173B89}" type="presOf" srcId="{7105D1F0-CA85-45BF-A119-0BEFC5155EB6}" destId="{286DB317-7D10-44C0-96B4-CE22C874A964}" srcOrd="0" destOrd="2" presId="urn:microsoft.com/office/officeart/2005/8/layout/chevron2"/>
    <dgm:cxn modelId="{2B513346-A5F7-4B9F-9144-D69C1A01BBB7}" type="presOf" srcId="{45997930-253A-444C-BCEB-9F551641699A}" destId="{E169BCF1-A5CA-402D-97CE-8C7A35C20BB5}" srcOrd="0" destOrd="0" presId="urn:microsoft.com/office/officeart/2005/8/layout/chevron2"/>
    <dgm:cxn modelId="{1CF20388-E278-4760-97A2-C323B53EB8E3}" type="presOf" srcId="{0D8940BB-4E55-4481-8F38-C18BF3EB01AA}" destId="{F92CF04F-F3FD-4482-AC94-1B402EA3BD0D}" srcOrd="0" destOrd="0" presId="urn:microsoft.com/office/officeart/2005/8/layout/chevron2"/>
    <dgm:cxn modelId="{35A8EF89-0DE8-4983-A164-2481F7002638}" srcId="{D1F041AE-4E86-4C25-8F05-E995A5569E45}" destId="{EC4D9894-9DEE-4DD1-B5A2-3DDC2044174B}" srcOrd="0" destOrd="0" parTransId="{06611579-F1E4-4C5A-93D0-DAE4C85B4D02}" sibTransId="{B05334BA-0677-4EB0-B228-0843DC7ED016}"/>
    <dgm:cxn modelId="{E7F1AB8E-351D-48AA-9658-66AE0C9034D0}" srcId="{BBE48217-A6D3-42DB-BDC5-7AF49A4E9813}" destId="{3E939990-9DE8-4FF2-A44D-10C02BEBAC25}" srcOrd="1" destOrd="0" parTransId="{4C09E75B-2BB6-4493-8943-F6D59E35D9D1}" sibTransId="{7A65FFD5-6A58-4DC6-8B49-11F2737B4D7F}"/>
    <dgm:cxn modelId="{237D2097-6AD6-4F37-970C-02CD626934C5}" srcId="{BBE48217-A6D3-42DB-BDC5-7AF49A4E9813}" destId="{7105D1F0-CA85-45BF-A119-0BEFC5155EB6}" srcOrd="2" destOrd="0" parTransId="{99E3D316-766A-49CC-AD40-5A789918864E}" sibTransId="{C8FBCBE3-F72E-4154-81AF-8CA95381C011}"/>
    <dgm:cxn modelId="{DFCA0999-597A-444B-97BA-F5A62EF85F85}" type="presOf" srcId="{BBE48217-A6D3-42DB-BDC5-7AF49A4E9813}" destId="{D4FBD4FD-B701-459B-80E1-164414FA882A}" srcOrd="0" destOrd="0" presId="urn:microsoft.com/office/officeart/2005/8/layout/chevron2"/>
    <dgm:cxn modelId="{249A2EA6-CF01-498E-AFD5-C9A5520A8820}" type="presOf" srcId="{72D25E37-3E6C-4712-83BB-722A26476B2C}" destId="{286DB317-7D10-44C0-96B4-CE22C874A964}" srcOrd="0" destOrd="4" presId="urn:microsoft.com/office/officeart/2005/8/layout/chevron2"/>
    <dgm:cxn modelId="{7A2BD6A8-9AF8-4879-A15F-218B332BB19C}" srcId="{BBE48217-A6D3-42DB-BDC5-7AF49A4E9813}" destId="{8B4C3B3B-17AE-4517-B222-3BB39E88C80F}" srcOrd="3" destOrd="0" parTransId="{338AEFF5-DAFD-421D-9FA0-46CB15B84CEB}" sibTransId="{FC88EC01-FB18-4409-9BBF-969E7AEF7733}"/>
    <dgm:cxn modelId="{F9E99EB9-E64A-4615-A11C-F25107D84D2D}" srcId="{45997930-253A-444C-BCEB-9F551641699A}" destId="{BBE48217-A6D3-42DB-BDC5-7AF49A4E9813}" srcOrd="1" destOrd="0" parTransId="{7288855E-69D4-4355-BD6A-5607DB652A62}" sibTransId="{010223B3-44FB-4B3F-A44F-CD1E5335A0B2}"/>
    <dgm:cxn modelId="{76B3C0BB-9136-4463-AF55-013F7161F7DB}" srcId="{BBE48217-A6D3-42DB-BDC5-7AF49A4E9813}" destId="{72D25E37-3E6C-4712-83BB-722A26476B2C}" srcOrd="4" destOrd="0" parTransId="{3DB05E9A-BC17-4F7C-8CFD-7B7AD4D8BB8A}" sibTransId="{7082B800-0800-4429-8939-0F87DC995F4D}"/>
    <dgm:cxn modelId="{B533DBBD-07DC-4E39-862B-D4000831EE09}" type="presOf" srcId="{D3FD29C7-4829-4CD7-B886-0489B666BB3D}" destId="{F92CF04F-F3FD-4482-AC94-1B402EA3BD0D}" srcOrd="0" destOrd="1" presId="urn:microsoft.com/office/officeart/2005/8/layout/chevron2"/>
    <dgm:cxn modelId="{E5CC52C4-8A6A-4656-B759-A52BB76AB8D1}" type="presOf" srcId="{3E939990-9DE8-4FF2-A44D-10C02BEBAC25}" destId="{286DB317-7D10-44C0-96B4-CE22C874A964}" srcOrd="0" destOrd="1" presId="urn:microsoft.com/office/officeart/2005/8/layout/chevron2"/>
    <dgm:cxn modelId="{5EE294C6-DC20-4CF3-84D1-A7583461EC94}" srcId="{467AAF60-D530-4C8E-B485-21DA7407ED06}" destId="{C0CEAC29-6D53-4015-972C-149A19906174}" srcOrd="2" destOrd="0" parTransId="{1A9CA671-5CAB-4456-9D14-B36C0100348D}" sibTransId="{0194E923-541B-47D7-859B-85018C1A2892}"/>
    <dgm:cxn modelId="{5A8A7EC9-69C0-4A84-B301-893DFEE46B50}" type="presOf" srcId="{EC4D9894-9DEE-4DD1-B5A2-3DDC2044174B}" destId="{2AC910A2-9ED0-4BF7-B99C-DE3309877FA3}" srcOrd="0" destOrd="0" presId="urn:microsoft.com/office/officeart/2005/8/layout/chevron2"/>
    <dgm:cxn modelId="{42BE8CE9-D64D-48FD-8C5B-C07BA0BB99DC}" type="presOf" srcId="{2D1A11A3-9EA9-450B-AA99-585E55135FC4}" destId="{2AC910A2-9ED0-4BF7-B99C-DE3309877FA3}" srcOrd="0" destOrd="1" presId="urn:microsoft.com/office/officeart/2005/8/layout/chevron2"/>
    <dgm:cxn modelId="{6CC5D7E9-9D19-4B6F-B571-3B0554C99367}" type="presOf" srcId="{D1F041AE-4E86-4C25-8F05-E995A5569E45}" destId="{218BF0E4-3F08-42CA-A12B-C221E07ED38A}" srcOrd="0" destOrd="0" presId="urn:microsoft.com/office/officeart/2005/8/layout/chevron2"/>
    <dgm:cxn modelId="{9D34A6EF-5E8A-4983-BB44-253806BAE760}" srcId="{D1F041AE-4E86-4C25-8F05-E995A5569E45}" destId="{2D1A11A3-9EA9-450B-AA99-585E55135FC4}" srcOrd="1" destOrd="0" parTransId="{4C321799-E2BA-4CCE-8665-491FDD73E644}" sibTransId="{8CD04229-1674-409B-9F9C-43517CE79B7E}"/>
    <dgm:cxn modelId="{F13A66F4-1A52-407B-9632-0B3425771A1B}" type="presOf" srcId="{097B71C3-E119-4864-84B9-61ED55DE11DD}" destId="{F92CF04F-F3FD-4482-AC94-1B402EA3BD0D}" srcOrd="0" destOrd="3" presId="urn:microsoft.com/office/officeart/2005/8/layout/chevron2"/>
    <dgm:cxn modelId="{BA1387FA-D119-4EA6-9249-2A0A86B9C480}" type="presOf" srcId="{D814880F-26CC-46E1-AE84-3228E2759465}" destId="{286DB317-7D10-44C0-96B4-CE22C874A964}" srcOrd="0" destOrd="0" presId="urn:microsoft.com/office/officeart/2005/8/layout/chevron2"/>
    <dgm:cxn modelId="{929B869D-4E35-4AE1-AD93-D4B0E51A216A}" type="presParOf" srcId="{E169BCF1-A5CA-402D-97CE-8C7A35C20BB5}" destId="{6323B8F1-D491-458F-A7C1-14DA44A174C5}" srcOrd="0" destOrd="0" presId="urn:microsoft.com/office/officeart/2005/8/layout/chevron2"/>
    <dgm:cxn modelId="{CDFDA0F8-C9C4-469B-9F74-D1B76C750FEC}" type="presParOf" srcId="{6323B8F1-D491-458F-A7C1-14DA44A174C5}" destId="{218BF0E4-3F08-42CA-A12B-C221E07ED38A}" srcOrd="0" destOrd="0" presId="urn:microsoft.com/office/officeart/2005/8/layout/chevron2"/>
    <dgm:cxn modelId="{8B711074-20B5-44FB-980A-E694A3C81514}" type="presParOf" srcId="{6323B8F1-D491-458F-A7C1-14DA44A174C5}" destId="{2AC910A2-9ED0-4BF7-B99C-DE3309877FA3}" srcOrd="1" destOrd="0" presId="urn:microsoft.com/office/officeart/2005/8/layout/chevron2"/>
    <dgm:cxn modelId="{CBCD9A64-D113-4863-93C2-1F3794EE1BE1}" type="presParOf" srcId="{E169BCF1-A5CA-402D-97CE-8C7A35C20BB5}" destId="{9FB228C1-929E-4D8C-82F3-DB4E56EDE47D}" srcOrd="1" destOrd="0" presId="urn:microsoft.com/office/officeart/2005/8/layout/chevron2"/>
    <dgm:cxn modelId="{B4EDA233-9CD0-469B-A332-EAB628B01334}" type="presParOf" srcId="{E169BCF1-A5CA-402D-97CE-8C7A35C20BB5}" destId="{E36B782B-12A6-4359-833E-A9C2ACDCF57D}" srcOrd="2" destOrd="0" presId="urn:microsoft.com/office/officeart/2005/8/layout/chevron2"/>
    <dgm:cxn modelId="{BC0FDAFB-BD5A-4387-8953-92E61546AE26}" type="presParOf" srcId="{E36B782B-12A6-4359-833E-A9C2ACDCF57D}" destId="{D4FBD4FD-B701-459B-80E1-164414FA882A}" srcOrd="0" destOrd="0" presId="urn:microsoft.com/office/officeart/2005/8/layout/chevron2"/>
    <dgm:cxn modelId="{9E3C9989-6AEB-424B-AFC0-F48249EB39EC}" type="presParOf" srcId="{E36B782B-12A6-4359-833E-A9C2ACDCF57D}" destId="{286DB317-7D10-44C0-96B4-CE22C874A964}" srcOrd="1" destOrd="0" presId="urn:microsoft.com/office/officeart/2005/8/layout/chevron2"/>
    <dgm:cxn modelId="{57A6D4F9-5451-483D-95B1-948E04356699}" type="presParOf" srcId="{E169BCF1-A5CA-402D-97CE-8C7A35C20BB5}" destId="{60625ED4-66B0-4F1D-A11D-65C42FBA7E5A}" srcOrd="3" destOrd="0" presId="urn:microsoft.com/office/officeart/2005/8/layout/chevron2"/>
    <dgm:cxn modelId="{544585DA-CCD9-471D-8965-5018453CB62E}" type="presParOf" srcId="{E169BCF1-A5CA-402D-97CE-8C7A35C20BB5}" destId="{965669F9-F050-43B0-AC02-304F10797229}" srcOrd="4" destOrd="0" presId="urn:microsoft.com/office/officeart/2005/8/layout/chevron2"/>
    <dgm:cxn modelId="{C92B1D5F-37AC-4023-A896-621CB3EF47F9}" type="presParOf" srcId="{965669F9-F050-43B0-AC02-304F10797229}" destId="{1C4C89D6-5FA1-4336-A488-6AB33DECBDE4}" srcOrd="0" destOrd="0" presId="urn:microsoft.com/office/officeart/2005/8/layout/chevron2"/>
    <dgm:cxn modelId="{A00E010C-56E9-4FC0-AE42-EA81A21F8B73}" type="presParOf" srcId="{965669F9-F050-43B0-AC02-304F10797229}" destId="{F92CF04F-F3FD-4482-AC94-1B402EA3BD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BF0E4-3F08-42CA-A12B-C221E07ED38A}">
      <dsp:nvSpPr>
        <dsp:cNvPr id="0" name=""/>
        <dsp:cNvSpPr/>
      </dsp:nvSpPr>
      <dsp:spPr>
        <a:xfrm rot="5400000">
          <a:off x="-198045" y="241623"/>
          <a:ext cx="1320303" cy="9242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Goal</a:t>
          </a:r>
        </a:p>
      </dsp:txBody>
      <dsp:txXfrm rot="-5400000">
        <a:off x="1" y="505683"/>
        <a:ext cx="924212" cy="396091"/>
      </dsp:txXfrm>
    </dsp:sp>
    <dsp:sp modelId="{2AC910A2-9ED0-4BF7-B99C-DE3309877FA3}">
      <dsp:nvSpPr>
        <dsp:cNvPr id="0" name=""/>
        <dsp:cNvSpPr/>
      </dsp:nvSpPr>
      <dsp:spPr>
        <a:xfrm rot="5400000">
          <a:off x="4417932" y="-3448477"/>
          <a:ext cx="936086" cy="792352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trained safety fighter and public awareness for reducing fire incidents, road accident and  safety casualties in Bangladesh.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One Stop Solution for Integrated Safety Management (ISM) For Housing Societies, Govt. Offices, Commercial Edifices and Corporate Premises.</a:t>
          </a:r>
          <a:endParaRPr lang="en-US" sz="1400" b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24212" y="90939"/>
        <a:ext cx="7877831" cy="844694"/>
      </dsp:txXfrm>
    </dsp:sp>
    <dsp:sp modelId="{D4FBD4FD-B701-459B-80E1-164414FA882A}">
      <dsp:nvSpPr>
        <dsp:cNvPr id="0" name=""/>
        <dsp:cNvSpPr/>
      </dsp:nvSpPr>
      <dsp:spPr>
        <a:xfrm rot="5400000">
          <a:off x="-198045" y="1779654"/>
          <a:ext cx="1320303" cy="9242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sp:txBody>
      <dsp:txXfrm rot="-5400000">
        <a:off x="1" y="2043714"/>
        <a:ext cx="924212" cy="396091"/>
      </dsp:txXfrm>
    </dsp:sp>
    <dsp:sp modelId="{286DB317-7D10-44C0-96B4-CE22C874A964}">
      <dsp:nvSpPr>
        <dsp:cNvPr id="0" name=""/>
        <dsp:cNvSpPr/>
      </dsp:nvSpPr>
      <dsp:spPr>
        <a:xfrm rot="5400000">
          <a:off x="4065119" y="-1951056"/>
          <a:ext cx="1641713" cy="792352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for general house keeper, students, society members, house holders and other stakeholders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Ensuring the fire safety for Housing societies, Govt. Offices, Commercial Edifices and Corporate Premises for saving lives and cut losses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Through inspection and implementations, safeguarding long term sustainability for corporate business and Govt. workstations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Minimization the loss by maximization the awareness among all level of stakeholders in commercial and operational sectors.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Creating awareness among al level of stakeholders.</a:t>
          </a:r>
        </a:p>
      </dsp:txBody>
      <dsp:txXfrm rot="-5400000">
        <a:off x="924212" y="1269993"/>
        <a:ext cx="7843385" cy="1481429"/>
      </dsp:txXfrm>
    </dsp:sp>
    <dsp:sp modelId="{1C4C89D6-5FA1-4336-A488-6AB33DECBDE4}">
      <dsp:nvSpPr>
        <dsp:cNvPr id="0" name=""/>
        <dsp:cNvSpPr/>
      </dsp:nvSpPr>
      <dsp:spPr>
        <a:xfrm rot="5400000">
          <a:off x="-198045" y="2937109"/>
          <a:ext cx="1320303" cy="9242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Beneficiaries </a:t>
          </a:r>
        </a:p>
      </dsp:txBody>
      <dsp:txXfrm rot="-5400000">
        <a:off x="1" y="3201169"/>
        <a:ext cx="924212" cy="396091"/>
      </dsp:txXfrm>
    </dsp:sp>
    <dsp:sp modelId="{F92CF04F-F3FD-4482-AC94-1B402EA3BD0D}">
      <dsp:nvSpPr>
        <dsp:cNvPr id="0" name=""/>
        <dsp:cNvSpPr/>
      </dsp:nvSpPr>
      <dsp:spPr>
        <a:xfrm rot="5400000">
          <a:off x="4445695" y="-407241"/>
          <a:ext cx="880561" cy="792352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Housing societies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Govt. Offices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Commercial Edifices </a:t>
          </a:r>
          <a:endParaRPr lang="en-US" sz="1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Corporate Buildings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24213" y="3157226"/>
        <a:ext cx="7880542" cy="79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50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0" cy="450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B838-77B8-4D9C-9F16-E870927FFB0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1122363"/>
            <a:ext cx="53816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318040"/>
            <a:ext cx="5681980" cy="35329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22366"/>
            <a:ext cx="3077740" cy="450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522366"/>
            <a:ext cx="3077740" cy="450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2ADFB-88BE-46A0-B9C5-7224CFA1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71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7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5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8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4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0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07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0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2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794048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C07BF-EE21-4A2C-9F9A-A3A262FB6EA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51031413-0454-43C4-AF3A-48325B503D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rcl.group.b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15" y="739290"/>
            <a:ext cx="4390586" cy="1221640"/>
          </a:xfrm>
        </p:spPr>
        <p:txBody>
          <a:bodyPr>
            <a:noAutofit/>
          </a:bodyPr>
          <a:lstStyle/>
          <a:p>
            <a:pPr algn="just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Fire Safety 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Readiness Project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8965" y="2419045"/>
            <a:ext cx="3398003" cy="1832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Jubayer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Director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Research and Consultancy (SRC) Ltd.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+88 01711 459532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srcl.group.bd@gmail.com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3885" y="1194811"/>
            <a:ext cx="4886560" cy="3733104"/>
          </a:xfrm>
        </p:spPr>
        <p:txBody>
          <a:bodyPr>
            <a:normAutofit/>
          </a:bodyPr>
          <a:lstStyle/>
          <a:p>
            <a:pPr lvl="0" algn="just" hangingPunct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Fire and Building Safety training for housing society members (Owner, tenant and renter)</a:t>
            </a:r>
          </a:p>
          <a:p>
            <a:pPr lvl="0" algn="just" hangingPunct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training for (Housemaid, guards, security persons and caretakers)</a:t>
            </a:r>
          </a:p>
          <a:p>
            <a:pPr lvl="0" algn="just" hangingPunct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training for Rescue and First Aid Team Training ( 15% of Office Staff Minimum 5 pers.)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Training on road safety awareness for students, drivers, mothers and baby sitters or caregivers.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0" y="1044700"/>
            <a:ext cx="3512215" cy="1679756"/>
          </a:xfrm>
          <a:prstGeom prst="rect">
            <a:avLst/>
          </a:prstGeom>
        </p:spPr>
      </p:pic>
      <p:pic>
        <p:nvPicPr>
          <p:cNvPr id="6" name="Picture 6" descr="firesafetytrai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0" y="2892047"/>
            <a:ext cx="3501235" cy="203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2597CD-F31B-483D-977A-BA0C38A1B7B3}"/>
              </a:ext>
            </a:extLst>
          </p:cNvPr>
          <p:cNvSpPr txBox="1"/>
          <p:nvPr/>
        </p:nvSpPr>
        <p:spPr>
          <a:xfrm>
            <a:off x="163010" y="277625"/>
            <a:ext cx="4408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Fire Safety Training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7459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high rise Building (=&gt;10 Stored)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Flat – (1 Pers. Housemaid and 1 Pers. Owner party)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security guards (Min 5 pers. periodically)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General Building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Floor (3 Pers.)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security guards (Min 4 Pers.)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352245" cy="22878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Commercial Buildings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Floor (4 Pers.)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Guard (Min 5 Pers.)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Management stake holders (Min 5 Pers. from Building)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Associations members (Min. 5 pers. From Building)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89A341-C443-4640-B581-A46F34A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52575"/>
            <a:ext cx="4351939" cy="857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Participation from Every House</a:t>
            </a:r>
          </a:p>
        </p:txBody>
      </p:sp>
    </p:spTree>
    <p:extLst>
      <p:ext uri="{BB962C8B-B14F-4D97-AF65-F5344CB8AC3E}">
        <p14:creationId xmlns:p14="http://schemas.microsoft.com/office/powerpoint/2010/main" val="66517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6835" y="1128322"/>
            <a:ext cx="3970330" cy="4435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Target: 50,000 nos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AE62D-4F70-4AFF-A981-AA90758979D5}"/>
              </a:ext>
            </a:extLst>
          </p:cNvPr>
          <p:cNvSpPr txBox="1"/>
          <p:nvPr/>
        </p:nvSpPr>
        <p:spPr>
          <a:xfrm>
            <a:off x="601670" y="281175"/>
            <a:ext cx="3057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Target</a:t>
            </a:r>
            <a:endParaRPr lang="en-US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C54780-1118-4D71-B413-1974FE12A424}"/>
              </a:ext>
            </a:extLst>
          </p:cNvPr>
          <p:cNvSpPr txBox="1">
            <a:spLocks/>
          </p:cNvSpPr>
          <p:nvPr/>
        </p:nvSpPr>
        <p:spPr>
          <a:xfrm>
            <a:off x="601670" y="1834269"/>
            <a:ext cx="3359511" cy="737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A: Officials and Above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 nos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697C4A-6420-4555-ACBC-6B7D9F08F1C8}"/>
              </a:ext>
            </a:extLst>
          </p:cNvPr>
          <p:cNvSpPr txBox="1">
            <a:spLocks/>
          </p:cNvSpPr>
          <p:nvPr/>
        </p:nvSpPr>
        <p:spPr>
          <a:xfrm>
            <a:off x="2281425" y="2646585"/>
            <a:ext cx="3817625" cy="737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B: Students, Housewives etc.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15,000 nos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7E9497-7898-4D84-B97E-F121618578C7}"/>
              </a:ext>
            </a:extLst>
          </p:cNvPr>
          <p:cNvSpPr txBox="1">
            <a:spLocks/>
          </p:cNvSpPr>
          <p:nvPr/>
        </p:nvSpPr>
        <p:spPr>
          <a:xfrm>
            <a:off x="3602931" y="3646438"/>
            <a:ext cx="5092103" cy="737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C: Guards, Housemaids, Caregivers 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25,000 nos</a:t>
            </a:r>
          </a:p>
        </p:txBody>
      </p:sp>
    </p:spTree>
    <p:extLst>
      <p:ext uri="{BB962C8B-B14F-4D97-AF65-F5344CB8AC3E}">
        <p14:creationId xmlns:p14="http://schemas.microsoft.com/office/powerpoint/2010/main" val="11786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6"/>
            <a:ext cx="7787954" cy="274869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the Master Training for Trainers (ToT) for Local Training Providers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the training program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certification handover program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the Project Management Unit (PMU)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evaluation residential and corporate safety audit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the Integrated Safety and Facility Management (ISFM) program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different organized program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safety training programs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B767B1-CE63-4811-8E4C-34372E5F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274869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FSCD</a:t>
            </a:r>
          </a:p>
        </p:txBody>
      </p:sp>
    </p:spTree>
    <p:extLst>
      <p:ext uri="{BB962C8B-B14F-4D97-AF65-F5344CB8AC3E}">
        <p14:creationId xmlns:p14="http://schemas.microsoft.com/office/powerpoint/2010/main" val="197698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699"/>
            <a:ext cx="7177134" cy="351221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Role of SRCL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and implement the basic fire safety program for all level stakeholders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all type of training facilities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the training program with a standard manner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the ISFM program for all level of patrons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public awareness for root level to up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one stop services for ISFM for different categories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number of skilled manpower for safety matters in our society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 all kinds of program arrangement for publicity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 workshop, seminar and certificate providing ceremony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reporting monthly and half yearly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different fund (national and international)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the foreign training for project personnel including govt. officers and 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responsibility according to discussion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EDBCC-8F12-43A9-AF46-882F3D8F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2748690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SRCL</a:t>
            </a:r>
          </a:p>
        </p:txBody>
      </p:sp>
    </p:spTree>
    <p:extLst>
      <p:ext uri="{BB962C8B-B14F-4D97-AF65-F5344CB8AC3E}">
        <p14:creationId xmlns:p14="http://schemas.microsoft.com/office/powerpoint/2010/main" val="75734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019"/>
            <a:ext cx="3962095" cy="75597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Safety Team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607337"/>
              </p:ext>
            </p:extLst>
          </p:nvPr>
        </p:nvGraphicFramePr>
        <p:xfrm>
          <a:off x="234925" y="1044700"/>
          <a:ext cx="6627649" cy="39824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1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Certification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38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</a:t>
                      </a:r>
                      <a:r>
                        <a:rPr lang="en-GB" sz="12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Jubayer</a:t>
                      </a: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(Lead Coordinator)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M.Sc. In WRD, BUET</a:t>
                      </a: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NSDA Certified, Project Management Expert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33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Eng. S M Abdullah Al </a:t>
                      </a:r>
                      <a:r>
                        <a:rPr lang="en-GB" sz="12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Faruq</a:t>
                      </a: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(Fire Expert)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B.Sc. Engineer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FSCD and NFPA Certified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0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Eng. Abdullah Al </a:t>
                      </a:r>
                      <a:r>
                        <a:rPr lang="en-GB" sz="12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Mamun</a:t>
                      </a: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(Fire Expert)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FSCD and NFPA Certified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B.Sc. Engineer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FSCD and NFPA Certified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33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Eng.</a:t>
                      </a:r>
                      <a:r>
                        <a:rPr lang="en-GB" sz="1200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kern="12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Manik</a:t>
                      </a:r>
                      <a:r>
                        <a:rPr lang="en-GB" sz="1200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Hossain</a:t>
                      </a:r>
                    </a:p>
                    <a:p>
                      <a:pPr algn="ctr"/>
                      <a:r>
                        <a:rPr lang="en-GB" sz="1200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Eng. S M </a:t>
                      </a:r>
                      <a:r>
                        <a:rPr lang="en-GB" sz="1200" kern="12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Saiful</a:t>
                      </a:r>
                      <a:r>
                        <a:rPr lang="en-GB" sz="1200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Islam</a:t>
                      </a:r>
                      <a:endParaRPr lang="en-GB" sz="120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(Electrical Safety Expert) FSCD Certified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B.Sc. Engineer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FSCD and NFPA Certified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73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Eng. </a:t>
                      </a:r>
                      <a:r>
                        <a:rPr lang="en-GB" sz="12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Siddiqur</a:t>
                      </a: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Rahman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B.Sc. Engineer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33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Safety Expert</a:t>
                      </a:r>
                    </a:p>
                    <a:p>
                      <a:pPr algn="ctr"/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Assessor (Mechanical and Electrical Eng.)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FSCD and NFPA Certified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Nos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77783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2039767"/>
            <a:ext cx="189379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5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Publication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tube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roundtable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5nos TV Talk Show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Rally and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Nos. Effective Workshops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80A94-D68D-48CF-94A1-2A8C1EAB488B}"/>
              </a:ext>
            </a:extLst>
          </p:cNvPr>
          <p:cNvSpPr txBox="1"/>
          <p:nvPr/>
        </p:nvSpPr>
        <p:spPr>
          <a:xfrm>
            <a:off x="296261" y="60998"/>
            <a:ext cx="4199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PUBLICITY OF THE PROJECT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E4E2E-8D1D-4684-97AD-B55D2DD60C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0" y="1640087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066" y="1580539"/>
            <a:ext cx="4038600" cy="1982419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NEBOSH, Singapore will be arranged under the work profile for Govt. Officers, 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Consultancy Firm, Ministry level officers, FSCD officials and others as recommended.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E5088-F4B9-45F4-B32A-88A8BEBDC89B}"/>
              </a:ext>
            </a:extLst>
          </p:cNvPr>
          <p:cNvSpPr txBox="1"/>
          <p:nvPr/>
        </p:nvSpPr>
        <p:spPr>
          <a:xfrm>
            <a:off x="143555" y="128470"/>
            <a:ext cx="4352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TRAINING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802BF-2057-4E1C-A2E9-462BF83C2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4" y="1254903"/>
            <a:ext cx="3656685" cy="26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77" y="2038655"/>
            <a:ext cx="4038600" cy="10661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fire safety practices will introduced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6" y="1200150"/>
            <a:ext cx="4428444" cy="33940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F51F8A-15BD-4909-9FD9-48EF96DB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34745"/>
            <a:ext cx="4428444" cy="857250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Outcomes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2323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430006"/>
            <a:ext cx="4038600" cy="10661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and certified fire rescue committee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1197405"/>
            <a:ext cx="4038600" cy="353139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309F49-37DE-4EF6-AEB8-CCDD2F13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34745"/>
            <a:ext cx="4191002" cy="85725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Trained Fire Safety Workforce for Housing and Corporate Sector</a:t>
            </a:r>
          </a:p>
        </p:txBody>
      </p:sp>
    </p:spTree>
    <p:extLst>
      <p:ext uri="{BB962C8B-B14F-4D97-AF65-F5344CB8AC3E}">
        <p14:creationId xmlns:p14="http://schemas.microsoft.com/office/powerpoint/2010/main" val="302232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8470"/>
            <a:ext cx="397033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067063"/>
            <a:ext cx="2411252" cy="3795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69" y="1056816"/>
            <a:ext cx="1217865" cy="3805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8" y="1044700"/>
            <a:ext cx="1378655" cy="38176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33" y="1005853"/>
            <a:ext cx="1176289" cy="3856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25" y="1067063"/>
            <a:ext cx="1064904" cy="379525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40935" y="140589"/>
            <a:ext cx="2595985" cy="598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day Fire Incident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950" y="1175108"/>
            <a:ext cx="3894818" cy="7463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sector safety instruments installation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200" y="1175108"/>
            <a:ext cx="1902739" cy="3394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76" y="1200150"/>
            <a:ext cx="2210665" cy="3369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" y="2159194"/>
            <a:ext cx="4299607" cy="241038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133145-9EC9-4C43-A914-97D5D5E5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6" y="145692"/>
            <a:ext cx="4428444" cy="74630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Instruments Installations</a:t>
            </a:r>
          </a:p>
        </p:txBody>
      </p:sp>
    </p:spTree>
    <p:extLst>
      <p:ext uri="{BB962C8B-B14F-4D97-AF65-F5344CB8AC3E}">
        <p14:creationId xmlns:p14="http://schemas.microsoft.com/office/powerpoint/2010/main" val="226855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0110"/>
            <a:ext cx="3656685" cy="27486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practices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Drill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aid box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Rescue team work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a safe work environment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132613"/>
            <a:ext cx="4420210" cy="1600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89" y="2800351"/>
            <a:ext cx="4420211" cy="223575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6F8A3A9-37AA-40C8-B9D7-0493B0AD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0"/>
            <a:ext cx="4114800" cy="89199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Corporate Practices</a:t>
            </a:r>
          </a:p>
        </p:txBody>
      </p:sp>
    </p:spTree>
    <p:extLst>
      <p:ext uri="{BB962C8B-B14F-4D97-AF65-F5344CB8AC3E}">
        <p14:creationId xmlns:p14="http://schemas.microsoft.com/office/powerpoint/2010/main" val="128880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17" y="1197406"/>
            <a:ext cx="6184553" cy="305410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Unit (PMU) control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full project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Remunerations for monitoring officers and PMU unit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Remunerations for trainers and masters trainers.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Remunerations for ISFM monitoring visit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and declaration body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training for officers (Singapore and Australia)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Branding opportunity for FSCD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public awareness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A934DA-97DC-40D5-AACF-7BCF1B9F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4123034" cy="76352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for FSCD</a:t>
            </a:r>
          </a:p>
        </p:txBody>
      </p:sp>
    </p:spTree>
    <p:extLst>
      <p:ext uri="{BB962C8B-B14F-4D97-AF65-F5344CB8AC3E}">
        <p14:creationId xmlns:p14="http://schemas.microsoft.com/office/powerpoint/2010/main" val="206604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156676"/>
              </p:ext>
            </p:extLst>
          </p:nvPr>
        </p:nvGraphicFramePr>
        <p:xfrm>
          <a:off x="601662" y="1044700"/>
          <a:ext cx="7940675" cy="362064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6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in BDT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Trainee Cost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Breakdown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Master ToT and ToT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Trainers Cost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and Travel, Venue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Materials (Development, Printing and Distribution)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Class, Activities and CBLM Development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Certificates and Remuneration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Overhead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 per person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Inspection, Testing and Commissioning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50,000-100,000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Training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Accommodated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Study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Awareness Development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Accommodated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E74465-CD83-4402-98EC-5F19DCE01A8A}"/>
              </a:ext>
            </a:extLst>
          </p:cNvPr>
          <p:cNvSpPr txBox="1"/>
          <p:nvPr/>
        </p:nvSpPr>
        <p:spPr>
          <a:xfrm>
            <a:off x="143556" y="265178"/>
            <a:ext cx="4275740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Fire Safety Training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2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55992"/>
              </p:ext>
            </p:extLst>
          </p:nvPr>
        </p:nvGraphicFramePr>
        <p:xfrm>
          <a:off x="678022" y="1197405"/>
          <a:ext cx="7787955" cy="37410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359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159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Tenure of the Project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: 36 Months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 Date: May 2020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Closing Dates: June 2023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06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 of the Project (Proposed)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931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Major</a:t>
                      </a:r>
                      <a:r>
                        <a:rPr lang="en-GB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expenditure of Budget (Proposed)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Pre-project cost: 5%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procurement cost : 5% </a:t>
                      </a:r>
                    </a:p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Implementation cost: 80%</a:t>
                      </a:r>
                    </a:p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Overhead cost : 10%</a:t>
                      </a:r>
                    </a:p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Total: 100% of total value.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54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Beneficiaries Target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Owner, tenant and renter</a:t>
                      </a:r>
                    </a:p>
                    <a:p>
                      <a:pPr marL="228600" marR="0" indent="-22860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Housemaid, guards, security persons and caretakers</a:t>
                      </a:r>
                    </a:p>
                    <a:p>
                      <a:pPr marL="228600" marR="0" indent="-22860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Staff </a:t>
                      </a:r>
                    </a:p>
                    <a:p>
                      <a:pPr marL="228600" marR="0" indent="-22860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Students, drivers, mothers and baby sitters or caregivers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72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Areas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Important Housing</a:t>
                      </a:r>
                      <a:r>
                        <a:rPr lang="en-GB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Societies in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Dhaka Metropolitan Areas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792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 Extension of the Project Areas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other 7 Metropolitans and City Corporations areas.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792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Procurement Method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Procurement Under Direct Procurement Method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0541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794E17-4E3E-4C8A-B8EE-AA34B873D8FD}"/>
              </a:ext>
            </a:extLst>
          </p:cNvPr>
          <p:cNvSpPr txBox="1"/>
          <p:nvPr/>
        </p:nvSpPr>
        <p:spPr>
          <a:xfrm>
            <a:off x="448966" y="128470"/>
            <a:ext cx="3359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Synopsis</a:t>
            </a:r>
          </a:p>
        </p:txBody>
      </p:sp>
    </p:spTree>
    <p:extLst>
      <p:ext uri="{BB962C8B-B14F-4D97-AF65-F5344CB8AC3E}">
        <p14:creationId xmlns:p14="http://schemas.microsoft.com/office/powerpoint/2010/main" val="2843111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3664920" cy="7635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66491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for Project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Ministry of Home Affairs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Department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Fire Service and Civil Defense Department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Partner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Sustainable Research and Consultancy Ltd. (SRCL)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for Installation: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Company Owner/Developer/Contractor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Owner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Market/Building Associations</a:t>
            </a:r>
          </a:p>
        </p:txBody>
      </p:sp>
    </p:spTree>
    <p:extLst>
      <p:ext uri="{BB962C8B-B14F-4D97-AF65-F5344CB8AC3E}">
        <p14:creationId xmlns:p14="http://schemas.microsoft.com/office/powerpoint/2010/main" val="30821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2" y="1196975"/>
            <a:ext cx="7331076" cy="3665538"/>
          </a:xfrm>
        </p:spPr>
      </p:pic>
    </p:spTree>
    <p:extLst>
      <p:ext uri="{BB962C8B-B14F-4D97-AF65-F5344CB8AC3E}">
        <p14:creationId xmlns:p14="http://schemas.microsoft.com/office/powerpoint/2010/main" val="1826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2614" y="281050"/>
            <a:ext cx="3283158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Problems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044575"/>
            <a:ext cx="3058870" cy="305422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1044575"/>
            <a:ext cx="4844688" cy="30542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894237">
            <a:off x="2586835" y="2189924"/>
            <a:ext cx="3817625" cy="76352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128470"/>
            <a:ext cx="3359510" cy="5905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Required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044699"/>
            <a:ext cx="3627865" cy="13743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sz="9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Interested Agencies</a:t>
            </a:r>
          </a:p>
          <a:p>
            <a:pPr marL="0" indent="0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Service and Civil Defense 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Home Affairs</a:t>
            </a:r>
          </a:p>
          <a:p>
            <a:pPr marL="0" indent="0"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Peoples Republic of Bangladesh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113885" y="2418827"/>
            <a:ext cx="4499054" cy="1679754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buNone/>
            </a:pPr>
            <a:r>
              <a:rPr lang="en-US" sz="9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Partner</a:t>
            </a:r>
          </a:p>
          <a:p>
            <a:pPr marL="0" indent="0" hangingPunct="0">
              <a:buNone/>
            </a:pPr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Research and Consultancy Ltd. (SRCL)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28,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Kawran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Bazar, Dhaka-1215.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Mobile: +88 01711 459 532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srcl.group.bd@gmail.com</a:t>
            </a:r>
            <a:r>
              <a:rPr lang="en-GB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026" name="Picture 2" descr="800px-Government_Seal_of_Banglades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28470"/>
            <a:ext cx="8382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2576" y="4497829"/>
            <a:ext cx="1750363" cy="3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3206805" cy="76352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We Are?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0" y="1104293"/>
            <a:ext cx="4040188" cy="4798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Legal Entity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796413"/>
            <a:ext cx="4040188" cy="30096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Research and Consultancy (Ltd.) is a registered and legal consultancy firm in Bangladesh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year: 2015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documents (Incorporation Certificates, TIN, Trade license and others)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00" y="1044701"/>
            <a:ext cx="1553685" cy="2650818"/>
          </a:xfr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27" y="1502815"/>
            <a:ext cx="1314159" cy="2650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828" y="2113635"/>
            <a:ext cx="1264295" cy="2650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79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3512215" cy="76352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5"/>
            <a:ext cx="3714750" cy="1228725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1197405"/>
            <a:ext cx="4275740" cy="1214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1" y="2578835"/>
            <a:ext cx="3664920" cy="2283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6" y="2564665"/>
            <a:ext cx="4275739" cy="2297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6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4497"/>
            <a:ext cx="4581150" cy="916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Previous Project Experience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6760"/>
            <a:ext cx="4113885" cy="40605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Completed and Ongoing Projects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0811C5-7114-40C9-944F-05FB94924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808"/>
              </p:ext>
            </p:extLst>
          </p:nvPr>
        </p:nvGraphicFramePr>
        <p:xfrm>
          <a:off x="372613" y="1502816"/>
          <a:ext cx="839877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558">
                  <a:extLst>
                    <a:ext uri="{9D8B030D-6E8A-4147-A177-3AD203B41FA5}">
                      <a16:colId xmlns:a16="http://schemas.microsoft.com/office/drawing/2014/main" val="794863118"/>
                    </a:ext>
                  </a:extLst>
                </a:gridCol>
                <a:gridCol w="4757625">
                  <a:extLst>
                    <a:ext uri="{9D8B030D-6E8A-4147-A177-3AD203B41FA5}">
                      <a16:colId xmlns:a16="http://schemas.microsoft.com/office/drawing/2014/main" val="1432438942"/>
                    </a:ext>
                  </a:extLst>
                </a:gridCol>
                <a:gridCol w="2799591">
                  <a:extLst>
                    <a:ext uri="{9D8B030D-6E8A-4147-A177-3AD203B41FA5}">
                      <a16:colId xmlns:a16="http://schemas.microsoft.com/office/drawing/2014/main" val="1495055395"/>
                    </a:ext>
                  </a:extLst>
                </a:gridCol>
              </a:tblGrid>
              <a:tr h="3602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56616"/>
                  </a:ext>
                </a:extLst>
              </a:tr>
              <a:tr h="6303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Fire Safety for Worker &amp; Security Guard in Different Garments Factories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Alliance (Presently NIRAPON)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66453"/>
                  </a:ext>
                </a:extLst>
              </a:tr>
              <a:tr h="6303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 Monitoring Visit (SMV) for Factories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Alliance (Presently NIRAPON) And ACCORD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65414"/>
                  </a:ext>
                </a:extLst>
              </a:tr>
              <a:tr h="36022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and Fire </a:t>
                      </a:r>
                      <a:r>
                        <a:rPr lang="en-US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 assessment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Factories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05585"/>
                  </a:ext>
                </a:extLst>
              </a:tr>
              <a:tr h="63039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 Installation, Testing and Commissioning of Fire 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Universities, Market Places and factories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69858"/>
                  </a:ext>
                </a:extLst>
              </a:tr>
              <a:tr h="90056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 level management training for fire safety and alarming system (Workshop and training)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Factory Management and University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9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68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95268946"/>
              </p:ext>
            </p:extLst>
          </p:nvPr>
        </p:nvGraphicFramePr>
        <p:xfrm>
          <a:off x="296260" y="1079500"/>
          <a:ext cx="88477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6045-F7AE-40AA-A0AF-08FEE57A08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Societies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Gulshan Societies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Banani Societies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Baridhara Societies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Dhanmondi Societies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Govt. Officers Societies (Baily Road)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Uttora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Societies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Niketon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Societies and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Housing Societies around Dhaka 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8D86-CD6E-44C8-9532-4995FE4F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3894130" cy="33944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Building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DCC markets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Buildings &gt;10 floor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Clubs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9B0BDF-EF33-43E0-B31A-FC8F8766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942"/>
            <a:ext cx="3656685" cy="7820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Arena</a:t>
            </a:r>
          </a:p>
        </p:txBody>
      </p:sp>
    </p:spTree>
    <p:extLst>
      <p:ext uri="{BB962C8B-B14F-4D97-AF65-F5344CB8AC3E}">
        <p14:creationId xmlns:p14="http://schemas.microsoft.com/office/powerpoint/2010/main" val="103615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12051</TotalTime>
  <Words>1387</Words>
  <Application>Microsoft Office PowerPoint</Application>
  <PresentationFormat>On-screen Show (16:9)</PresentationFormat>
  <Paragraphs>296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Urban Fire Safety  Readiness Project</vt:lpstr>
      <vt:lpstr>Introduction </vt:lpstr>
      <vt:lpstr>Major Problems</vt:lpstr>
      <vt:lpstr>Solution Required</vt:lpstr>
      <vt:lpstr>Who We Are?</vt:lpstr>
      <vt:lpstr>What we DO?</vt:lpstr>
      <vt:lpstr>Our Previous Project Experience </vt:lpstr>
      <vt:lpstr>PowerPoint Presentation</vt:lpstr>
      <vt:lpstr>Target Arena</vt:lpstr>
      <vt:lpstr>PowerPoint Presentation</vt:lpstr>
      <vt:lpstr>Minimum Participation from Every House</vt:lpstr>
      <vt:lpstr>PowerPoint Presentation</vt:lpstr>
      <vt:lpstr>Role of FSCD</vt:lpstr>
      <vt:lpstr>Role of SRCL</vt:lpstr>
      <vt:lpstr>The Safety Team</vt:lpstr>
      <vt:lpstr>PowerPoint Presentation</vt:lpstr>
      <vt:lpstr>PowerPoint Presentation</vt:lpstr>
      <vt:lpstr>Basic Outcomes of This Project</vt:lpstr>
      <vt:lpstr>New Trained Fire Safety Workforce for Housing and Corporate Sector</vt:lpstr>
      <vt:lpstr>Safety Instruments Installations</vt:lpstr>
      <vt:lpstr>Safety Corporate Practices</vt:lpstr>
      <vt:lpstr>Facilities for FSCD</vt:lpstr>
      <vt:lpstr>PowerPoint Presentation</vt:lpstr>
      <vt:lpstr>PowerPoint Presentation</vt:lpstr>
      <vt:lpstr>Funding Sources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Jubayer</cp:lastModifiedBy>
  <cp:revision>294</cp:revision>
  <cp:lastPrinted>2020-03-08T11:56:08Z</cp:lastPrinted>
  <dcterms:created xsi:type="dcterms:W3CDTF">2013-08-21T19:17:07Z</dcterms:created>
  <dcterms:modified xsi:type="dcterms:W3CDTF">2020-11-21T08:03:51Z</dcterms:modified>
</cp:coreProperties>
</file>