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9"/>
  </p:notesMasterIdLst>
  <p:handoutMasterIdLst>
    <p:handoutMasterId r:id="rId20"/>
  </p:handoutMasterIdLst>
  <p:sldIdLst>
    <p:sldId id="350" r:id="rId5"/>
    <p:sldId id="375" r:id="rId6"/>
    <p:sldId id="374" r:id="rId7"/>
    <p:sldId id="369" r:id="rId8"/>
    <p:sldId id="355" r:id="rId9"/>
    <p:sldId id="365" r:id="rId10"/>
    <p:sldId id="366" r:id="rId11"/>
    <p:sldId id="367" r:id="rId12"/>
    <p:sldId id="373" r:id="rId13"/>
    <p:sldId id="368" r:id="rId14"/>
    <p:sldId id="371" r:id="rId15"/>
    <p:sldId id="376" r:id="rId16"/>
    <p:sldId id="343" r:id="rId17"/>
    <p:sldId id="3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4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886F6D-F50D-49B8-A654-F2EB36393C17}" v="3092" dt="2021-08-03T20:21:50.247"/>
    <p1510:client id="{039708AD-3CE4-44AD-9D1A-C9F3B70E6953}" v="13" dt="2021-08-11T05:41:12.842"/>
    <p1510:client id="{0D45CFC2-D9C2-4ADF-BD45-33B8668E1F42}" v="107" dt="2021-08-04T06:27:25.488"/>
    <p1510:client id="{105E9B22-878D-41A6-9DA4-FAE69960C199}" v="11" dt="2021-08-08T08:18:33.150"/>
    <p1510:client id="{166D1F5B-F522-4FA6-AA88-852237E88E8F}" v="92" dt="2021-08-04T06:17:06.963"/>
    <p1510:client id="{25C48831-C53D-4E63-B092-06C8701453DF}" v="14" dt="2021-08-02T19:50:41.294"/>
    <p1510:client id="{3A1CACDA-589A-4811-944C-9FE152147B09}" v="10" dt="2021-08-03T14:20:47.356"/>
    <p1510:client id="{3ACAC50B-DF06-420F-BCA0-F1D80D37B7A9}" v="48" dt="2021-08-02T20:12:19.496"/>
    <p1510:client id="{53DDFB44-A3C0-4784-8A10-EACB3E214836}" v="242" dt="2021-08-03T13:58:05.995"/>
    <p1510:client id="{545E42F2-D3D1-4F0C-A0BC-7B70EDBD6699}" v="2233" dt="2021-08-10T14:34:13.656"/>
    <p1510:client id="{7131E3E3-017E-48E7-A0F3-58A73ABC4A3A}" v="37" dt="2021-08-05T13:47:10.434"/>
    <p1510:client id="{72745BA9-8830-453B-932B-ACD44410C195}" v="5" dt="2021-08-03T14:28:50.770"/>
    <p1510:client id="{A57764BC-B6CC-4388-B3BC-EF48D4792D00}" v="127" dt="2021-08-10T15:56:10.256"/>
    <p1510:client id="{A857E9E8-85B2-432E-BF1F-5B36708FE693}" v="8311" dt="2021-08-03T12:48:01.798"/>
    <p1510:client id="{B96DF9BF-68BD-4BAF-B4BC-B142966538D7}" v="9" dt="2021-08-02T19:53:02.257"/>
    <p1510:client id="{BB9DAA2F-25E6-454F-AA4D-EE03FE12DDD7}" v="3" dt="2021-08-03T17:20:25.382"/>
    <p1510:client id="{CA9B0202-F0BF-4350-9A94-754DACDBEDAF}" v="9" dt="2021-08-11T05:27:37.621"/>
    <p1510:client id="{CBFBBD4A-8F06-444B-B200-F27AC33DE4F5}" v="23" dt="2021-08-04T06:39:08.0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226" autoAdjust="0"/>
  </p:normalViewPr>
  <p:slideViewPr>
    <p:cSldViewPr snapToGrid="0">
      <p:cViewPr varScale="1">
        <p:scale>
          <a:sx n="122" d="100"/>
          <a:sy n="122" d="100"/>
        </p:scale>
        <p:origin x="96" y="210"/>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8/10/2021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August 10, 2021</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August 10, 2021</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August 10, 2021</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August 10, 2021</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August 10, 2021</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August 10, 2021</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August 10, 2021</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August 10, 2021</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August 10, 2021</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August 10, 2021</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18.sv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FD5290A-6F76-45D3-9D2B-E2DD3A1304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3" y="3842394"/>
            <a:ext cx="9398564" cy="3016582"/>
          </a:xfrm>
          <a:prstGeom prst="rect">
            <a:avLst/>
          </a:prstGeom>
        </p:spPr>
      </p:pic>
      <p:pic>
        <p:nvPicPr>
          <p:cNvPr id="2" name="Picture 2" descr="Logo&#10;&#10;Description automatically generated">
            <a:extLst>
              <a:ext uri="{FF2B5EF4-FFF2-40B4-BE49-F238E27FC236}">
                <a16:creationId xmlns:a16="http://schemas.microsoft.com/office/drawing/2014/main" id="{878E4924-64A8-4740-BC9B-56A1C3AD94CC}"/>
              </a:ext>
            </a:extLst>
          </p:cNvPr>
          <p:cNvPicPr>
            <a:picLocks noChangeAspect="1"/>
          </p:cNvPicPr>
          <p:nvPr/>
        </p:nvPicPr>
        <p:blipFill>
          <a:blip r:embed="rId3"/>
          <a:stretch>
            <a:fillRect/>
          </a:stretch>
        </p:blipFill>
        <p:spPr>
          <a:xfrm>
            <a:off x="4976151" y="901598"/>
            <a:ext cx="2090488" cy="2033337"/>
          </a:xfrm>
          <a:prstGeom prst="rect">
            <a:avLst/>
          </a:prstGeom>
        </p:spPr>
      </p:pic>
      <p:sp>
        <p:nvSpPr>
          <p:cNvPr id="3" name="TextBox 2">
            <a:extLst>
              <a:ext uri="{FF2B5EF4-FFF2-40B4-BE49-F238E27FC236}">
                <a16:creationId xmlns:a16="http://schemas.microsoft.com/office/drawing/2014/main" id="{E6E5093B-DDDC-4247-A72B-70A66F7D2E4A}"/>
              </a:ext>
            </a:extLst>
          </p:cNvPr>
          <p:cNvSpPr txBox="1"/>
          <p:nvPr/>
        </p:nvSpPr>
        <p:spPr>
          <a:xfrm>
            <a:off x="42111" y="2007"/>
            <a:ext cx="121378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chemeClr val="bg1">
                    <a:lumMod val="95000"/>
                    <a:lumOff val="5000"/>
                  </a:schemeClr>
                </a:solidFill>
                <a:latin typeface="Times New Roman"/>
                <a:cs typeface="Lucida Sans Unicode"/>
              </a:rPr>
              <a:t>Bangladesh Army University of Engineering and Technology</a:t>
            </a:r>
          </a:p>
        </p:txBody>
      </p:sp>
      <p:sp>
        <p:nvSpPr>
          <p:cNvPr id="4" name="TextBox 3">
            <a:extLst>
              <a:ext uri="{FF2B5EF4-FFF2-40B4-BE49-F238E27FC236}">
                <a16:creationId xmlns:a16="http://schemas.microsoft.com/office/drawing/2014/main" id="{54A18D3D-3E9B-44A8-9F7D-1CB40F3C1B3B}"/>
              </a:ext>
            </a:extLst>
          </p:cNvPr>
          <p:cNvSpPr txBox="1"/>
          <p:nvPr/>
        </p:nvSpPr>
        <p:spPr>
          <a:xfrm>
            <a:off x="485775" y="656225"/>
            <a:ext cx="256272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bg1">
                    <a:lumMod val="95000"/>
                    <a:lumOff val="5000"/>
                  </a:schemeClr>
                </a:solidFill>
                <a:latin typeface="Comic Sans MS"/>
              </a:rPr>
              <a:t>Group-</a:t>
            </a:r>
            <a:r>
              <a:rPr lang="en-US" sz="3200" b="1">
                <a:solidFill>
                  <a:srgbClr val="FF540A"/>
                </a:solidFill>
                <a:latin typeface="Comic Sans MS"/>
              </a:rPr>
              <a:t>6</a:t>
            </a:r>
            <a:r>
              <a:rPr lang="en-US" sz="4000" b="1" dirty="0">
                <a:solidFill>
                  <a:schemeClr val="bg1">
                    <a:lumMod val="95000"/>
                    <a:lumOff val="5000"/>
                  </a:schemeClr>
                </a:solidFill>
                <a:latin typeface="Comic Sans MS"/>
              </a:rPr>
              <a:t> </a:t>
            </a:r>
          </a:p>
        </p:txBody>
      </p:sp>
      <p:sp>
        <p:nvSpPr>
          <p:cNvPr id="6" name="TextBox 5">
            <a:extLst>
              <a:ext uri="{FF2B5EF4-FFF2-40B4-BE49-F238E27FC236}">
                <a16:creationId xmlns:a16="http://schemas.microsoft.com/office/drawing/2014/main" id="{89D73454-8745-4BDC-91DC-2CB937F07CEB}"/>
              </a:ext>
            </a:extLst>
          </p:cNvPr>
          <p:cNvSpPr txBox="1"/>
          <p:nvPr/>
        </p:nvSpPr>
        <p:spPr>
          <a:xfrm>
            <a:off x="129842" y="4310814"/>
            <a:ext cx="537009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F540A"/>
                </a:solidFill>
                <a:latin typeface="Comic Sans MS"/>
              </a:rPr>
              <a:t>Submitted By:</a:t>
            </a:r>
            <a:endParaRPr lang="en-US" dirty="0"/>
          </a:p>
          <a:p>
            <a:r>
              <a:rPr lang="en-US" b="1" dirty="0">
                <a:solidFill>
                  <a:schemeClr val="bg1">
                    <a:lumMod val="95000"/>
                    <a:lumOff val="5000"/>
                  </a:schemeClr>
                </a:solidFill>
                <a:latin typeface="Comic Sans MS"/>
              </a:rPr>
              <a:t>                              </a:t>
            </a:r>
            <a:endParaRPr lang="en-US">
              <a:solidFill>
                <a:schemeClr val="bg1">
                  <a:lumMod val="95000"/>
                  <a:lumOff val="5000"/>
                </a:schemeClr>
              </a:solidFill>
            </a:endParaRPr>
          </a:p>
          <a:p>
            <a:r>
              <a:rPr lang="en-US" b="1" dirty="0">
                <a:solidFill>
                  <a:schemeClr val="bg1">
                    <a:lumMod val="95000"/>
                    <a:lumOff val="5000"/>
                  </a:schemeClr>
                </a:solidFill>
                <a:latin typeface="Comic Sans MS"/>
              </a:rPr>
              <a:t> Adib Arman Shuvro-18204004</a:t>
            </a:r>
          </a:p>
          <a:p>
            <a:r>
              <a:rPr lang="en-US" b="1" dirty="0">
                <a:solidFill>
                  <a:schemeClr val="bg1">
                    <a:lumMod val="95000"/>
                    <a:lumOff val="5000"/>
                  </a:schemeClr>
                </a:solidFill>
                <a:latin typeface="Comic Sans MS"/>
              </a:rPr>
              <a:t> Md Faisal Hossain Khan-18204034</a:t>
            </a:r>
            <a:endParaRPr lang="en-US" dirty="0">
              <a:solidFill>
                <a:schemeClr val="bg1">
                  <a:lumMod val="95000"/>
                  <a:lumOff val="5000"/>
                </a:schemeClr>
              </a:solidFill>
            </a:endParaRPr>
          </a:p>
          <a:p>
            <a:r>
              <a:rPr lang="en-US" b="1" dirty="0">
                <a:solidFill>
                  <a:schemeClr val="bg1">
                    <a:lumMod val="95000"/>
                    <a:lumOff val="5000"/>
                  </a:schemeClr>
                </a:solidFill>
                <a:latin typeface="Comic Sans MS"/>
              </a:rPr>
              <a:t> </a:t>
            </a:r>
            <a:r>
              <a:rPr lang="en-US" b="1" dirty="0" err="1">
                <a:solidFill>
                  <a:schemeClr val="bg1">
                    <a:lumMod val="95000"/>
                    <a:lumOff val="5000"/>
                  </a:schemeClr>
                </a:solidFill>
                <a:latin typeface="Comic Sans MS"/>
              </a:rPr>
              <a:t>Ishaat</a:t>
            </a:r>
            <a:r>
              <a:rPr lang="en-US" b="1" dirty="0">
                <a:solidFill>
                  <a:schemeClr val="bg1">
                    <a:lumMod val="95000"/>
                    <a:lumOff val="5000"/>
                  </a:schemeClr>
                </a:solidFill>
                <a:latin typeface="Comic Sans MS"/>
              </a:rPr>
              <a:t> Rahman Dipu-18204048</a:t>
            </a:r>
          </a:p>
          <a:p>
            <a:r>
              <a:rPr lang="en-US" b="1" dirty="0">
                <a:solidFill>
                  <a:schemeClr val="bg1">
                    <a:lumMod val="95000"/>
                    <a:lumOff val="5000"/>
                  </a:schemeClr>
                </a:solidFill>
                <a:latin typeface="Comic Sans MS"/>
              </a:rPr>
              <a:t> Mohammod Shahriyar Ishmam-18204057</a:t>
            </a:r>
          </a:p>
          <a:p>
            <a:r>
              <a:rPr lang="en-US" b="1" dirty="0">
                <a:solidFill>
                  <a:schemeClr val="bg1">
                    <a:lumMod val="95000"/>
                    <a:lumOff val="5000"/>
                  </a:schemeClr>
                </a:solidFill>
                <a:latin typeface="Comic Sans MS"/>
              </a:rPr>
              <a:t> Sumaiya Islam Mim-18104048</a:t>
            </a:r>
          </a:p>
          <a:p>
            <a:r>
              <a:rPr lang="en-US" b="1" dirty="0">
                <a:solidFill>
                  <a:schemeClr val="bg1">
                    <a:lumMod val="95000"/>
                    <a:lumOff val="5000"/>
                  </a:schemeClr>
                </a:solidFill>
                <a:latin typeface="Comic Sans MS"/>
              </a:rPr>
              <a:t> </a:t>
            </a:r>
            <a:r>
              <a:rPr lang="en-US" b="1" dirty="0" err="1">
                <a:solidFill>
                  <a:schemeClr val="bg1">
                    <a:lumMod val="95000"/>
                    <a:lumOff val="5000"/>
                  </a:schemeClr>
                </a:solidFill>
                <a:latin typeface="Comic Sans MS"/>
              </a:rPr>
              <a:t>Tanmim</a:t>
            </a:r>
            <a:r>
              <a:rPr lang="en-US" b="1">
                <a:solidFill>
                  <a:schemeClr val="bg1">
                    <a:lumMod val="95000"/>
                    <a:lumOff val="5000"/>
                  </a:schemeClr>
                </a:solidFill>
                <a:latin typeface="Comic Sans MS"/>
              </a:rPr>
              <a:t> Islam-17204065</a:t>
            </a:r>
          </a:p>
        </p:txBody>
      </p:sp>
      <p:sp>
        <p:nvSpPr>
          <p:cNvPr id="11" name="TextBox 10">
            <a:extLst>
              <a:ext uri="{FF2B5EF4-FFF2-40B4-BE49-F238E27FC236}">
                <a16:creationId xmlns:a16="http://schemas.microsoft.com/office/drawing/2014/main" id="{7D7F65D9-99EF-4816-949A-37838407EF82}"/>
              </a:ext>
            </a:extLst>
          </p:cNvPr>
          <p:cNvSpPr txBox="1"/>
          <p:nvPr/>
        </p:nvSpPr>
        <p:spPr>
          <a:xfrm>
            <a:off x="7558751" y="4370971"/>
            <a:ext cx="4628142"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F540A"/>
                </a:solidFill>
                <a:latin typeface="Comic Sans MS"/>
              </a:rPr>
              <a:t>Submitted To:</a:t>
            </a:r>
            <a:endParaRPr lang="en-US" dirty="0"/>
          </a:p>
          <a:p>
            <a:endParaRPr lang="en-US" b="1" dirty="0">
              <a:solidFill>
                <a:srgbClr val="FF540A"/>
              </a:solidFill>
              <a:latin typeface="Comic Sans MS"/>
            </a:endParaRPr>
          </a:p>
          <a:p>
            <a:r>
              <a:rPr lang="en-US" b="1" dirty="0">
                <a:solidFill>
                  <a:schemeClr val="bg1">
                    <a:lumMod val="95000"/>
                    <a:lumOff val="5000"/>
                  </a:schemeClr>
                </a:solidFill>
                <a:latin typeface="Comic Sans MS"/>
              </a:rPr>
              <a:t> Md. Muktar Hossain</a:t>
            </a:r>
            <a:endParaRPr lang="en-US" dirty="0">
              <a:solidFill>
                <a:schemeClr val="bg1">
                  <a:lumMod val="95000"/>
                  <a:lumOff val="5000"/>
                </a:schemeClr>
              </a:solidFill>
              <a:latin typeface="Franklin Gothic Book"/>
            </a:endParaRPr>
          </a:p>
          <a:p>
            <a:r>
              <a:rPr lang="en-US" sz="1600" b="1" dirty="0">
                <a:solidFill>
                  <a:schemeClr val="bg1">
                    <a:lumMod val="95000"/>
                    <a:lumOff val="5000"/>
                  </a:schemeClr>
                </a:solidFill>
                <a:latin typeface="Comic Sans MS"/>
              </a:rPr>
              <a:t> Senior Lecturer of Dept. CSE,BAUET</a:t>
            </a:r>
            <a:r>
              <a:rPr lang="en-US" b="1" dirty="0">
                <a:solidFill>
                  <a:schemeClr val="bg1">
                    <a:lumMod val="95000"/>
                    <a:lumOff val="5000"/>
                  </a:schemeClr>
                </a:solidFill>
                <a:latin typeface="Comic Sans MS"/>
              </a:rPr>
              <a:t>   </a:t>
            </a:r>
            <a:endParaRPr lang="en-US" dirty="0">
              <a:solidFill>
                <a:schemeClr val="bg1">
                  <a:lumMod val="95000"/>
                  <a:lumOff val="5000"/>
                </a:schemeClr>
              </a:solidFill>
              <a:latin typeface="Franklin Gothic Book"/>
            </a:endParaRPr>
          </a:p>
          <a:p>
            <a:r>
              <a:rPr lang="en-US" b="1" dirty="0">
                <a:solidFill>
                  <a:schemeClr val="bg1">
                    <a:lumMod val="95000"/>
                    <a:lumOff val="5000"/>
                  </a:schemeClr>
                </a:solidFill>
                <a:latin typeface="Comic Sans MS"/>
              </a:rPr>
              <a:t> Mithun Kumar</a:t>
            </a:r>
            <a:endParaRPr lang="en-US" dirty="0">
              <a:solidFill>
                <a:schemeClr val="bg1">
                  <a:lumMod val="95000"/>
                  <a:lumOff val="5000"/>
                </a:schemeClr>
              </a:solidFill>
            </a:endParaRPr>
          </a:p>
          <a:p>
            <a:r>
              <a:rPr lang="en-US" sz="1600" b="1" dirty="0">
                <a:solidFill>
                  <a:schemeClr val="bg1">
                    <a:lumMod val="95000"/>
                    <a:lumOff val="5000"/>
                  </a:schemeClr>
                </a:solidFill>
                <a:latin typeface="Comic Sans MS"/>
              </a:rPr>
              <a:t> Senior Lecturer of Dept. CSE,BAUET</a:t>
            </a:r>
            <a:endParaRPr lang="en-US" sz="1600" dirty="0">
              <a:solidFill>
                <a:schemeClr val="bg1">
                  <a:lumMod val="95000"/>
                  <a:lumOff val="5000"/>
                </a:schemeClr>
              </a:solidFill>
            </a:endParaRPr>
          </a:p>
          <a:p>
            <a:r>
              <a:rPr lang="en-US" b="1" dirty="0">
                <a:solidFill>
                  <a:schemeClr val="bg1">
                    <a:lumMod val="95000"/>
                    <a:lumOff val="5000"/>
                  </a:schemeClr>
                </a:solidFill>
                <a:latin typeface="Comic Sans MS"/>
              </a:rPr>
              <a:t> </a:t>
            </a:r>
            <a:r>
              <a:rPr lang="en-US" b="1" dirty="0" err="1">
                <a:solidFill>
                  <a:schemeClr val="bg1">
                    <a:lumMod val="95000"/>
                    <a:lumOff val="5000"/>
                  </a:schemeClr>
                </a:solidFill>
                <a:latin typeface="Comic Sans MS"/>
              </a:rPr>
              <a:t>Bristi</a:t>
            </a:r>
            <a:r>
              <a:rPr lang="en-US" b="1" dirty="0">
                <a:solidFill>
                  <a:schemeClr val="bg1">
                    <a:lumMod val="95000"/>
                    <a:lumOff val="5000"/>
                  </a:schemeClr>
                </a:solidFill>
                <a:latin typeface="Comic Sans MS"/>
              </a:rPr>
              <a:t> Rani Roy</a:t>
            </a:r>
          </a:p>
          <a:p>
            <a:r>
              <a:rPr lang="en-US" sz="1600" b="1" dirty="0">
                <a:solidFill>
                  <a:schemeClr val="bg1">
                    <a:lumMod val="95000"/>
                    <a:lumOff val="5000"/>
                  </a:schemeClr>
                </a:solidFill>
                <a:latin typeface="Comic Sans MS"/>
              </a:rPr>
              <a:t> Lecturer of Dept. CSE,BAUET</a:t>
            </a:r>
          </a:p>
        </p:txBody>
      </p:sp>
      <p:cxnSp>
        <p:nvCxnSpPr>
          <p:cNvPr id="12" name="Straight Arrow Connector 11">
            <a:extLst>
              <a:ext uri="{FF2B5EF4-FFF2-40B4-BE49-F238E27FC236}">
                <a16:creationId xmlns:a16="http://schemas.microsoft.com/office/drawing/2014/main" id="{EC390B5B-394D-4503-B0BB-5463C8282065}"/>
              </a:ext>
            </a:extLst>
          </p:cNvPr>
          <p:cNvCxnSpPr/>
          <p:nvPr/>
        </p:nvCxnSpPr>
        <p:spPr>
          <a:xfrm>
            <a:off x="6009774" y="4114798"/>
            <a:ext cx="1178" cy="2500093"/>
          </a:xfrm>
          <a:prstGeom prst="straightConnector1">
            <a:avLst/>
          </a:prstGeom>
        </p:spPr>
        <p:style>
          <a:lnRef idx="3">
            <a:schemeClr val="dk1"/>
          </a:lnRef>
          <a:fillRef idx="0">
            <a:schemeClr val="dk1"/>
          </a:fillRef>
          <a:effectRef idx="2">
            <a:schemeClr val="dk1"/>
          </a:effectRef>
          <a:fontRef idx="minor">
            <a:schemeClr val="tx1"/>
          </a:fontRef>
        </p:style>
      </p:cxnSp>
      <p:pic>
        <p:nvPicPr>
          <p:cNvPr id="13" name="Picture 13" descr="A picture containing web, outdoor object&#10;&#10;Description automatically generated">
            <a:extLst>
              <a:ext uri="{FF2B5EF4-FFF2-40B4-BE49-F238E27FC236}">
                <a16:creationId xmlns:a16="http://schemas.microsoft.com/office/drawing/2014/main" id="{901CC3F1-FAC1-4A9D-9999-060BFF6E2468}"/>
              </a:ext>
            </a:extLst>
          </p:cNvPr>
          <p:cNvPicPr>
            <a:picLocks noChangeAspect="1"/>
          </p:cNvPicPr>
          <p:nvPr/>
        </p:nvPicPr>
        <p:blipFill>
          <a:blip r:embed="rId4"/>
          <a:stretch>
            <a:fillRect/>
          </a:stretch>
        </p:blipFill>
        <p:spPr>
          <a:xfrm>
            <a:off x="8670048" y="901843"/>
            <a:ext cx="3324728" cy="3204754"/>
          </a:xfrm>
          <a:prstGeom prst="rect">
            <a:avLst/>
          </a:prstGeom>
        </p:spPr>
      </p:pic>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32"/>
          </p:nvPr>
        </p:nvSpPr>
        <p:spPr>
          <a:xfrm>
            <a:off x="2992120" y="6332220"/>
            <a:ext cx="1313180" cy="247651"/>
          </a:xfrm>
        </p:spPr>
        <p:txBody>
          <a:bodyPr/>
          <a:lstStyle/>
          <a:p>
            <a:fld id="{6FCA8E82-58CD-E045-8B98-B7A85B79B752}" type="datetime4">
              <a:rPr lang="en-US" smtClean="0"/>
              <a:pPr/>
              <a:t>August 10, 2021</a:t>
            </a:fld>
            <a:endParaRPr lang="en-US" dirty="0"/>
          </a:p>
        </p:txBody>
      </p:sp>
      <p:sp>
        <p:nvSpPr>
          <p:cNvPr id="9" name="TextBox 8">
            <a:extLst>
              <a:ext uri="{FF2B5EF4-FFF2-40B4-BE49-F238E27FC236}">
                <a16:creationId xmlns:a16="http://schemas.microsoft.com/office/drawing/2014/main" id="{45356C3B-1FCE-4D94-BD4E-BB84A840EDC2}"/>
              </a:ext>
            </a:extLst>
          </p:cNvPr>
          <p:cNvSpPr txBox="1"/>
          <p:nvPr/>
        </p:nvSpPr>
        <p:spPr>
          <a:xfrm>
            <a:off x="563479" y="232610"/>
            <a:ext cx="52196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rgbClr val="FF540A"/>
                </a:solidFill>
                <a:latin typeface="Comic Sans MS"/>
              </a:rPr>
              <a:t>Benefits</a:t>
            </a:r>
          </a:p>
        </p:txBody>
      </p:sp>
      <p:pic>
        <p:nvPicPr>
          <p:cNvPr id="11" name="Picture 12">
            <a:extLst>
              <a:ext uri="{FF2B5EF4-FFF2-40B4-BE49-F238E27FC236}">
                <a16:creationId xmlns:a16="http://schemas.microsoft.com/office/drawing/2014/main" id="{4F31A944-05A6-4023-8C07-D71EC0A15D4D}"/>
              </a:ext>
            </a:extLst>
          </p:cNvPr>
          <p:cNvPicPr>
            <a:picLocks noChangeAspect="1"/>
          </p:cNvPicPr>
          <p:nvPr/>
        </p:nvPicPr>
        <p:blipFill>
          <a:blip r:embed="rId2"/>
          <a:stretch>
            <a:fillRect/>
          </a:stretch>
        </p:blipFill>
        <p:spPr>
          <a:xfrm>
            <a:off x="2899862" y="6161924"/>
            <a:ext cx="2181225" cy="409575"/>
          </a:xfrm>
          <a:prstGeom prst="rect">
            <a:avLst/>
          </a:prstGeom>
        </p:spPr>
      </p:pic>
      <p:sp>
        <p:nvSpPr>
          <p:cNvPr id="2" name="TextBox 1">
            <a:extLst>
              <a:ext uri="{FF2B5EF4-FFF2-40B4-BE49-F238E27FC236}">
                <a16:creationId xmlns:a16="http://schemas.microsoft.com/office/drawing/2014/main" id="{A357B90A-D184-496E-81B7-58A33DA2CE55}"/>
              </a:ext>
            </a:extLst>
          </p:cNvPr>
          <p:cNvSpPr txBox="1"/>
          <p:nvPr/>
        </p:nvSpPr>
        <p:spPr>
          <a:xfrm>
            <a:off x="623637" y="944479"/>
            <a:ext cx="9745106"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bg1">
                    <a:lumMod val="95000"/>
                    <a:lumOff val="5000"/>
                  </a:schemeClr>
                </a:solidFill>
                <a:latin typeface="Comic Sans MS"/>
              </a:rPr>
              <a:t>1.It saves a lot of time in taking attendance.</a:t>
            </a:r>
          </a:p>
          <a:p>
            <a:r>
              <a:rPr lang="en-US" sz="2800" b="1" dirty="0">
                <a:solidFill>
                  <a:schemeClr val="bg1">
                    <a:lumMod val="95000"/>
                    <a:lumOff val="5000"/>
                  </a:schemeClr>
                </a:solidFill>
                <a:latin typeface="Comic Sans MS"/>
              </a:rPr>
              <a:t>2.Good way to hold concentration.</a:t>
            </a:r>
          </a:p>
          <a:p>
            <a:r>
              <a:rPr lang="en-US" sz="2800" b="1" dirty="0">
                <a:solidFill>
                  <a:schemeClr val="bg1">
                    <a:lumMod val="95000"/>
                    <a:lumOff val="5000"/>
                  </a:schemeClr>
                </a:solidFill>
                <a:latin typeface="Comic Sans MS"/>
              </a:rPr>
              <a:t>3.Creates less noise.</a:t>
            </a:r>
          </a:p>
          <a:p>
            <a:r>
              <a:rPr lang="en-US" sz="2800" b="1" dirty="0">
                <a:solidFill>
                  <a:schemeClr val="bg1">
                    <a:lumMod val="95000"/>
                    <a:lumOff val="5000"/>
                  </a:schemeClr>
                </a:solidFill>
                <a:latin typeface="Comic Sans MS"/>
              </a:rPr>
              <a:t>4.There is no scope of giving proxy.</a:t>
            </a:r>
          </a:p>
          <a:p>
            <a:r>
              <a:rPr lang="en-US" sz="2800" b="1" dirty="0">
                <a:solidFill>
                  <a:schemeClr val="bg1">
                    <a:lumMod val="95000"/>
                    <a:lumOff val="5000"/>
                  </a:schemeClr>
                </a:solidFill>
                <a:latin typeface="Comic Sans MS"/>
              </a:rPr>
              <a:t>5.Easier way to have attendance management system.</a:t>
            </a:r>
          </a:p>
          <a:p>
            <a:r>
              <a:rPr lang="en-US" sz="2800" b="1" dirty="0">
                <a:solidFill>
                  <a:schemeClr val="bg1">
                    <a:lumMod val="95000"/>
                    <a:lumOff val="5000"/>
                  </a:schemeClr>
                </a:solidFill>
                <a:latin typeface="Comic Sans MS"/>
              </a:rPr>
              <a:t>6.Performance will be monitored strictly.</a:t>
            </a:r>
          </a:p>
          <a:p>
            <a:r>
              <a:rPr lang="en-US" sz="2800" b="1" dirty="0">
                <a:solidFill>
                  <a:schemeClr val="bg1">
                    <a:lumMod val="95000"/>
                    <a:lumOff val="5000"/>
                  </a:schemeClr>
                </a:solidFill>
                <a:latin typeface="Comic Sans MS"/>
              </a:rPr>
              <a:t>7.Control more participants at the same time.</a:t>
            </a:r>
          </a:p>
          <a:p>
            <a:r>
              <a:rPr lang="en-US" sz="2800" b="1" dirty="0">
                <a:solidFill>
                  <a:schemeClr val="bg1">
                    <a:lumMod val="95000"/>
                    <a:lumOff val="5000"/>
                  </a:schemeClr>
                </a:solidFill>
                <a:latin typeface="Comic Sans MS"/>
              </a:rPr>
              <a:t>8.Attendance will be stored as csv file and only to the teacher.</a:t>
            </a:r>
          </a:p>
          <a:p>
            <a:r>
              <a:rPr lang="en-US" sz="2800" b="1" dirty="0">
                <a:solidFill>
                  <a:schemeClr val="bg1">
                    <a:lumMod val="95000"/>
                    <a:lumOff val="5000"/>
                  </a:schemeClr>
                </a:solidFill>
                <a:latin typeface="Comic Sans MS"/>
              </a:rPr>
              <a:t>9.It's a really good way to reduce time as well as giving more time in taking classes.</a:t>
            </a:r>
          </a:p>
        </p:txBody>
      </p:sp>
      <p:sp>
        <p:nvSpPr>
          <p:cNvPr id="5" name="Slide Number Placeholder 16">
            <a:extLst>
              <a:ext uri="{FF2B5EF4-FFF2-40B4-BE49-F238E27FC236}">
                <a16:creationId xmlns:a16="http://schemas.microsoft.com/office/drawing/2014/main" id="{8BBA3F97-F1A7-41AF-B93B-004E80EF48D3}"/>
              </a:ext>
            </a:extLst>
          </p:cNvPr>
          <p:cNvSpPr txBox="1">
            <a:spLocks/>
          </p:cNvSpPr>
          <p:nvPr/>
        </p:nvSpPr>
        <p:spPr>
          <a:xfrm>
            <a:off x="123825" y="110339"/>
            <a:ext cx="11983318" cy="247651"/>
          </a:xfrm>
          <a:prstGeom prst="rect">
            <a:avLst/>
          </a:prstGeom>
        </p:spPr>
        <p:txBody>
          <a:bodyPr lIns="91440" tIns="45720" rIns="91440" bIns="4572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bg1">
                    <a:lumMod val="95000"/>
                    <a:lumOff val="5000"/>
                  </a:schemeClr>
                </a:solidFill>
                <a:latin typeface="Comic Sans MS"/>
              </a:rPr>
              <a:t>9                                                                                                       8.04.21</a:t>
            </a:r>
          </a:p>
        </p:txBody>
      </p:sp>
      <p:pic>
        <p:nvPicPr>
          <p:cNvPr id="6" name="Picture 6" descr="Icon&#10;&#10;Description automatically generated">
            <a:extLst>
              <a:ext uri="{FF2B5EF4-FFF2-40B4-BE49-F238E27FC236}">
                <a16:creationId xmlns:a16="http://schemas.microsoft.com/office/drawing/2014/main" id="{BAB87F10-661E-49C3-B9F0-2CB8FDFDF7DD}"/>
              </a:ext>
            </a:extLst>
          </p:cNvPr>
          <p:cNvPicPr>
            <a:picLocks noChangeAspect="1"/>
          </p:cNvPicPr>
          <p:nvPr/>
        </p:nvPicPr>
        <p:blipFill>
          <a:blip r:embed="rId3"/>
          <a:stretch>
            <a:fillRect/>
          </a:stretch>
        </p:blipFill>
        <p:spPr>
          <a:xfrm>
            <a:off x="9587753" y="4175312"/>
            <a:ext cx="1992406" cy="1992406"/>
          </a:xfrm>
          <a:prstGeom prst="rect">
            <a:avLst/>
          </a:prstGeom>
        </p:spPr>
      </p:pic>
    </p:spTree>
    <p:extLst>
      <p:ext uri="{BB962C8B-B14F-4D97-AF65-F5344CB8AC3E}">
        <p14:creationId xmlns:p14="http://schemas.microsoft.com/office/powerpoint/2010/main" val="1091648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32"/>
          </p:nvPr>
        </p:nvSpPr>
        <p:spPr>
          <a:xfrm>
            <a:off x="2992120" y="6332220"/>
            <a:ext cx="1313180" cy="247651"/>
          </a:xfrm>
        </p:spPr>
        <p:txBody>
          <a:bodyPr/>
          <a:lstStyle/>
          <a:p>
            <a:fld id="{6FCA8E82-58CD-E045-8B98-B7A85B79B752}" type="datetime4">
              <a:rPr lang="en-US" smtClean="0"/>
              <a:pPr/>
              <a:t>August 10, 2021</a:t>
            </a:fld>
            <a:endParaRPr lang="en-US" dirty="0"/>
          </a:p>
        </p:txBody>
      </p:sp>
      <p:sp>
        <p:nvSpPr>
          <p:cNvPr id="9" name="TextBox 8">
            <a:extLst>
              <a:ext uri="{FF2B5EF4-FFF2-40B4-BE49-F238E27FC236}">
                <a16:creationId xmlns:a16="http://schemas.microsoft.com/office/drawing/2014/main" id="{45356C3B-1FCE-4D94-BD4E-BB84A840EDC2}"/>
              </a:ext>
            </a:extLst>
          </p:cNvPr>
          <p:cNvSpPr txBox="1"/>
          <p:nvPr/>
        </p:nvSpPr>
        <p:spPr>
          <a:xfrm>
            <a:off x="653716" y="232610"/>
            <a:ext cx="333475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rgbClr val="FF540A"/>
                </a:solidFill>
                <a:latin typeface="Comic Sans MS"/>
              </a:rPr>
              <a:t>Drawbacks</a:t>
            </a:r>
          </a:p>
        </p:txBody>
      </p:sp>
      <p:pic>
        <p:nvPicPr>
          <p:cNvPr id="2" name="Picture 2">
            <a:extLst>
              <a:ext uri="{FF2B5EF4-FFF2-40B4-BE49-F238E27FC236}">
                <a16:creationId xmlns:a16="http://schemas.microsoft.com/office/drawing/2014/main" id="{BA42DF08-2397-4001-B905-A5597F0982FB}"/>
              </a:ext>
            </a:extLst>
          </p:cNvPr>
          <p:cNvPicPr>
            <a:picLocks noChangeAspect="1"/>
          </p:cNvPicPr>
          <p:nvPr/>
        </p:nvPicPr>
        <p:blipFill>
          <a:blip r:embed="rId2"/>
          <a:stretch>
            <a:fillRect/>
          </a:stretch>
        </p:blipFill>
        <p:spPr>
          <a:xfrm>
            <a:off x="2949993" y="6222081"/>
            <a:ext cx="2171199" cy="409575"/>
          </a:xfrm>
          <a:prstGeom prst="rect">
            <a:avLst/>
          </a:prstGeom>
        </p:spPr>
      </p:pic>
      <p:sp>
        <p:nvSpPr>
          <p:cNvPr id="3" name="TextBox 2">
            <a:extLst>
              <a:ext uri="{FF2B5EF4-FFF2-40B4-BE49-F238E27FC236}">
                <a16:creationId xmlns:a16="http://schemas.microsoft.com/office/drawing/2014/main" id="{8D2D4601-278B-4F6E-A474-471D52033340}"/>
              </a:ext>
            </a:extLst>
          </p:cNvPr>
          <p:cNvSpPr txBox="1"/>
          <p:nvPr/>
        </p:nvSpPr>
        <p:spPr>
          <a:xfrm>
            <a:off x="653716" y="1014663"/>
            <a:ext cx="6553200"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bg1">
                    <a:lumMod val="95000"/>
                    <a:lumOff val="5000"/>
                  </a:schemeClr>
                </a:solidFill>
                <a:latin typeface="Comic Sans MS"/>
              </a:rPr>
              <a:t>Although our project ran, we faced many drawbacks here are the points of our drawbacks:</a:t>
            </a:r>
          </a:p>
          <a:p>
            <a:endParaRPr lang="en-US" sz="2000" b="1" dirty="0">
              <a:solidFill>
                <a:schemeClr val="bg1">
                  <a:lumMod val="95000"/>
                  <a:lumOff val="5000"/>
                </a:schemeClr>
              </a:solidFill>
              <a:latin typeface="Comic Sans MS"/>
            </a:endParaRPr>
          </a:p>
          <a:p>
            <a:r>
              <a:rPr lang="en-US" sz="2000" b="1" dirty="0">
                <a:solidFill>
                  <a:schemeClr val="bg1">
                    <a:lumMod val="95000"/>
                    <a:lumOff val="5000"/>
                  </a:schemeClr>
                </a:solidFill>
                <a:latin typeface="Comic Sans MS"/>
              </a:rPr>
              <a:t>1.It takes a lot of library installation just to run this code.</a:t>
            </a:r>
          </a:p>
          <a:p>
            <a:r>
              <a:rPr lang="en-US" sz="2000" b="1" dirty="0">
                <a:solidFill>
                  <a:schemeClr val="bg1">
                    <a:lumMod val="95000"/>
                    <a:lumOff val="5000"/>
                  </a:schemeClr>
                </a:solidFill>
                <a:latin typeface="Comic Sans MS"/>
              </a:rPr>
              <a:t>2.The software gives attendance to the photo shown in mobile phone as well as real time face.</a:t>
            </a:r>
          </a:p>
          <a:p>
            <a:r>
              <a:rPr lang="en-US" sz="2000" b="1" dirty="0">
                <a:solidFill>
                  <a:schemeClr val="bg1">
                    <a:lumMod val="95000"/>
                    <a:lumOff val="5000"/>
                  </a:schemeClr>
                </a:solidFill>
                <a:latin typeface="Comic Sans MS"/>
              </a:rPr>
              <a:t>3.The csv file attendance prints every time and date to a single person but we want just one printed name and date time.</a:t>
            </a:r>
          </a:p>
          <a:p>
            <a:r>
              <a:rPr lang="en-US" sz="2000" b="1" dirty="0">
                <a:solidFill>
                  <a:schemeClr val="bg1">
                    <a:lumMod val="95000"/>
                    <a:lumOff val="5000"/>
                  </a:schemeClr>
                </a:solidFill>
                <a:latin typeface="Comic Sans MS"/>
              </a:rPr>
              <a:t>4.This is still code version not an application based software.</a:t>
            </a:r>
          </a:p>
          <a:p>
            <a:r>
              <a:rPr lang="en-US" sz="2000" b="1" dirty="0">
                <a:solidFill>
                  <a:schemeClr val="bg1">
                    <a:lumMod val="95000"/>
                    <a:lumOff val="5000"/>
                  </a:schemeClr>
                </a:solidFill>
                <a:latin typeface="Comic Sans MS"/>
              </a:rPr>
              <a:t>5.The fps(Frames per second) is low.</a:t>
            </a:r>
          </a:p>
          <a:p>
            <a:r>
              <a:rPr lang="en-US" sz="2000" b="1" dirty="0">
                <a:solidFill>
                  <a:schemeClr val="bg1">
                    <a:lumMod val="95000"/>
                    <a:lumOff val="5000"/>
                  </a:schemeClr>
                </a:solidFill>
                <a:latin typeface="Comic Sans MS"/>
              </a:rPr>
              <a:t>6.Cross platform implementation is complex yet fixable.</a:t>
            </a:r>
          </a:p>
          <a:p>
            <a:r>
              <a:rPr lang="en-US" sz="2000" b="1" dirty="0">
                <a:solidFill>
                  <a:schemeClr val="bg1">
                    <a:lumMod val="95000"/>
                    <a:lumOff val="5000"/>
                  </a:schemeClr>
                </a:solidFill>
                <a:latin typeface="Comic Sans MS"/>
              </a:rPr>
              <a:t>7.Face won't recognize in the darkest or blurry area.</a:t>
            </a:r>
          </a:p>
        </p:txBody>
      </p:sp>
      <p:pic>
        <p:nvPicPr>
          <p:cNvPr id="8" name="Graphic 10" descr="Target Audience with solid fill">
            <a:extLst>
              <a:ext uri="{FF2B5EF4-FFF2-40B4-BE49-F238E27FC236}">
                <a16:creationId xmlns:a16="http://schemas.microsoft.com/office/drawing/2014/main" id="{12D16D5A-60DF-4528-852C-10CCACA0028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81052" y="2584016"/>
            <a:ext cx="4153490" cy="4510309"/>
          </a:xfrm>
          <a:prstGeom prst="rect">
            <a:avLst/>
          </a:prstGeom>
        </p:spPr>
      </p:pic>
      <p:sp>
        <p:nvSpPr>
          <p:cNvPr id="4" name="Slide Number Placeholder 16">
            <a:extLst>
              <a:ext uri="{FF2B5EF4-FFF2-40B4-BE49-F238E27FC236}">
                <a16:creationId xmlns:a16="http://schemas.microsoft.com/office/drawing/2014/main" id="{99CE286B-B4C6-4FD8-8DB0-BCFFBE2246A0}"/>
              </a:ext>
            </a:extLst>
          </p:cNvPr>
          <p:cNvSpPr txBox="1">
            <a:spLocks/>
          </p:cNvSpPr>
          <p:nvPr/>
        </p:nvSpPr>
        <p:spPr>
          <a:xfrm>
            <a:off x="123825" y="110339"/>
            <a:ext cx="11983318" cy="247651"/>
          </a:xfrm>
          <a:prstGeom prst="rect">
            <a:avLst/>
          </a:prstGeom>
        </p:spPr>
        <p:txBody>
          <a:bodyPr lIns="91440" tIns="45720" rIns="91440" bIns="4572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bg1">
                    <a:lumMod val="95000"/>
                    <a:lumOff val="5000"/>
                  </a:schemeClr>
                </a:solidFill>
                <a:latin typeface="Comic Sans MS"/>
              </a:rPr>
              <a:t>10                                                                                                      8.04.21</a:t>
            </a:r>
          </a:p>
        </p:txBody>
      </p:sp>
    </p:spTree>
    <p:extLst>
      <p:ext uri="{BB962C8B-B14F-4D97-AF65-F5344CB8AC3E}">
        <p14:creationId xmlns:p14="http://schemas.microsoft.com/office/powerpoint/2010/main" val="2021724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32"/>
          </p:nvPr>
        </p:nvSpPr>
        <p:spPr>
          <a:xfrm>
            <a:off x="2992120" y="6332220"/>
            <a:ext cx="1313180" cy="247651"/>
          </a:xfrm>
        </p:spPr>
        <p:txBody>
          <a:bodyPr/>
          <a:lstStyle/>
          <a:p>
            <a:fld id="{6FCA8E82-58CD-E045-8B98-B7A85B79B752}" type="datetime4">
              <a:rPr lang="en-US" smtClean="0"/>
              <a:pPr/>
              <a:t>August 10, 2021</a:t>
            </a:fld>
            <a:endParaRPr lang="en-US" dirty="0"/>
          </a:p>
        </p:txBody>
      </p:sp>
      <p:sp>
        <p:nvSpPr>
          <p:cNvPr id="9" name="TextBox 8">
            <a:extLst>
              <a:ext uri="{FF2B5EF4-FFF2-40B4-BE49-F238E27FC236}">
                <a16:creationId xmlns:a16="http://schemas.microsoft.com/office/drawing/2014/main" id="{45356C3B-1FCE-4D94-BD4E-BB84A840EDC2}"/>
              </a:ext>
            </a:extLst>
          </p:cNvPr>
          <p:cNvSpPr txBox="1"/>
          <p:nvPr/>
        </p:nvSpPr>
        <p:spPr>
          <a:xfrm>
            <a:off x="653716" y="232610"/>
            <a:ext cx="333475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solidFill>
                  <a:srgbClr val="FF540A"/>
                </a:solidFill>
                <a:latin typeface="Comic Sans MS"/>
              </a:rPr>
              <a:t>Future Work</a:t>
            </a:r>
            <a:endParaRPr lang="en-US" sz="4000" b="1" dirty="0">
              <a:solidFill>
                <a:srgbClr val="FF540A"/>
              </a:solidFill>
              <a:latin typeface="Comic Sans MS"/>
            </a:endParaRPr>
          </a:p>
        </p:txBody>
      </p:sp>
      <p:pic>
        <p:nvPicPr>
          <p:cNvPr id="10" name="Picture 19">
            <a:extLst>
              <a:ext uri="{FF2B5EF4-FFF2-40B4-BE49-F238E27FC236}">
                <a16:creationId xmlns:a16="http://schemas.microsoft.com/office/drawing/2014/main" id="{07B5F5A6-24AC-4046-B2E5-B80AFEBC141D}"/>
              </a:ext>
            </a:extLst>
          </p:cNvPr>
          <p:cNvPicPr>
            <a:picLocks noChangeAspect="1"/>
          </p:cNvPicPr>
          <p:nvPr/>
        </p:nvPicPr>
        <p:blipFill>
          <a:blip r:embed="rId2"/>
          <a:stretch>
            <a:fillRect/>
          </a:stretch>
        </p:blipFill>
        <p:spPr>
          <a:xfrm>
            <a:off x="2799599" y="6131845"/>
            <a:ext cx="2181225" cy="409575"/>
          </a:xfrm>
          <a:prstGeom prst="rect">
            <a:avLst/>
          </a:prstGeom>
        </p:spPr>
      </p:pic>
      <p:sp>
        <p:nvSpPr>
          <p:cNvPr id="20" name="TextBox 19">
            <a:extLst>
              <a:ext uri="{FF2B5EF4-FFF2-40B4-BE49-F238E27FC236}">
                <a16:creationId xmlns:a16="http://schemas.microsoft.com/office/drawing/2014/main" id="{13A81F5D-C86E-4707-AB81-17C27A0D23C2}"/>
              </a:ext>
            </a:extLst>
          </p:cNvPr>
          <p:cNvSpPr txBox="1"/>
          <p:nvPr/>
        </p:nvSpPr>
        <p:spPr>
          <a:xfrm>
            <a:off x="653715" y="944479"/>
            <a:ext cx="7545805"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lumMod val="95000"/>
                    <a:lumOff val="5000"/>
                  </a:schemeClr>
                </a:solidFill>
                <a:latin typeface="Comic Sans MS"/>
              </a:rPr>
              <a:t>As we progress through this project,there are some things that we want to include in our project:</a:t>
            </a:r>
          </a:p>
          <a:p>
            <a:endParaRPr lang="en-US" b="1" dirty="0">
              <a:solidFill>
                <a:schemeClr val="bg1">
                  <a:lumMod val="95000"/>
                  <a:lumOff val="5000"/>
                </a:schemeClr>
              </a:solidFill>
              <a:latin typeface="Comic Sans MS"/>
            </a:endParaRPr>
          </a:p>
          <a:p>
            <a:r>
              <a:rPr lang="en-US" b="1" dirty="0">
                <a:solidFill>
                  <a:schemeClr val="bg1">
                    <a:lumMod val="95000"/>
                    <a:lumOff val="5000"/>
                  </a:schemeClr>
                </a:solidFill>
                <a:latin typeface="Comic Sans MS"/>
              </a:rPr>
              <a:t>1.Make Voice Attendance(Added feature to Face Attendance). </a:t>
            </a:r>
          </a:p>
          <a:p>
            <a:r>
              <a:rPr lang="en-US" b="1" dirty="0">
                <a:solidFill>
                  <a:schemeClr val="bg1">
                    <a:lumMod val="95000"/>
                    <a:lumOff val="5000"/>
                  </a:schemeClr>
                </a:solidFill>
                <a:latin typeface="Comic Sans MS"/>
              </a:rPr>
              <a:t>2.Include Voice Background remover.</a:t>
            </a:r>
          </a:p>
          <a:p>
            <a:r>
              <a:rPr lang="en-US" b="1" dirty="0">
                <a:solidFill>
                  <a:schemeClr val="bg1">
                    <a:lumMod val="95000"/>
                    <a:lumOff val="5000"/>
                  </a:schemeClr>
                </a:solidFill>
                <a:latin typeface="Comic Sans MS"/>
              </a:rPr>
              <a:t>3.Make it as a WebApp.</a:t>
            </a:r>
          </a:p>
          <a:p>
            <a:r>
              <a:rPr lang="en-US" b="1" dirty="0">
                <a:solidFill>
                  <a:schemeClr val="bg1">
                    <a:lumMod val="95000"/>
                    <a:lumOff val="5000"/>
                  </a:schemeClr>
                </a:solidFill>
                <a:latin typeface="Comic Sans MS"/>
              </a:rPr>
              <a:t>4.Increase the rate of fps(Frames per second).</a:t>
            </a:r>
          </a:p>
          <a:p>
            <a:r>
              <a:rPr lang="en-US" b="1" dirty="0">
                <a:solidFill>
                  <a:schemeClr val="bg1">
                    <a:lumMod val="95000"/>
                    <a:lumOff val="5000"/>
                  </a:schemeClr>
                </a:solidFill>
                <a:latin typeface="Comic Sans MS"/>
              </a:rPr>
              <a:t>5.Add mask recognition feature.</a:t>
            </a:r>
          </a:p>
          <a:p>
            <a:r>
              <a:rPr lang="en-US" b="1" dirty="0">
                <a:solidFill>
                  <a:schemeClr val="bg1">
                    <a:lumMod val="95000"/>
                    <a:lumOff val="5000"/>
                  </a:schemeClr>
                </a:solidFill>
                <a:latin typeface="Comic Sans MS"/>
              </a:rPr>
              <a:t>6.Make it marketable.</a:t>
            </a:r>
          </a:p>
          <a:p>
            <a:endParaRPr lang="en-US" b="1" dirty="0">
              <a:solidFill>
                <a:schemeClr val="bg1">
                  <a:lumMod val="95000"/>
                  <a:lumOff val="5000"/>
                </a:schemeClr>
              </a:solidFill>
              <a:latin typeface="Comic Sans MS"/>
            </a:endParaRPr>
          </a:p>
          <a:p>
            <a:endParaRPr lang="en-US" b="1" dirty="0">
              <a:solidFill>
                <a:schemeClr val="bg1">
                  <a:lumMod val="95000"/>
                  <a:lumOff val="5000"/>
                </a:schemeClr>
              </a:solidFill>
              <a:latin typeface="Comic Sans MS"/>
            </a:endParaRPr>
          </a:p>
        </p:txBody>
      </p:sp>
      <p:sp>
        <p:nvSpPr>
          <p:cNvPr id="21" name="TextBox 20">
            <a:extLst>
              <a:ext uri="{FF2B5EF4-FFF2-40B4-BE49-F238E27FC236}">
                <a16:creationId xmlns:a16="http://schemas.microsoft.com/office/drawing/2014/main" id="{09D915B8-1C4B-4DB4-B79C-AFC57907AA34}"/>
              </a:ext>
            </a:extLst>
          </p:cNvPr>
          <p:cNvSpPr txBox="1"/>
          <p:nvPr/>
        </p:nvSpPr>
        <p:spPr>
          <a:xfrm>
            <a:off x="653716" y="3431005"/>
            <a:ext cx="333475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solidFill>
                  <a:srgbClr val="FF540A"/>
                </a:solidFill>
                <a:latin typeface="Comic Sans MS"/>
              </a:rPr>
              <a:t>Conclusion</a:t>
            </a:r>
            <a:endParaRPr lang="en-US" sz="4000" b="1" dirty="0">
              <a:solidFill>
                <a:srgbClr val="FF540A"/>
              </a:solidFill>
              <a:latin typeface="Comic Sans MS"/>
            </a:endParaRPr>
          </a:p>
        </p:txBody>
      </p:sp>
      <p:sp>
        <p:nvSpPr>
          <p:cNvPr id="22" name="TextBox 21">
            <a:extLst>
              <a:ext uri="{FF2B5EF4-FFF2-40B4-BE49-F238E27FC236}">
                <a16:creationId xmlns:a16="http://schemas.microsoft.com/office/drawing/2014/main" id="{37F0393B-8D90-4E3B-8DF1-14388A17A19B}"/>
              </a:ext>
            </a:extLst>
          </p:cNvPr>
          <p:cNvSpPr txBox="1"/>
          <p:nvPr/>
        </p:nvSpPr>
        <p:spPr>
          <a:xfrm>
            <a:off x="653716" y="4032584"/>
            <a:ext cx="7545805"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lumMod val="95000"/>
                    <a:lumOff val="5000"/>
                  </a:schemeClr>
                </a:solidFill>
                <a:latin typeface="Comic Sans MS"/>
              </a:rPr>
              <a:t>Lastly, we want to add,the group cooperation was very good.There might be issues running this project,some code bugs,but it was fixed due to our awareness.We got help from Google, YouTube, GitHub and mostly from group works and ideas.</a:t>
            </a:r>
          </a:p>
          <a:p>
            <a:endParaRPr lang="en-US" b="1" dirty="0">
              <a:solidFill>
                <a:schemeClr val="bg1">
                  <a:lumMod val="95000"/>
                  <a:lumOff val="5000"/>
                </a:schemeClr>
              </a:solidFill>
              <a:latin typeface="Comic Sans MS"/>
            </a:endParaRPr>
          </a:p>
          <a:p>
            <a:r>
              <a:rPr lang="en-US" b="1" dirty="0">
                <a:solidFill>
                  <a:schemeClr val="bg1">
                    <a:lumMod val="95000"/>
                    <a:lumOff val="5000"/>
                  </a:schemeClr>
                </a:solidFill>
                <a:latin typeface="Comic Sans MS"/>
              </a:rPr>
              <a:t>There is a saying that,"Little things make big changes" we started something small and hopefully we will make it big.</a:t>
            </a:r>
          </a:p>
          <a:p>
            <a:r>
              <a:rPr lang="en-US" b="1" dirty="0">
                <a:solidFill>
                  <a:schemeClr val="bg1">
                    <a:lumMod val="95000"/>
                    <a:lumOff val="5000"/>
                  </a:schemeClr>
                </a:solidFill>
                <a:latin typeface="Comic Sans MS"/>
              </a:rPr>
              <a:t>By the grace of Almighty, our teacher helped us to see through this project and we are very lucky to have them.</a:t>
            </a:r>
          </a:p>
        </p:txBody>
      </p:sp>
      <p:pic>
        <p:nvPicPr>
          <p:cNvPr id="24" name="Picture 24" descr="Icon&#10;&#10;Description automatically generated">
            <a:extLst>
              <a:ext uri="{FF2B5EF4-FFF2-40B4-BE49-F238E27FC236}">
                <a16:creationId xmlns:a16="http://schemas.microsoft.com/office/drawing/2014/main" id="{5F400B5E-FF9C-4406-A0D2-7C098410FF43}"/>
              </a:ext>
            </a:extLst>
          </p:cNvPr>
          <p:cNvPicPr>
            <a:picLocks noChangeAspect="1"/>
          </p:cNvPicPr>
          <p:nvPr/>
        </p:nvPicPr>
        <p:blipFill>
          <a:blip r:embed="rId3"/>
          <a:stretch>
            <a:fillRect/>
          </a:stretch>
        </p:blipFill>
        <p:spPr>
          <a:xfrm>
            <a:off x="8769134" y="3134257"/>
            <a:ext cx="2743200" cy="3406291"/>
          </a:xfrm>
          <a:prstGeom prst="rect">
            <a:avLst/>
          </a:prstGeom>
        </p:spPr>
      </p:pic>
      <p:sp>
        <p:nvSpPr>
          <p:cNvPr id="2" name="Slide Number Placeholder 16">
            <a:extLst>
              <a:ext uri="{FF2B5EF4-FFF2-40B4-BE49-F238E27FC236}">
                <a16:creationId xmlns:a16="http://schemas.microsoft.com/office/drawing/2014/main" id="{E92AF4AF-DB11-4447-9C8D-0AD64DB8C66F}"/>
              </a:ext>
            </a:extLst>
          </p:cNvPr>
          <p:cNvSpPr txBox="1">
            <a:spLocks/>
          </p:cNvSpPr>
          <p:nvPr/>
        </p:nvSpPr>
        <p:spPr>
          <a:xfrm>
            <a:off x="123825" y="110339"/>
            <a:ext cx="11983318" cy="247651"/>
          </a:xfrm>
          <a:prstGeom prst="rect">
            <a:avLst/>
          </a:prstGeom>
        </p:spPr>
        <p:txBody>
          <a:bodyPr lIns="91440" tIns="45720" rIns="91440" bIns="4572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bg1">
                    <a:lumMod val="95000"/>
                    <a:lumOff val="5000"/>
                  </a:schemeClr>
                </a:solidFill>
                <a:latin typeface="Comic Sans MS"/>
              </a:rPr>
              <a:t>11                                                                                                      8.04.21</a:t>
            </a:r>
          </a:p>
        </p:txBody>
      </p:sp>
    </p:spTree>
    <p:extLst>
      <p:ext uri="{BB962C8B-B14F-4D97-AF65-F5344CB8AC3E}">
        <p14:creationId xmlns:p14="http://schemas.microsoft.com/office/powerpoint/2010/main" val="2868549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noFill/>
        </p:spPr>
        <p:txBody>
          <a:bodyPr/>
          <a:lstStyle/>
          <a:p>
            <a:r>
              <a:rPr lang="en-US" dirty="0">
                <a:solidFill>
                  <a:srgbClr val="FF540A"/>
                </a:solidFill>
                <a:latin typeface="Comic Sans MS"/>
              </a:rPr>
              <a:t>Thank you</a:t>
            </a:r>
          </a:p>
        </p:txBody>
      </p:sp>
      <p:pic>
        <p:nvPicPr>
          <p:cNvPr id="7" name="Picture 7">
            <a:extLst>
              <a:ext uri="{FF2B5EF4-FFF2-40B4-BE49-F238E27FC236}">
                <a16:creationId xmlns:a16="http://schemas.microsoft.com/office/drawing/2014/main" id="{B2707D52-BBD8-4A77-B3C8-749DF28832F3}"/>
              </a:ext>
            </a:extLst>
          </p:cNvPr>
          <p:cNvPicPr>
            <a:picLocks noGrp="1" noChangeAspect="1"/>
          </p:cNvPicPr>
          <p:nvPr>
            <p:ph type="pic" sz="quarter" idx="13"/>
          </p:nvPr>
        </p:nvPicPr>
        <p:blipFill rotWithShape="1">
          <a:blip r:embed="rId3"/>
          <a:srcRect l="25000" r="25000"/>
          <a:stretch/>
        </p:blipFill>
        <p:spPr/>
      </p:pic>
    </p:spTree>
    <p:extLst>
      <p:ext uri="{BB962C8B-B14F-4D97-AF65-F5344CB8AC3E}">
        <p14:creationId xmlns:p14="http://schemas.microsoft.com/office/powerpoint/2010/main" val="2336677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32"/>
          </p:nvPr>
        </p:nvSpPr>
        <p:spPr>
          <a:xfrm>
            <a:off x="2992120" y="6332220"/>
            <a:ext cx="1313180" cy="247651"/>
          </a:xfrm>
        </p:spPr>
        <p:txBody>
          <a:bodyPr/>
          <a:lstStyle/>
          <a:p>
            <a:fld id="{6FCA8E82-58CD-E045-8B98-B7A85B79B752}" type="datetime4">
              <a:rPr lang="en-US" smtClean="0"/>
              <a:pPr/>
              <a:t>August 10, 2021</a:t>
            </a:fld>
            <a:endParaRPr lang="en-US" dirty="0"/>
          </a:p>
        </p:txBody>
      </p:sp>
      <p:pic>
        <p:nvPicPr>
          <p:cNvPr id="3" name="Picture 19">
            <a:extLst>
              <a:ext uri="{FF2B5EF4-FFF2-40B4-BE49-F238E27FC236}">
                <a16:creationId xmlns:a16="http://schemas.microsoft.com/office/drawing/2014/main" id="{E5FEDA2E-F5BF-4B01-8D8D-8749D8BEF408}"/>
              </a:ext>
            </a:extLst>
          </p:cNvPr>
          <p:cNvPicPr>
            <a:picLocks noChangeAspect="1"/>
          </p:cNvPicPr>
          <p:nvPr/>
        </p:nvPicPr>
        <p:blipFill>
          <a:blip r:embed="rId2"/>
          <a:stretch>
            <a:fillRect/>
          </a:stretch>
        </p:blipFill>
        <p:spPr>
          <a:xfrm>
            <a:off x="2799599" y="6131845"/>
            <a:ext cx="2181225" cy="409575"/>
          </a:xfrm>
          <a:prstGeom prst="rect">
            <a:avLst/>
          </a:prstGeom>
        </p:spPr>
      </p:pic>
      <p:pic>
        <p:nvPicPr>
          <p:cNvPr id="5" name="Picture 5" descr="Icon&#10;&#10;Description automatically generated">
            <a:extLst>
              <a:ext uri="{FF2B5EF4-FFF2-40B4-BE49-F238E27FC236}">
                <a16:creationId xmlns:a16="http://schemas.microsoft.com/office/drawing/2014/main" id="{BEC4415E-2337-4095-BDDB-693046BF15B5}"/>
              </a:ext>
            </a:extLst>
          </p:cNvPr>
          <p:cNvPicPr>
            <a:picLocks noChangeAspect="1"/>
          </p:cNvPicPr>
          <p:nvPr/>
        </p:nvPicPr>
        <p:blipFill>
          <a:blip r:embed="rId3"/>
          <a:stretch>
            <a:fillRect/>
          </a:stretch>
        </p:blipFill>
        <p:spPr>
          <a:xfrm>
            <a:off x="3334870" y="1488548"/>
            <a:ext cx="7651376" cy="5326466"/>
          </a:xfrm>
          <a:prstGeom prst="rect">
            <a:avLst/>
          </a:prstGeom>
        </p:spPr>
      </p:pic>
      <p:sp>
        <p:nvSpPr>
          <p:cNvPr id="17" name="Title 1">
            <a:extLst>
              <a:ext uri="{FF2B5EF4-FFF2-40B4-BE49-F238E27FC236}">
                <a16:creationId xmlns:a16="http://schemas.microsoft.com/office/drawing/2014/main" id="{D6AEF212-0E82-43AD-9656-AB5F48D49E92}"/>
              </a:ext>
            </a:extLst>
          </p:cNvPr>
          <p:cNvSpPr>
            <a:spLocks noGrp="1"/>
          </p:cNvSpPr>
          <p:nvPr/>
        </p:nvSpPr>
        <p:spPr>
          <a:xfrm>
            <a:off x="211813" y="1179283"/>
            <a:ext cx="4903377" cy="610863"/>
          </a:xfrm>
          <a:prstGeom prst="rect">
            <a:avLst/>
          </a:prstGeom>
          <a:noFill/>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a:solidFill>
                  <a:srgbClr val="FF540A"/>
                </a:solidFill>
                <a:latin typeface="Comic Sans MS"/>
              </a:rPr>
              <a:t>    Any </a:t>
            </a:r>
            <a:br>
              <a:rPr lang="en-US" sz="6000" dirty="0">
                <a:latin typeface="Comic Sans MS"/>
              </a:rPr>
            </a:br>
            <a:r>
              <a:rPr lang="en-US" sz="6000">
                <a:solidFill>
                  <a:srgbClr val="FF540A"/>
                </a:solidFill>
                <a:latin typeface="Comic Sans MS"/>
              </a:rPr>
              <a:t>Questions?</a:t>
            </a:r>
            <a:endParaRPr lang="en-US" sz="6000" dirty="0">
              <a:solidFill>
                <a:srgbClr val="FF540A"/>
              </a:solidFill>
              <a:latin typeface="Comic Sans MS"/>
            </a:endParaRPr>
          </a:p>
        </p:txBody>
      </p:sp>
    </p:spTree>
    <p:extLst>
      <p:ext uri="{BB962C8B-B14F-4D97-AF65-F5344CB8AC3E}">
        <p14:creationId xmlns:p14="http://schemas.microsoft.com/office/powerpoint/2010/main" val="3861241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FD5290A-6F76-45D3-9D2B-E2DD3A1304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4589" y="3812315"/>
            <a:ext cx="5147406" cy="630320"/>
          </a:xfrm>
          <a:prstGeom prst="rect">
            <a:avLst/>
          </a:prstGeom>
        </p:spPr>
      </p:pic>
      <p:sp>
        <p:nvSpPr>
          <p:cNvPr id="5" name="Slide Number Placeholder 16">
            <a:extLst>
              <a:ext uri="{FF2B5EF4-FFF2-40B4-BE49-F238E27FC236}">
                <a16:creationId xmlns:a16="http://schemas.microsoft.com/office/drawing/2014/main" id="{241AA1BE-CD37-41D7-909B-8C19EC225B76}"/>
              </a:ext>
            </a:extLst>
          </p:cNvPr>
          <p:cNvSpPr txBox="1">
            <a:spLocks/>
          </p:cNvSpPr>
          <p:nvPr/>
        </p:nvSpPr>
        <p:spPr>
          <a:xfrm>
            <a:off x="123825" y="110339"/>
            <a:ext cx="11983318" cy="247651"/>
          </a:xfrm>
          <a:prstGeom prst="rect">
            <a:avLst/>
          </a:prstGeom>
        </p:spPr>
        <p:txBody>
          <a:bodyPr lIns="91440" tIns="45720" rIns="91440" bIns="4572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bg1">
                    <a:lumMod val="95000"/>
                    <a:lumOff val="5000"/>
                  </a:schemeClr>
                </a:solidFill>
                <a:latin typeface="Comic Sans MS"/>
              </a:rPr>
              <a:t>1                                                                                                       8.04.21</a:t>
            </a:r>
          </a:p>
        </p:txBody>
      </p:sp>
      <p:sp>
        <p:nvSpPr>
          <p:cNvPr id="2" name="TextBox 1">
            <a:extLst>
              <a:ext uri="{FF2B5EF4-FFF2-40B4-BE49-F238E27FC236}">
                <a16:creationId xmlns:a16="http://schemas.microsoft.com/office/drawing/2014/main" id="{246D1DBB-9C63-42DB-B135-5E4C1D478017}"/>
              </a:ext>
            </a:extLst>
          </p:cNvPr>
          <p:cNvSpPr txBox="1"/>
          <p:nvPr/>
        </p:nvSpPr>
        <p:spPr>
          <a:xfrm>
            <a:off x="292769" y="232610"/>
            <a:ext cx="195112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rgbClr val="FF540A"/>
                </a:solidFill>
                <a:latin typeface="Comic Sans MS"/>
              </a:rPr>
              <a:t>Outline</a:t>
            </a:r>
          </a:p>
        </p:txBody>
      </p:sp>
      <p:sp>
        <p:nvSpPr>
          <p:cNvPr id="4" name="Rectangle: Rounded Corners 3">
            <a:extLst>
              <a:ext uri="{FF2B5EF4-FFF2-40B4-BE49-F238E27FC236}">
                <a16:creationId xmlns:a16="http://schemas.microsoft.com/office/drawing/2014/main" id="{6C1E4107-A650-407C-A5BD-EC0A9C138FBD}"/>
              </a:ext>
            </a:extLst>
          </p:cNvPr>
          <p:cNvSpPr/>
          <p:nvPr/>
        </p:nvSpPr>
        <p:spPr>
          <a:xfrm>
            <a:off x="297281" y="948991"/>
            <a:ext cx="5153524" cy="7218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540A"/>
                </a:solidFill>
                <a:latin typeface="Comic Sans MS"/>
              </a:rPr>
              <a:t>Project Title</a:t>
            </a:r>
          </a:p>
        </p:txBody>
      </p:sp>
      <p:sp>
        <p:nvSpPr>
          <p:cNvPr id="18" name="Rectangle: Rounded Corners 17">
            <a:extLst>
              <a:ext uri="{FF2B5EF4-FFF2-40B4-BE49-F238E27FC236}">
                <a16:creationId xmlns:a16="http://schemas.microsoft.com/office/drawing/2014/main" id="{36E68FF0-C6AE-4363-8942-B00A5060F197}"/>
              </a:ext>
            </a:extLst>
          </p:cNvPr>
          <p:cNvSpPr/>
          <p:nvPr/>
        </p:nvSpPr>
        <p:spPr>
          <a:xfrm>
            <a:off x="297281" y="1660859"/>
            <a:ext cx="5153524" cy="7218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rgbClr val="FF540A"/>
                </a:solidFill>
                <a:latin typeface="Comic Sans MS"/>
              </a:rPr>
              <a:t>Introduction</a:t>
            </a:r>
          </a:p>
        </p:txBody>
      </p:sp>
      <p:sp>
        <p:nvSpPr>
          <p:cNvPr id="19" name="Rectangle: Rounded Corners 18">
            <a:extLst>
              <a:ext uri="{FF2B5EF4-FFF2-40B4-BE49-F238E27FC236}">
                <a16:creationId xmlns:a16="http://schemas.microsoft.com/office/drawing/2014/main" id="{912F1337-6458-4F38-9C8E-6FD25CED3EC3}"/>
              </a:ext>
            </a:extLst>
          </p:cNvPr>
          <p:cNvSpPr/>
          <p:nvPr/>
        </p:nvSpPr>
        <p:spPr>
          <a:xfrm>
            <a:off x="297280" y="2372727"/>
            <a:ext cx="5153524" cy="7218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rgbClr val="FF540A"/>
                </a:solidFill>
                <a:latin typeface="Comic Sans MS"/>
              </a:rPr>
              <a:t>Objective</a:t>
            </a:r>
          </a:p>
        </p:txBody>
      </p:sp>
      <p:sp>
        <p:nvSpPr>
          <p:cNvPr id="20" name="Rectangle: Rounded Corners 19">
            <a:extLst>
              <a:ext uri="{FF2B5EF4-FFF2-40B4-BE49-F238E27FC236}">
                <a16:creationId xmlns:a16="http://schemas.microsoft.com/office/drawing/2014/main" id="{E791AC5D-EC02-467B-9424-E7C5695B8E20}"/>
              </a:ext>
            </a:extLst>
          </p:cNvPr>
          <p:cNvSpPr/>
          <p:nvPr/>
        </p:nvSpPr>
        <p:spPr>
          <a:xfrm>
            <a:off x="297281" y="3084596"/>
            <a:ext cx="5153524" cy="7218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rgbClr val="FF540A"/>
                </a:solidFill>
                <a:latin typeface="Comic Sans MS"/>
              </a:rPr>
              <a:t>Analysis</a:t>
            </a:r>
          </a:p>
        </p:txBody>
      </p:sp>
      <p:sp>
        <p:nvSpPr>
          <p:cNvPr id="21" name="Rectangle: Rounded Corners 20">
            <a:extLst>
              <a:ext uri="{FF2B5EF4-FFF2-40B4-BE49-F238E27FC236}">
                <a16:creationId xmlns:a16="http://schemas.microsoft.com/office/drawing/2014/main" id="{663C28CB-E4E5-4E6E-B4BE-DD767B65356D}"/>
              </a:ext>
            </a:extLst>
          </p:cNvPr>
          <p:cNvSpPr/>
          <p:nvPr/>
        </p:nvSpPr>
        <p:spPr>
          <a:xfrm>
            <a:off x="297280" y="3796464"/>
            <a:ext cx="5153524" cy="7218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rgbClr val="FF540A"/>
                </a:solidFill>
                <a:latin typeface="Comic Sans MS"/>
              </a:rPr>
              <a:t>Use Case Diagram</a:t>
            </a:r>
          </a:p>
        </p:txBody>
      </p:sp>
      <p:sp>
        <p:nvSpPr>
          <p:cNvPr id="22" name="Rectangle: Rounded Corners 21">
            <a:extLst>
              <a:ext uri="{FF2B5EF4-FFF2-40B4-BE49-F238E27FC236}">
                <a16:creationId xmlns:a16="http://schemas.microsoft.com/office/drawing/2014/main" id="{9280E24B-EBC2-4A0E-8C56-438481DA375E}"/>
              </a:ext>
            </a:extLst>
          </p:cNvPr>
          <p:cNvSpPr/>
          <p:nvPr/>
        </p:nvSpPr>
        <p:spPr>
          <a:xfrm>
            <a:off x="297281" y="4508333"/>
            <a:ext cx="5153524" cy="7218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rgbClr val="FF540A"/>
                </a:solidFill>
                <a:latin typeface="Comic Sans MS"/>
              </a:rPr>
              <a:t>Class Diagram</a:t>
            </a:r>
          </a:p>
        </p:txBody>
      </p:sp>
      <p:sp>
        <p:nvSpPr>
          <p:cNvPr id="24" name="Rectangle: Rounded Corners 23">
            <a:extLst>
              <a:ext uri="{FF2B5EF4-FFF2-40B4-BE49-F238E27FC236}">
                <a16:creationId xmlns:a16="http://schemas.microsoft.com/office/drawing/2014/main" id="{F6952D3B-819C-4489-9CCE-4815C6B4D430}"/>
              </a:ext>
            </a:extLst>
          </p:cNvPr>
          <p:cNvSpPr/>
          <p:nvPr/>
        </p:nvSpPr>
        <p:spPr>
          <a:xfrm>
            <a:off x="297280" y="5220200"/>
            <a:ext cx="5153524" cy="7218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rgbClr val="FF540A"/>
                </a:solidFill>
                <a:latin typeface="Comic Sans MS"/>
              </a:rPr>
              <a:t>Project Demonstration</a:t>
            </a:r>
          </a:p>
        </p:txBody>
      </p:sp>
      <p:sp>
        <p:nvSpPr>
          <p:cNvPr id="25" name="Rectangle: Rounded Corners 24">
            <a:extLst>
              <a:ext uri="{FF2B5EF4-FFF2-40B4-BE49-F238E27FC236}">
                <a16:creationId xmlns:a16="http://schemas.microsoft.com/office/drawing/2014/main" id="{7E388416-A8FF-4D5A-8EA3-BFAEF62DE71D}"/>
              </a:ext>
            </a:extLst>
          </p:cNvPr>
          <p:cNvSpPr/>
          <p:nvPr/>
        </p:nvSpPr>
        <p:spPr>
          <a:xfrm>
            <a:off x="5450807" y="948991"/>
            <a:ext cx="5153524" cy="7218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rgbClr val="FF540A"/>
                </a:solidFill>
                <a:latin typeface="Comic Sans MS"/>
              </a:rPr>
              <a:t>Drawbacks</a:t>
            </a:r>
          </a:p>
        </p:txBody>
      </p:sp>
      <p:sp>
        <p:nvSpPr>
          <p:cNvPr id="26" name="Rectangle: Rounded Corners 25">
            <a:extLst>
              <a:ext uri="{FF2B5EF4-FFF2-40B4-BE49-F238E27FC236}">
                <a16:creationId xmlns:a16="http://schemas.microsoft.com/office/drawing/2014/main" id="{402AD254-6584-4C88-81FA-2BE8D1ED2243}"/>
              </a:ext>
            </a:extLst>
          </p:cNvPr>
          <p:cNvSpPr/>
          <p:nvPr/>
        </p:nvSpPr>
        <p:spPr>
          <a:xfrm>
            <a:off x="5450806" y="1670885"/>
            <a:ext cx="5153524" cy="7218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rgbClr val="FF540A"/>
                </a:solidFill>
                <a:latin typeface="Comic Sans MS"/>
              </a:rPr>
              <a:t>Future Work</a:t>
            </a:r>
          </a:p>
        </p:txBody>
      </p:sp>
      <p:sp>
        <p:nvSpPr>
          <p:cNvPr id="27" name="Rectangle: Rounded Corners 26">
            <a:extLst>
              <a:ext uri="{FF2B5EF4-FFF2-40B4-BE49-F238E27FC236}">
                <a16:creationId xmlns:a16="http://schemas.microsoft.com/office/drawing/2014/main" id="{C06815D6-7265-41AE-B106-A04319FE7E21}"/>
              </a:ext>
            </a:extLst>
          </p:cNvPr>
          <p:cNvSpPr/>
          <p:nvPr/>
        </p:nvSpPr>
        <p:spPr>
          <a:xfrm>
            <a:off x="5450807" y="2392780"/>
            <a:ext cx="5153524" cy="7218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rgbClr val="FF540A"/>
                </a:solidFill>
                <a:latin typeface="Comic Sans MS"/>
              </a:rPr>
              <a:t>Conclusion</a:t>
            </a:r>
          </a:p>
        </p:txBody>
      </p:sp>
      <p:sp>
        <p:nvSpPr>
          <p:cNvPr id="10" name="Rectangle: Rounded Corners 9">
            <a:extLst>
              <a:ext uri="{FF2B5EF4-FFF2-40B4-BE49-F238E27FC236}">
                <a16:creationId xmlns:a16="http://schemas.microsoft.com/office/drawing/2014/main" id="{385C4845-962E-450F-B901-A1639C3FD9F5}"/>
              </a:ext>
            </a:extLst>
          </p:cNvPr>
          <p:cNvSpPr/>
          <p:nvPr/>
        </p:nvSpPr>
        <p:spPr>
          <a:xfrm>
            <a:off x="4335380" y="946484"/>
            <a:ext cx="1112920" cy="721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540A"/>
                </a:solidFill>
                <a:latin typeface="Comic Sans MS"/>
              </a:rPr>
              <a:t>Page No. 2</a:t>
            </a:r>
            <a:endParaRPr lang="en-US" dirty="0"/>
          </a:p>
        </p:txBody>
      </p:sp>
      <p:sp>
        <p:nvSpPr>
          <p:cNvPr id="29" name="Rectangle: Rounded Corners 28">
            <a:extLst>
              <a:ext uri="{FF2B5EF4-FFF2-40B4-BE49-F238E27FC236}">
                <a16:creationId xmlns:a16="http://schemas.microsoft.com/office/drawing/2014/main" id="{3D4953D3-B0BC-4CB1-AD8A-C4F77834729B}"/>
              </a:ext>
            </a:extLst>
          </p:cNvPr>
          <p:cNvSpPr/>
          <p:nvPr/>
        </p:nvSpPr>
        <p:spPr>
          <a:xfrm>
            <a:off x="4335380" y="1648326"/>
            <a:ext cx="1112920" cy="721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rgbClr val="FF540A"/>
                </a:solidFill>
                <a:latin typeface="Comic Sans MS"/>
              </a:rPr>
              <a:t>Page No. 3</a:t>
            </a:r>
            <a:endParaRPr lang="en-US" dirty="0"/>
          </a:p>
        </p:txBody>
      </p:sp>
      <p:sp>
        <p:nvSpPr>
          <p:cNvPr id="30" name="Rectangle: Rounded Corners 29">
            <a:extLst>
              <a:ext uri="{FF2B5EF4-FFF2-40B4-BE49-F238E27FC236}">
                <a16:creationId xmlns:a16="http://schemas.microsoft.com/office/drawing/2014/main" id="{B97DC0BF-278D-41DD-8DB8-414C2375BF8D}"/>
              </a:ext>
            </a:extLst>
          </p:cNvPr>
          <p:cNvSpPr/>
          <p:nvPr/>
        </p:nvSpPr>
        <p:spPr>
          <a:xfrm>
            <a:off x="4335379" y="2370220"/>
            <a:ext cx="1112920" cy="721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rgbClr val="FF540A"/>
                </a:solidFill>
                <a:latin typeface="Comic Sans MS"/>
              </a:rPr>
              <a:t>Page No. 4</a:t>
            </a:r>
            <a:endParaRPr lang="en-US" dirty="0"/>
          </a:p>
        </p:txBody>
      </p:sp>
      <p:sp>
        <p:nvSpPr>
          <p:cNvPr id="31" name="Rectangle: Rounded Corners 30">
            <a:extLst>
              <a:ext uri="{FF2B5EF4-FFF2-40B4-BE49-F238E27FC236}">
                <a16:creationId xmlns:a16="http://schemas.microsoft.com/office/drawing/2014/main" id="{7363109E-3A18-4A77-ABDF-E7707C595024}"/>
              </a:ext>
            </a:extLst>
          </p:cNvPr>
          <p:cNvSpPr/>
          <p:nvPr/>
        </p:nvSpPr>
        <p:spPr>
          <a:xfrm>
            <a:off x="4335380" y="3072063"/>
            <a:ext cx="1112920" cy="721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rgbClr val="FF540A"/>
                </a:solidFill>
                <a:latin typeface="Comic Sans MS"/>
              </a:rPr>
              <a:t>Page No. 5</a:t>
            </a:r>
            <a:endParaRPr lang="en-US" dirty="0"/>
          </a:p>
        </p:txBody>
      </p:sp>
      <p:sp>
        <p:nvSpPr>
          <p:cNvPr id="32" name="Rectangle: Rounded Corners 31">
            <a:extLst>
              <a:ext uri="{FF2B5EF4-FFF2-40B4-BE49-F238E27FC236}">
                <a16:creationId xmlns:a16="http://schemas.microsoft.com/office/drawing/2014/main" id="{10157881-B6AA-4FD5-8844-7C17483911BC}"/>
              </a:ext>
            </a:extLst>
          </p:cNvPr>
          <p:cNvSpPr/>
          <p:nvPr/>
        </p:nvSpPr>
        <p:spPr>
          <a:xfrm>
            <a:off x="4335379" y="3803983"/>
            <a:ext cx="1112920" cy="721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rgbClr val="FF540A"/>
                </a:solidFill>
                <a:latin typeface="Comic Sans MS"/>
              </a:rPr>
              <a:t>Page No. 6</a:t>
            </a:r>
            <a:endParaRPr lang="en-US" dirty="0"/>
          </a:p>
        </p:txBody>
      </p:sp>
      <p:sp>
        <p:nvSpPr>
          <p:cNvPr id="33" name="Rectangle: Rounded Corners 32">
            <a:extLst>
              <a:ext uri="{FF2B5EF4-FFF2-40B4-BE49-F238E27FC236}">
                <a16:creationId xmlns:a16="http://schemas.microsoft.com/office/drawing/2014/main" id="{F93F5499-5D9B-4BDA-BE8F-6F2D5CA5B2DE}"/>
              </a:ext>
            </a:extLst>
          </p:cNvPr>
          <p:cNvSpPr/>
          <p:nvPr/>
        </p:nvSpPr>
        <p:spPr>
          <a:xfrm>
            <a:off x="4335380" y="4495800"/>
            <a:ext cx="1112920" cy="721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rgbClr val="FF540A"/>
                </a:solidFill>
                <a:latin typeface="Comic Sans MS"/>
              </a:rPr>
              <a:t>Page No. 7</a:t>
            </a:r>
            <a:endParaRPr lang="en-US" dirty="0"/>
          </a:p>
        </p:txBody>
      </p:sp>
      <p:sp>
        <p:nvSpPr>
          <p:cNvPr id="35" name="Rectangle: Rounded Corners 34">
            <a:extLst>
              <a:ext uri="{FF2B5EF4-FFF2-40B4-BE49-F238E27FC236}">
                <a16:creationId xmlns:a16="http://schemas.microsoft.com/office/drawing/2014/main" id="{7BD30BDA-15A2-46C3-9095-A04DC2B26D68}"/>
              </a:ext>
            </a:extLst>
          </p:cNvPr>
          <p:cNvSpPr/>
          <p:nvPr/>
        </p:nvSpPr>
        <p:spPr>
          <a:xfrm>
            <a:off x="4335379" y="5217693"/>
            <a:ext cx="1112920" cy="721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rgbClr val="FF540A"/>
                </a:solidFill>
                <a:latin typeface="Comic Sans MS"/>
              </a:rPr>
              <a:t>Page No. 8</a:t>
            </a:r>
            <a:endParaRPr lang="en-US" dirty="0"/>
          </a:p>
        </p:txBody>
      </p:sp>
      <p:sp>
        <p:nvSpPr>
          <p:cNvPr id="36" name="Rectangle: Rounded Corners 35">
            <a:extLst>
              <a:ext uri="{FF2B5EF4-FFF2-40B4-BE49-F238E27FC236}">
                <a16:creationId xmlns:a16="http://schemas.microsoft.com/office/drawing/2014/main" id="{8470EE41-8F1B-48C2-8FEC-A01720CDAF37}"/>
              </a:ext>
            </a:extLst>
          </p:cNvPr>
          <p:cNvSpPr/>
          <p:nvPr/>
        </p:nvSpPr>
        <p:spPr>
          <a:xfrm>
            <a:off x="9488906" y="946484"/>
            <a:ext cx="1112920" cy="721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rgbClr val="FF540A"/>
                </a:solidFill>
                <a:latin typeface="Comic Sans MS"/>
              </a:rPr>
              <a:t>Page No. 10</a:t>
            </a:r>
            <a:endParaRPr lang="en-US" dirty="0"/>
          </a:p>
        </p:txBody>
      </p:sp>
      <p:sp>
        <p:nvSpPr>
          <p:cNvPr id="37" name="Rectangle: Rounded Corners 36">
            <a:extLst>
              <a:ext uri="{FF2B5EF4-FFF2-40B4-BE49-F238E27FC236}">
                <a16:creationId xmlns:a16="http://schemas.microsoft.com/office/drawing/2014/main" id="{D7613B2D-DFD9-4D35-9FEF-6C634F87FA7F}"/>
              </a:ext>
            </a:extLst>
          </p:cNvPr>
          <p:cNvSpPr/>
          <p:nvPr/>
        </p:nvSpPr>
        <p:spPr>
          <a:xfrm>
            <a:off x="9488906" y="1668378"/>
            <a:ext cx="1112920" cy="721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rgbClr val="FF540A"/>
                </a:solidFill>
                <a:latin typeface="Comic Sans MS"/>
              </a:rPr>
              <a:t>Page No. 11</a:t>
            </a:r>
            <a:endParaRPr lang="en-US" dirty="0"/>
          </a:p>
        </p:txBody>
      </p:sp>
      <p:sp>
        <p:nvSpPr>
          <p:cNvPr id="38" name="Rectangle: Rounded Corners 37">
            <a:extLst>
              <a:ext uri="{FF2B5EF4-FFF2-40B4-BE49-F238E27FC236}">
                <a16:creationId xmlns:a16="http://schemas.microsoft.com/office/drawing/2014/main" id="{DB982CD8-E45B-4D93-A584-5E3C29D7EAD2}"/>
              </a:ext>
            </a:extLst>
          </p:cNvPr>
          <p:cNvSpPr/>
          <p:nvPr/>
        </p:nvSpPr>
        <p:spPr>
          <a:xfrm>
            <a:off x="9488906" y="2390274"/>
            <a:ext cx="1112920" cy="721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rgbClr val="FF540A"/>
                </a:solidFill>
                <a:latin typeface="Comic Sans MS"/>
              </a:rPr>
              <a:t>Page No. 11</a:t>
            </a:r>
            <a:endParaRPr lang="en-US" dirty="0"/>
          </a:p>
        </p:txBody>
      </p:sp>
      <p:pic>
        <p:nvPicPr>
          <p:cNvPr id="39" name="Picture 39">
            <a:extLst>
              <a:ext uri="{FF2B5EF4-FFF2-40B4-BE49-F238E27FC236}">
                <a16:creationId xmlns:a16="http://schemas.microsoft.com/office/drawing/2014/main" id="{C88D0944-722C-4E19-A407-CA601908B50D}"/>
              </a:ext>
            </a:extLst>
          </p:cNvPr>
          <p:cNvPicPr>
            <a:picLocks noChangeAspect="1"/>
          </p:cNvPicPr>
          <p:nvPr/>
        </p:nvPicPr>
        <p:blipFill>
          <a:blip r:embed="rId3"/>
          <a:stretch>
            <a:fillRect/>
          </a:stretch>
        </p:blipFill>
        <p:spPr>
          <a:xfrm>
            <a:off x="6024283" y="3817265"/>
            <a:ext cx="4973170" cy="2596439"/>
          </a:xfrm>
          <a:prstGeom prst="rect">
            <a:avLst/>
          </a:prstGeom>
        </p:spPr>
      </p:pic>
      <p:sp>
        <p:nvSpPr>
          <p:cNvPr id="28" name="Rectangle: Rounded Corners 27">
            <a:extLst>
              <a:ext uri="{FF2B5EF4-FFF2-40B4-BE49-F238E27FC236}">
                <a16:creationId xmlns:a16="http://schemas.microsoft.com/office/drawing/2014/main" id="{566B4324-B66F-4020-AB27-801EAC1501FB}"/>
              </a:ext>
            </a:extLst>
          </p:cNvPr>
          <p:cNvSpPr/>
          <p:nvPr/>
        </p:nvSpPr>
        <p:spPr>
          <a:xfrm>
            <a:off x="297280" y="5942094"/>
            <a:ext cx="5153524" cy="7218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rgbClr val="FF540A"/>
                </a:solidFill>
                <a:latin typeface="Comic Sans MS"/>
              </a:rPr>
              <a:t>Benefits</a:t>
            </a:r>
          </a:p>
        </p:txBody>
      </p:sp>
      <p:sp>
        <p:nvSpPr>
          <p:cNvPr id="40" name="Rectangle: Rounded Corners 39">
            <a:extLst>
              <a:ext uri="{FF2B5EF4-FFF2-40B4-BE49-F238E27FC236}">
                <a16:creationId xmlns:a16="http://schemas.microsoft.com/office/drawing/2014/main" id="{E9A90801-EF6F-4500-BC7A-201AA1D08FC2}"/>
              </a:ext>
            </a:extLst>
          </p:cNvPr>
          <p:cNvSpPr/>
          <p:nvPr/>
        </p:nvSpPr>
        <p:spPr>
          <a:xfrm>
            <a:off x="4335379" y="5939587"/>
            <a:ext cx="1112920" cy="721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rgbClr val="FF540A"/>
                </a:solidFill>
                <a:latin typeface="Comic Sans MS"/>
              </a:rPr>
              <a:t>Page No. 9</a:t>
            </a:r>
            <a:endParaRPr lang="en-US" dirty="0"/>
          </a:p>
        </p:txBody>
      </p:sp>
    </p:spTree>
    <p:extLst>
      <p:ext uri="{BB962C8B-B14F-4D97-AF65-F5344CB8AC3E}">
        <p14:creationId xmlns:p14="http://schemas.microsoft.com/office/powerpoint/2010/main" val="4285533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FD5290A-6F76-45D3-9D2B-E2DD3A1304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4589" y="3812315"/>
            <a:ext cx="5147406" cy="630320"/>
          </a:xfrm>
          <a:prstGeom prst="rect">
            <a:avLst/>
          </a:prstGeom>
        </p:spPr>
      </p:pic>
      <p:pic>
        <p:nvPicPr>
          <p:cNvPr id="8" name="Picture 12" descr="A picture containing shape&#10;&#10;Description automatically generated">
            <a:extLst>
              <a:ext uri="{FF2B5EF4-FFF2-40B4-BE49-F238E27FC236}">
                <a16:creationId xmlns:a16="http://schemas.microsoft.com/office/drawing/2014/main" id="{A94F7987-D78E-49D5-B45B-77F1D56CADF0}"/>
              </a:ext>
            </a:extLst>
          </p:cNvPr>
          <p:cNvPicPr>
            <a:picLocks noChangeAspect="1"/>
          </p:cNvPicPr>
          <p:nvPr/>
        </p:nvPicPr>
        <p:blipFill>
          <a:blip r:embed="rId3"/>
          <a:stretch>
            <a:fillRect/>
          </a:stretch>
        </p:blipFill>
        <p:spPr>
          <a:xfrm>
            <a:off x="5497606" y="-5424"/>
            <a:ext cx="6541994" cy="3652760"/>
          </a:xfrm>
          <a:prstGeom prst="rect">
            <a:avLst/>
          </a:prstGeom>
        </p:spPr>
      </p:pic>
      <p:sp>
        <p:nvSpPr>
          <p:cNvPr id="13" name="Rectangle 12">
            <a:extLst>
              <a:ext uri="{FF2B5EF4-FFF2-40B4-BE49-F238E27FC236}">
                <a16:creationId xmlns:a16="http://schemas.microsoft.com/office/drawing/2014/main" id="{D610A413-3B18-4E50-8C08-C78316D7F049}"/>
              </a:ext>
            </a:extLst>
          </p:cNvPr>
          <p:cNvSpPr/>
          <p:nvPr/>
        </p:nvSpPr>
        <p:spPr>
          <a:xfrm>
            <a:off x="3327521" y="2765767"/>
            <a:ext cx="7999523" cy="2554545"/>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0" b="1" dirty="0">
                <a:ln w="9525">
                  <a:solidFill>
                    <a:schemeClr val="bg1"/>
                  </a:solidFill>
                  <a:prstDash val="solid"/>
                </a:ln>
                <a:effectLst>
                  <a:outerShdw blurRad="12700" dist="38100" dir="2700000" algn="tl" rotWithShape="0">
                    <a:schemeClr val="bg1">
                      <a:lumMod val="50000"/>
                    </a:schemeClr>
                  </a:outerShdw>
                </a:effectLst>
              </a:rPr>
              <a:t>Face </a:t>
            </a:r>
          </a:p>
          <a:p>
            <a:pPr algn="ctr"/>
            <a:r>
              <a:rPr lang="en-US" sz="8000" b="1" dirty="0">
                <a:ln w="9525">
                  <a:solidFill>
                    <a:schemeClr val="bg1"/>
                  </a:solidFill>
                  <a:prstDash val="solid"/>
                </a:ln>
                <a:effectLst>
                  <a:outerShdw blurRad="12700" dist="38100" dir="2700000" algn="tl" rotWithShape="0">
                    <a:schemeClr val="bg1">
                      <a:lumMod val="50000"/>
                    </a:schemeClr>
                  </a:outerShdw>
                </a:effectLst>
              </a:rPr>
              <a:t>Attendance</a:t>
            </a:r>
            <a:endParaRPr lang="en-US" sz="8000" b="1" cap="none" spc="0" dirty="0">
              <a:ln w="9525">
                <a:solidFill>
                  <a:srgbClr val="000000"/>
                </a:solidFill>
                <a:prstDash val="solid"/>
              </a:ln>
              <a:effectLst>
                <a:outerShdw blurRad="12700" dist="38100" dir="2700000" algn="tl" rotWithShape="0">
                  <a:srgbClr val="000000">
                    <a:lumMod val="50000"/>
                  </a:srgbClr>
                </a:outerShdw>
              </a:effectLst>
            </a:endParaRPr>
          </a:p>
        </p:txBody>
      </p:sp>
      <p:sp>
        <p:nvSpPr>
          <p:cNvPr id="2" name="Slide Number Placeholder 16">
            <a:extLst>
              <a:ext uri="{FF2B5EF4-FFF2-40B4-BE49-F238E27FC236}">
                <a16:creationId xmlns:a16="http://schemas.microsoft.com/office/drawing/2014/main" id="{17F97874-4F9A-4457-8A90-74041EB951E0}"/>
              </a:ext>
            </a:extLst>
          </p:cNvPr>
          <p:cNvSpPr txBox="1">
            <a:spLocks/>
          </p:cNvSpPr>
          <p:nvPr/>
        </p:nvSpPr>
        <p:spPr>
          <a:xfrm>
            <a:off x="123825" y="110339"/>
            <a:ext cx="11983318" cy="247651"/>
          </a:xfrm>
          <a:prstGeom prst="rect">
            <a:avLst/>
          </a:prstGeom>
        </p:spPr>
        <p:txBody>
          <a:bodyPr lIns="91440" tIns="45720" rIns="91440" bIns="4572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bg1">
                    <a:lumMod val="95000"/>
                    <a:lumOff val="5000"/>
                  </a:schemeClr>
                </a:solidFill>
                <a:latin typeface="Comic Sans MS"/>
              </a:rPr>
              <a:t>2                                                                                                       8.04.21</a:t>
            </a:r>
          </a:p>
        </p:txBody>
      </p:sp>
    </p:spTree>
    <p:extLst>
      <p:ext uri="{BB962C8B-B14F-4D97-AF65-F5344CB8AC3E}">
        <p14:creationId xmlns:p14="http://schemas.microsoft.com/office/powerpoint/2010/main" val="3877693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32"/>
          </p:nvPr>
        </p:nvSpPr>
        <p:spPr>
          <a:xfrm>
            <a:off x="2992120" y="6332220"/>
            <a:ext cx="1313180" cy="247651"/>
          </a:xfrm>
        </p:spPr>
        <p:txBody>
          <a:bodyPr/>
          <a:lstStyle/>
          <a:p>
            <a:fld id="{6FCA8E82-58CD-E045-8B98-B7A85B79B752}" type="datetime4">
              <a:rPr lang="en-US" smtClean="0"/>
              <a:pPr/>
              <a:t>August 10, 2021</a:t>
            </a:fld>
            <a:endParaRPr lang="en-US" dirty="0"/>
          </a:p>
        </p:txBody>
      </p:sp>
      <p:sp>
        <p:nvSpPr>
          <p:cNvPr id="9" name="TextBox 8">
            <a:extLst>
              <a:ext uri="{FF2B5EF4-FFF2-40B4-BE49-F238E27FC236}">
                <a16:creationId xmlns:a16="http://schemas.microsoft.com/office/drawing/2014/main" id="{45356C3B-1FCE-4D94-BD4E-BB84A840EDC2}"/>
              </a:ext>
            </a:extLst>
          </p:cNvPr>
          <p:cNvSpPr txBox="1"/>
          <p:nvPr/>
        </p:nvSpPr>
        <p:spPr>
          <a:xfrm>
            <a:off x="653716" y="232610"/>
            <a:ext cx="324451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solidFill>
                  <a:srgbClr val="FF540A"/>
                </a:solidFill>
                <a:latin typeface="Comic Sans MS"/>
              </a:rPr>
              <a:t>Introduction</a:t>
            </a:r>
          </a:p>
        </p:txBody>
      </p:sp>
      <p:pic>
        <p:nvPicPr>
          <p:cNvPr id="11" name="Picture 12">
            <a:extLst>
              <a:ext uri="{FF2B5EF4-FFF2-40B4-BE49-F238E27FC236}">
                <a16:creationId xmlns:a16="http://schemas.microsoft.com/office/drawing/2014/main" id="{4F31A944-05A6-4023-8C07-D71EC0A15D4D}"/>
              </a:ext>
            </a:extLst>
          </p:cNvPr>
          <p:cNvPicPr>
            <a:picLocks noChangeAspect="1"/>
          </p:cNvPicPr>
          <p:nvPr/>
        </p:nvPicPr>
        <p:blipFill>
          <a:blip r:embed="rId2"/>
          <a:stretch>
            <a:fillRect/>
          </a:stretch>
        </p:blipFill>
        <p:spPr>
          <a:xfrm>
            <a:off x="2899862" y="6161924"/>
            <a:ext cx="2181225" cy="409575"/>
          </a:xfrm>
          <a:prstGeom prst="rect">
            <a:avLst/>
          </a:prstGeom>
        </p:spPr>
      </p:pic>
      <p:sp>
        <p:nvSpPr>
          <p:cNvPr id="2" name="TextBox 1">
            <a:extLst>
              <a:ext uri="{FF2B5EF4-FFF2-40B4-BE49-F238E27FC236}">
                <a16:creationId xmlns:a16="http://schemas.microsoft.com/office/drawing/2014/main" id="{77027811-79B8-4CAF-BB93-26A4B4765FA5}"/>
              </a:ext>
            </a:extLst>
          </p:cNvPr>
          <p:cNvSpPr txBox="1"/>
          <p:nvPr/>
        </p:nvSpPr>
        <p:spPr>
          <a:xfrm>
            <a:off x="653714" y="944480"/>
            <a:ext cx="4888832"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bg1">
                    <a:lumMod val="95000"/>
                    <a:lumOff val="5000"/>
                  </a:schemeClr>
                </a:solidFill>
                <a:latin typeface="Comic Sans MS"/>
              </a:rPr>
              <a:t>Our Project is about attendance which is done by facial recognition. Its purpose is to make things easier in day to day virtual classes. As it’s playing a Vital role we chose our project because we saw taking attendance by roll call takes a lot of time and it is somewhat complex because it is done in virtually. So we have come into an idea so that they could show their faces and give their attendance and it is less time consuming to the teachers also to the students. By using facial recognition method we were able to achieve this process.  </a:t>
            </a:r>
            <a:endParaRPr lang="en-US" sz="2000">
              <a:solidFill>
                <a:schemeClr val="bg1">
                  <a:lumMod val="95000"/>
                  <a:lumOff val="5000"/>
                </a:schemeClr>
              </a:solidFill>
            </a:endParaRPr>
          </a:p>
        </p:txBody>
      </p:sp>
      <p:pic>
        <p:nvPicPr>
          <p:cNvPr id="3" name="Picture 3" descr="Shape&#10;&#10;Description automatically generated">
            <a:extLst>
              <a:ext uri="{FF2B5EF4-FFF2-40B4-BE49-F238E27FC236}">
                <a16:creationId xmlns:a16="http://schemas.microsoft.com/office/drawing/2014/main" id="{7B6048B9-24B5-4952-BFAA-8E41BB0D6968}"/>
              </a:ext>
            </a:extLst>
          </p:cNvPr>
          <p:cNvPicPr>
            <a:picLocks noChangeAspect="1"/>
          </p:cNvPicPr>
          <p:nvPr/>
        </p:nvPicPr>
        <p:blipFill>
          <a:blip r:embed="rId3"/>
          <a:stretch>
            <a:fillRect/>
          </a:stretch>
        </p:blipFill>
        <p:spPr>
          <a:xfrm>
            <a:off x="6418846" y="2403429"/>
            <a:ext cx="5540543" cy="4457456"/>
          </a:xfrm>
          <a:prstGeom prst="rect">
            <a:avLst/>
          </a:prstGeom>
        </p:spPr>
      </p:pic>
      <p:sp>
        <p:nvSpPr>
          <p:cNvPr id="4" name="Slide Number Placeholder 16">
            <a:extLst>
              <a:ext uri="{FF2B5EF4-FFF2-40B4-BE49-F238E27FC236}">
                <a16:creationId xmlns:a16="http://schemas.microsoft.com/office/drawing/2014/main" id="{46076087-1FFB-468E-ADFF-C2B05364E8F8}"/>
              </a:ext>
            </a:extLst>
          </p:cNvPr>
          <p:cNvSpPr txBox="1">
            <a:spLocks/>
          </p:cNvSpPr>
          <p:nvPr/>
        </p:nvSpPr>
        <p:spPr>
          <a:xfrm>
            <a:off x="123825" y="110339"/>
            <a:ext cx="11983318" cy="247651"/>
          </a:xfrm>
          <a:prstGeom prst="rect">
            <a:avLst/>
          </a:prstGeom>
        </p:spPr>
        <p:txBody>
          <a:bodyPr lIns="91440" tIns="45720" rIns="91440" bIns="4572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bg1">
                    <a:lumMod val="95000"/>
                    <a:lumOff val="5000"/>
                  </a:schemeClr>
                </a:solidFill>
                <a:latin typeface="Comic Sans MS"/>
              </a:rPr>
              <a:t>3                                                                                                       8.04.21</a:t>
            </a:r>
          </a:p>
        </p:txBody>
      </p:sp>
    </p:spTree>
    <p:extLst>
      <p:ext uri="{BB962C8B-B14F-4D97-AF65-F5344CB8AC3E}">
        <p14:creationId xmlns:p14="http://schemas.microsoft.com/office/powerpoint/2010/main" val="4065365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A518C8-8CDB-4DD7-95D3-E6896D3F4A39}"/>
              </a:ext>
            </a:extLst>
          </p:cNvPr>
          <p:cNvSpPr txBox="1"/>
          <p:nvPr/>
        </p:nvSpPr>
        <p:spPr>
          <a:xfrm>
            <a:off x="646196" y="235116"/>
            <a:ext cx="304399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dirty="0">
                <a:solidFill>
                  <a:srgbClr val="FF540A"/>
                </a:solidFill>
                <a:latin typeface="Comic Sans MS"/>
              </a:rPr>
              <a:t>Objective</a:t>
            </a:r>
          </a:p>
        </p:txBody>
      </p:sp>
      <p:pic>
        <p:nvPicPr>
          <p:cNvPr id="6" name="Picture 6">
            <a:extLst>
              <a:ext uri="{FF2B5EF4-FFF2-40B4-BE49-F238E27FC236}">
                <a16:creationId xmlns:a16="http://schemas.microsoft.com/office/drawing/2014/main" id="{FFC74B2D-F97C-4832-9420-AD45A675E3BE}"/>
              </a:ext>
            </a:extLst>
          </p:cNvPr>
          <p:cNvPicPr>
            <a:picLocks noChangeAspect="1"/>
          </p:cNvPicPr>
          <p:nvPr/>
        </p:nvPicPr>
        <p:blipFill>
          <a:blip r:embed="rId2"/>
          <a:stretch>
            <a:fillRect/>
          </a:stretch>
        </p:blipFill>
        <p:spPr>
          <a:xfrm>
            <a:off x="643941" y="1198898"/>
            <a:ext cx="2321593" cy="870784"/>
          </a:xfrm>
          <a:prstGeom prst="rect">
            <a:avLst/>
          </a:prstGeom>
        </p:spPr>
      </p:pic>
      <p:pic>
        <p:nvPicPr>
          <p:cNvPr id="7" name="Picture 10" descr="Logo&#10;&#10;Description automatically generated">
            <a:extLst>
              <a:ext uri="{FF2B5EF4-FFF2-40B4-BE49-F238E27FC236}">
                <a16:creationId xmlns:a16="http://schemas.microsoft.com/office/drawing/2014/main" id="{59A6158C-9D09-4896-B676-BB2E65C6285F}"/>
              </a:ext>
            </a:extLst>
          </p:cNvPr>
          <p:cNvPicPr>
            <a:picLocks noChangeAspect="1"/>
          </p:cNvPicPr>
          <p:nvPr/>
        </p:nvPicPr>
        <p:blipFill>
          <a:blip r:embed="rId3"/>
          <a:stretch>
            <a:fillRect/>
          </a:stretch>
        </p:blipFill>
        <p:spPr>
          <a:xfrm>
            <a:off x="8915397" y="3424517"/>
            <a:ext cx="2772689" cy="2822823"/>
          </a:xfrm>
          <a:prstGeom prst="rect">
            <a:avLst/>
          </a:prstGeom>
        </p:spPr>
      </p:pic>
      <p:sp>
        <p:nvSpPr>
          <p:cNvPr id="3" name="Slide Number Placeholder 16">
            <a:extLst>
              <a:ext uri="{FF2B5EF4-FFF2-40B4-BE49-F238E27FC236}">
                <a16:creationId xmlns:a16="http://schemas.microsoft.com/office/drawing/2014/main" id="{9CE0EBDC-300E-4229-A916-F786ADCDAED0}"/>
              </a:ext>
            </a:extLst>
          </p:cNvPr>
          <p:cNvSpPr txBox="1">
            <a:spLocks/>
          </p:cNvSpPr>
          <p:nvPr/>
        </p:nvSpPr>
        <p:spPr>
          <a:xfrm>
            <a:off x="123825" y="110339"/>
            <a:ext cx="11983318" cy="247651"/>
          </a:xfrm>
          <a:prstGeom prst="rect">
            <a:avLst/>
          </a:prstGeom>
        </p:spPr>
        <p:txBody>
          <a:bodyPr lIns="91440" tIns="45720" rIns="91440" bIns="4572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bg1">
                    <a:lumMod val="95000"/>
                    <a:lumOff val="5000"/>
                  </a:schemeClr>
                </a:solidFill>
                <a:latin typeface="Comic Sans MS"/>
              </a:rPr>
              <a:t>4                                                                                                       8.04.21</a:t>
            </a:r>
          </a:p>
        </p:txBody>
      </p:sp>
      <p:sp>
        <p:nvSpPr>
          <p:cNvPr id="12" name="Title 1">
            <a:extLst>
              <a:ext uri="{FF2B5EF4-FFF2-40B4-BE49-F238E27FC236}">
                <a16:creationId xmlns:a16="http://schemas.microsoft.com/office/drawing/2014/main" id="{EFC261B4-A3FA-4A8F-9349-D5894A07F12D}"/>
              </a:ext>
            </a:extLst>
          </p:cNvPr>
          <p:cNvSpPr>
            <a:spLocks noGrp="1"/>
          </p:cNvSpPr>
          <p:nvPr/>
        </p:nvSpPr>
        <p:spPr>
          <a:xfrm>
            <a:off x="643180" y="942476"/>
            <a:ext cx="7875074" cy="3595127"/>
          </a:xfrm>
          <a:prstGeom prst="rect">
            <a:avLst/>
          </a:prstGeom>
          <a:ln>
            <a:noFill/>
          </a:ln>
        </p:spPr>
        <p:txBody>
          <a:bodyPr vert="horz" lIns="0" tIns="0" rIns="0" bIns="0" rtlCol="0" anchor="t" anchorCtr="0">
            <a:noAutofit/>
          </a:bodyPr>
          <a:lstStyle>
            <a:lvl1pPr algn="l" defTabSz="914400" rtl="0" eaLnBrk="1" latinLnBrk="0" hangingPunct="1">
              <a:lnSpc>
                <a:spcPct val="100000"/>
              </a:lnSpc>
              <a:spcBef>
                <a:spcPct val="0"/>
              </a:spcBef>
              <a:buNone/>
              <a:defRPr sz="2800" b="0" i="0" kern="1200" spc="100" baseline="0">
                <a:solidFill>
                  <a:schemeClr val="bg1"/>
                </a:solidFill>
                <a:latin typeface="+mn-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latin typeface="Comic Sans MS"/>
              </a:rPr>
              <a:t>Our main goal is to save more time and make things easier.</a:t>
            </a:r>
            <a:br>
              <a:rPr lang="en-US" sz="2000" b="1" dirty="0">
                <a:latin typeface="Comic Sans MS"/>
              </a:rPr>
            </a:br>
            <a:br>
              <a:rPr lang="en-US" sz="2000" b="1" dirty="0">
                <a:latin typeface="Comic Sans MS"/>
              </a:rPr>
            </a:br>
            <a:r>
              <a:rPr lang="en-US" sz="2000" b="1" dirty="0">
                <a:latin typeface="Comic Sans MS"/>
              </a:rPr>
              <a:t>We want to make a virtually secured attendance system which is complex to implement in real world. Our project would solve a common problem in virtual classes and also it is secure. As we can see, as a student when a teacher takes attendance virtually it takes a lot of time and also some of the student joins late and says to give them attendance, by doing that the teacher, also the students loses concentration of reading a topic and it is very important to be attentive in class. Although this is not a big issue but, it remains a common problem in every virtual classes. Some of them gives proxy ID in the chat box by logging into another ones account so, it is kind of headache to take attendance all at a same time. That's why we came up with an idea which will solve this problem and also will make things easier.</a:t>
            </a:r>
            <a:r>
              <a:rPr lang="en-US" sz="1800" b="1" dirty="0">
                <a:latin typeface="Comic Sans MS"/>
              </a:rPr>
              <a:t> </a:t>
            </a:r>
            <a:br>
              <a:rPr lang="en-US" sz="1800" b="1" dirty="0"/>
            </a:br>
            <a:endParaRPr lang="en-US" b="1" dirty="0"/>
          </a:p>
        </p:txBody>
      </p:sp>
    </p:spTree>
    <p:extLst>
      <p:ext uri="{BB962C8B-B14F-4D97-AF65-F5344CB8AC3E}">
        <p14:creationId xmlns:p14="http://schemas.microsoft.com/office/powerpoint/2010/main" val="4206035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32"/>
          </p:nvPr>
        </p:nvSpPr>
        <p:spPr>
          <a:xfrm>
            <a:off x="2992120" y="6332220"/>
            <a:ext cx="1313180" cy="247651"/>
          </a:xfrm>
        </p:spPr>
        <p:txBody>
          <a:bodyPr/>
          <a:lstStyle/>
          <a:p>
            <a:fld id="{6FCA8E82-58CD-E045-8B98-B7A85B79B752}" type="datetime4">
              <a:rPr lang="en-US" smtClean="0"/>
              <a:pPr/>
              <a:t>August 10, 2021</a:t>
            </a:fld>
            <a:endParaRPr lang="en-US" dirty="0"/>
          </a:p>
        </p:txBody>
      </p:sp>
      <p:sp>
        <p:nvSpPr>
          <p:cNvPr id="9" name="TextBox 8">
            <a:extLst>
              <a:ext uri="{FF2B5EF4-FFF2-40B4-BE49-F238E27FC236}">
                <a16:creationId xmlns:a16="http://schemas.microsoft.com/office/drawing/2014/main" id="{45356C3B-1FCE-4D94-BD4E-BB84A840EDC2}"/>
              </a:ext>
            </a:extLst>
          </p:cNvPr>
          <p:cNvSpPr txBox="1"/>
          <p:nvPr/>
        </p:nvSpPr>
        <p:spPr>
          <a:xfrm>
            <a:off x="553453" y="232610"/>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solidFill>
                  <a:srgbClr val="FF540A"/>
                </a:solidFill>
                <a:latin typeface="Comic Sans MS"/>
              </a:rPr>
              <a:t>Analysis</a:t>
            </a:r>
            <a:endParaRPr lang="en-US" sz="4000" b="1" dirty="0">
              <a:solidFill>
                <a:srgbClr val="FF540A"/>
              </a:solidFill>
              <a:latin typeface="Comic Sans MS"/>
            </a:endParaRPr>
          </a:p>
        </p:txBody>
      </p:sp>
      <p:pic>
        <p:nvPicPr>
          <p:cNvPr id="11" name="Picture 12">
            <a:extLst>
              <a:ext uri="{FF2B5EF4-FFF2-40B4-BE49-F238E27FC236}">
                <a16:creationId xmlns:a16="http://schemas.microsoft.com/office/drawing/2014/main" id="{4F31A944-05A6-4023-8C07-D71EC0A15D4D}"/>
              </a:ext>
            </a:extLst>
          </p:cNvPr>
          <p:cNvPicPr>
            <a:picLocks noChangeAspect="1"/>
          </p:cNvPicPr>
          <p:nvPr/>
        </p:nvPicPr>
        <p:blipFill>
          <a:blip r:embed="rId2"/>
          <a:stretch>
            <a:fillRect/>
          </a:stretch>
        </p:blipFill>
        <p:spPr>
          <a:xfrm>
            <a:off x="2990099" y="6101766"/>
            <a:ext cx="2181225" cy="409575"/>
          </a:xfrm>
          <a:prstGeom prst="rect">
            <a:avLst/>
          </a:prstGeom>
        </p:spPr>
      </p:pic>
      <p:sp>
        <p:nvSpPr>
          <p:cNvPr id="2" name="TextBox 1">
            <a:extLst>
              <a:ext uri="{FF2B5EF4-FFF2-40B4-BE49-F238E27FC236}">
                <a16:creationId xmlns:a16="http://schemas.microsoft.com/office/drawing/2014/main" id="{7A4AC902-CFFC-4D80-AF10-343B76EE251C}"/>
              </a:ext>
            </a:extLst>
          </p:cNvPr>
          <p:cNvSpPr txBox="1"/>
          <p:nvPr/>
        </p:nvSpPr>
        <p:spPr>
          <a:xfrm>
            <a:off x="553453" y="944479"/>
            <a:ext cx="7295144"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bg1">
                    <a:lumMod val="95000"/>
                    <a:lumOff val="5000"/>
                  </a:schemeClr>
                </a:solidFill>
                <a:latin typeface="Comic Sans MS"/>
              </a:rPr>
              <a:t>When we started working on this project we looked for various different methods in YouTube and also some research papers.We came into conclusion that the method we are going to use was CNN or Convolutional Neural Network.But it was taking too many face data to train in a single model. So we approached a different method by using the "Face Recognition"method in python library.This method takes just one face data and calculate it's facial distances and trains with just a single image data by data augmentation and when we show our faces in real time the software identifies and detecs the same faces as we have inputed.This makes our work a whole lot easier and very very less time consuimg and also accurate and after identifying faces this gives Attendance and can be saved as csv file.</a:t>
            </a:r>
            <a:endParaRPr lang="en-US" sz="2000">
              <a:solidFill>
                <a:schemeClr val="bg1">
                  <a:lumMod val="95000"/>
                  <a:lumOff val="5000"/>
                </a:schemeClr>
              </a:solidFill>
            </a:endParaRPr>
          </a:p>
          <a:p>
            <a:endParaRPr lang="en-US" sz="2000" b="1" dirty="0">
              <a:solidFill>
                <a:schemeClr val="bg1">
                  <a:lumMod val="95000"/>
                  <a:lumOff val="5000"/>
                </a:schemeClr>
              </a:solidFill>
              <a:latin typeface="Comic Sans MS"/>
            </a:endParaRPr>
          </a:p>
          <a:p>
            <a:r>
              <a:rPr lang="en-US" sz="2000" b="1" dirty="0">
                <a:solidFill>
                  <a:schemeClr val="bg1">
                    <a:lumMod val="95000"/>
                    <a:lumOff val="5000"/>
                  </a:schemeClr>
                </a:solidFill>
                <a:latin typeface="Comic Sans MS"/>
              </a:rPr>
              <a:t>This procedure will be shown in Use Case Diagram, Class Diagram.   </a:t>
            </a:r>
            <a:endParaRPr lang="en-US" sz="2000">
              <a:solidFill>
                <a:schemeClr val="bg1">
                  <a:lumMod val="95000"/>
                  <a:lumOff val="5000"/>
                </a:schemeClr>
              </a:solidFill>
            </a:endParaRPr>
          </a:p>
        </p:txBody>
      </p:sp>
      <p:sp>
        <p:nvSpPr>
          <p:cNvPr id="4" name="Slide Number Placeholder 16">
            <a:extLst>
              <a:ext uri="{FF2B5EF4-FFF2-40B4-BE49-F238E27FC236}">
                <a16:creationId xmlns:a16="http://schemas.microsoft.com/office/drawing/2014/main" id="{DAC5FC8E-4755-4F0B-BDCE-42E80948B071}"/>
              </a:ext>
            </a:extLst>
          </p:cNvPr>
          <p:cNvSpPr txBox="1">
            <a:spLocks/>
          </p:cNvSpPr>
          <p:nvPr/>
        </p:nvSpPr>
        <p:spPr>
          <a:xfrm>
            <a:off x="123825" y="110339"/>
            <a:ext cx="11983318" cy="247651"/>
          </a:xfrm>
          <a:prstGeom prst="rect">
            <a:avLst/>
          </a:prstGeom>
        </p:spPr>
        <p:txBody>
          <a:bodyPr lIns="91440" tIns="45720" rIns="91440" bIns="4572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bg1">
                    <a:lumMod val="95000"/>
                    <a:lumOff val="5000"/>
                  </a:schemeClr>
                </a:solidFill>
                <a:latin typeface="Comic Sans MS"/>
              </a:rPr>
              <a:t>5                                                                                                       8.04.21</a:t>
            </a:r>
          </a:p>
        </p:txBody>
      </p:sp>
      <p:pic>
        <p:nvPicPr>
          <p:cNvPr id="5" name="Picture 5" descr="Graphical user interface, icon&#10;&#10;Description automatically generated">
            <a:extLst>
              <a:ext uri="{FF2B5EF4-FFF2-40B4-BE49-F238E27FC236}">
                <a16:creationId xmlns:a16="http://schemas.microsoft.com/office/drawing/2014/main" id="{B3EB39D9-132D-452D-9C57-9CD29F7F0268}"/>
              </a:ext>
            </a:extLst>
          </p:cNvPr>
          <p:cNvPicPr>
            <a:picLocks noChangeAspect="1"/>
          </p:cNvPicPr>
          <p:nvPr/>
        </p:nvPicPr>
        <p:blipFill>
          <a:blip r:embed="rId3"/>
          <a:stretch>
            <a:fillRect/>
          </a:stretch>
        </p:blipFill>
        <p:spPr>
          <a:xfrm>
            <a:off x="8281973" y="3113113"/>
            <a:ext cx="3381934" cy="3381934"/>
          </a:xfrm>
          <a:prstGeom prst="rect">
            <a:avLst/>
          </a:prstGeom>
        </p:spPr>
      </p:pic>
    </p:spTree>
    <p:extLst>
      <p:ext uri="{BB962C8B-B14F-4D97-AF65-F5344CB8AC3E}">
        <p14:creationId xmlns:p14="http://schemas.microsoft.com/office/powerpoint/2010/main" val="133043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32"/>
          </p:nvPr>
        </p:nvSpPr>
        <p:spPr>
          <a:xfrm>
            <a:off x="2992120" y="6332220"/>
            <a:ext cx="1313180" cy="247651"/>
          </a:xfrm>
        </p:spPr>
        <p:txBody>
          <a:bodyPr/>
          <a:lstStyle/>
          <a:p>
            <a:fld id="{6FCA8E82-58CD-E045-8B98-B7A85B79B752}" type="datetime4">
              <a:rPr lang="en-US" smtClean="0"/>
              <a:pPr/>
              <a:t>August 10, 2021</a:t>
            </a:fld>
            <a:endParaRPr lang="en-US" dirty="0"/>
          </a:p>
        </p:txBody>
      </p:sp>
      <p:sp>
        <p:nvSpPr>
          <p:cNvPr id="9" name="TextBox 8">
            <a:extLst>
              <a:ext uri="{FF2B5EF4-FFF2-40B4-BE49-F238E27FC236}">
                <a16:creationId xmlns:a16="http://schemas.microsoft.com/office/drawing/2014/main" id="{45356C3B-1FCE-4D94-BD4E-BB84A840EDC2}"/>
              </a:ext>
            </a:extLst>
          </p:cNvPr>
          <p:cNvSpPr txBox="1"/>
          <p:nvPr/>
        </p:nvSpPr>
        <p:spPr>
          <a:xfrm>
            <a:off x="603584" y="232610"/>
            <a:ext cx="476851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solidFill>
                  <a:srgbClr val="FF540A"/>
                </a:solidFill>
                <a:latin typeface="Comic Sans MS"/>
              </a:rPr>
              <a:t>Use Case Diagram</a:t>
            </a:r>
            <a:endParaRPr lang="en-US" sz="4000" b="1" dirty="0">
              <a:solidFill>
                <a:srgbClr val="FF540A"/>
              </a:solidFill>
              <a:latin typeface="Comic Sans MS"/>
            </a:endParaRPr>
          </a:p>
        </p:txBody>
      </p:sp>
      <p:pic>
        <p:nvPicPr>
          <p:cNvPr id="11" name="Picture 12">
            <a:extLst>
              <a:ext uri="{FF2B5EF4-FFF2-40B4-BE49-F238E27FC236}">
                <a16:creationId xmlns:a16="http://schemas.microsoft.com/office/drawing/2014/main" id="{4F31A944-05A6-4023-8C07-D71EC0A15D4D}"/>
              </a:ext>
            </a:extLst>
          </p:cNvPr>
          <p:cNvPicPr>
            <a:picLocks noChangeAspect="1"/>
          </p:cNvPicPr>
          <p:nvPr/>
        </p:nvPicPr>
        <p:blipFill>
          <a:blip r:embed="rId2"/>
          <a:stretch>
            <a:fillRect/>
          </a:stretch>
        </p:blipFill>
        <p:spPr>
          <a:xfrm>
            <a:off x="2899862" y="6161924"/>
            <a:ext cx="2181225" cy="409575"/>
          </a:xfrm>
          <a:prstGeom prst="rect">
            <a:avLst/>
          </a:prstGeom>
        </p:spPr>
      </p:pic>
      <p:pic>
        <p:nvPicPr>
          <p:cNvPr id="7" name="Picture 7">
            <a:extLst>
              <a:ext uri="{FF2B5EF4-FFF2-40B4-BE49-F238E27FC236}">
                <a16:creationId xmlns:a16="http://schemas.microsoft.com/office/drawing/2014/main" id="{690A107A-7FBF-42A9-82AC-8B33F9CF7783}"/>
              </a:ext>
            </a:extLst>
          </p:cNvPr>
          <p:cNvPicPr>
            <a:picLocks noChangeAspect="1"/>
          </p:cNvPicPr>
          <p:nvPr/>
        </p:nvPicPr>
        <p:blipFill>
          <a:blip r:embed="rId2"/>
          <a:stretch>
            <a:fillRect/>
          </a:stretch>
        </p:blipFill>
        <p:spPr>
          <a:xfrm>
            <a:off x="6092360" y="-3081"/>
            <a:ext cx="6103282" cy="5978897"/>
          </a:xfrm>
          <a:prstGeom prst="rect">
            <a:avLst/>
          </a:prstGeom>
        </p:spPr>
      </p:pic>
      <p:sp>
        <p:nvSpPr>
          <p:cNvPr id="2" name="Slide Number Placeholder 16">
            <a:extLst>
              <a:ext uri="{FF2B5EF4-FFF2-40B4-BE49-F238E27FC236}">
                <a16:creationId xmlns:a16="http://schemas.microsoft.com/office/drawing/2014/main" id="{11D25F69-60A9-4016-B74D-60E8C7B770C6}"/>
              </a:ext>
            </a:extLst>
          </p:cNvPr>
          <p:cNvSpPr txBox="1">
            <a:spLocks/>
          </p:cNvSpPr>
          <p:nvPr/>
        </p:nvSpPr>
        <p:spPr>
          <a:xfrm>
            <a:off x="123825" y="110339"/>
            <a:ext cx="13096239" cy="257677"/>
          </a:xfrm>
          <a:prstGeom prst="rect">
            <a:avLst/>
          </a:prstGeom>
        </p:spPr>
        <p:txBody>
          <a:bodyPr lIns="91440" tIns="45720" rIns="91440" bIns="4572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bg1">
                    <a:lumMod val="95000"/>
                    <a:lumOff val="5000"/>
                  </a:schemeClr>
                </a:solidFill>
                <a:latin typeface="Comic Sans MS"/>
              </a:rPr>
              <a:t>6                                                                                                        8.04.21</a:t>
            </a:r>
          </a:p>
        </p:txBody>
      </p:sp>
      <p:pic>
        <p:nvPicPr>
          <p:cNvPr id="10" name="Picture 7" descr="A picture containing shape&#10;&#10;Description automatically generated">
            <a:extLst>
              <a:ext uri="{FF2B5EF4-FFF2-40B4-BE49-F238E27FC236}">
                <a16:creationId xmlns:a16="http://schemas.microsoft.com/office/drawing/2014/main" id="{DED59E34-AE10-42F8-9863-EC679D803E80}"/>
              </a:ext>
            </a:extLst>
          </p:cNvPr>
          <p:cNvPicPr>
            <a:picLocks noChangeAspect="1"/>
          </p:cNvPicPr>
          <p:nvPr/>
        </p:nvPicPr>
        <p:blipFill>
          <a:blip r:embed="rId2"/>
          <a:stretch>
            <a:fillRect/>
          </a:stretch>
        </p:blipFill>
        <p:spPr>
          <a:xfrm>
            <a:off x="-3640" y="879235"/>
            <a:ext cx="6103282" cy="5978897"/>
          </a:xfrm>
          <a:prstGeom prst="rect">
            <a:avLst/>
          </a:prstGeom>
        </p:spPr>
      </p:pic>
      <p:pic>
        <p:nvPicPr>
          <p:cNvPr id="5" name="Picture 5" descr="Diagram&#10;&#10;Description automatically generated">
            <a:extLst>
              <a:ext uri="{FF2B5EF4-FFF2-40B4-BE49-F238E27FC236}">
                <a16:creationId xmlns:a16="http://schemas.microsoft.com/office/drawing/2014/main" id="{0A4A4207-F1A0-4C06-8216-3BDB7EBD9CEA}"/>
              </a:ext>
            </a:extLst>
          </p:cNvPr>
          <p:cNvPicPr>
            <a:picLocks noChangeAspect="1"/>
          </p:cNvPicPr>
          <p:nvPr/>
        </p:nvPicPr>
        <p:blipFill>
          <a:blip r:embed="rId3"/>
          <a:stretch>
            <a:fillRect/>
          </a:stretch>
        </p:blipFill>
        <p:spPr>
          <a:xfrm>
            <a:off x="2558717" y="881750"/>
            <a:ext cx="7064541" cy="5976815"/>
          </a:xfrm>
          <a:prstGeom prst="rect">
            <a:avLst/>
          </a:prstGeom>
        </p:spPr>
      </p:pic>
    </p:spTree>
    <p:extLst>
      <p:ext uri="{BB962C8B-B14F-4D97-AF65-F5344CB8AC3E}">
        <p14:creationId xmlns:p14="http://schemas.microsoft.com/office/powerpoint/2010/main" val="3160874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32"/>
          </p:nvPr>
        </p:nvSpPr>
        <p:spPr>
          <a:xfrm>
            <a:off x="2992120" y="6332220"/>
            <a:ext cx="1313180" cy="247651"/>
          </a:xfrm>
        </p:spPr>
        <p:txBody>
          <a:bodyPr/>
          <a:lstStyle/>
          <a:p>
            <a:fld id="{6FCA8E82-58CD-E045-8B98-B7A85B79B752}" type="datetime4">
              <a:rPr lang="en-US" smtClean="0"/>
              <a:pPr/>
              <a:t>August 10, 2021</a:t>
            </a:fld>
            <a:endParaRPr lang="en-US" dirty="0"/>
          </a:p>
        </p:txBody>
      </p:sp>
      <p:sp>
        <p:nvSpPr>
          <p:cNvPr id="9" name="TextBox 8">
            <a:extLst>
              <a:ext uri="{FF2B5EF4-FFF2-40B4-BE49-F238E27FC236}">
                <a16:creationId xmlns:a16="http://schemas.microsoft.com/office/drawing/2014/main" id="{45356C3B-1FCE-4D94-BD4E-BB84A840EDC2}"/>
              </a:ext>
            </a:extLst>
          </p:cNvPr>
          <p:cNvSpPr txBox="1"/>
          <p:nvPr/>
        </p:nvSpPr>
        <p:spPr>
          <a:xfrm>
            <a:off x="653716" y="114654"/>
            <a:ext cx="379596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solidFill>
                  <a:srgbClr val="FF540A"/>
                </a:solidFill>
                <a:latin typeface="Comic Sans MS"/>
              </a:rPr>
              <a:t>Class Diagram</a:t>
            </a:r>
            <a:endParaRPr lang="en-US" sz="4000" b="1" dirty="0">
              <a:solidFill>
                <a:srgbClr val="FF540A"/>
              </a:solidFill>
              <a:latin typeface="Comic Sans MS"/>
            </a:endParaRPr>
          </a:p>
        </p:txBody>
      </p:sp>
      <p:pic>
        <p:nvPicPr>
          <p:cNvPr id="11" name="Picture 12">
            <a:extLst>
              <a:ext uri="{FF2B5EF4-FFF2-40B4-BE49-F238E27FC236}">
                <a16:creationId xmlns:a16="http://schemas.microsoft.com/office/drawing/2014/main" id="{4F31A944-05A6-4023-8C07-D71EC0A15D4D}"/>
              </a:ext>
            </a:extLst>
          </p:cNvPr>
          <p:cNvPicPr>
            <a:picLocks noChangeAspect="1"/>
          </p:cNvPicPr>
          <p:nvPr/>
        </p:nvPicPr>
        <p:blipFill>
          <a:blip r:embed="rId2"/>
          <a:stretch>
            <a:fillRect/>
          </a:stretch>
        </p:blipFill>
        <p:spPr>
          <a:xfrm>
            <a:off x="2899862" y="6161924"/>
            <a:ext cx="2181225" cy="409575"/>
          </a:xfrm>
          <a:prstGeom prst="rect">
            <a:avLst/>
          </a:prstGeom>
        </p:spPr>
      </p:pic>
      <p:pic>
        <p:nvPicPr>
          <p:cNvPr id="2" name="Picture 3">
            <a:extLst>
              <a:ext uri="{FF2B5EF4-FFF2-40B4-BE49-F238E27FC236}">
                <a16:creationId xmlns:a16="http://schemas.microsoft.com/office/drawing/2014/main" id="{ACDFB7D5-45BB-4472-9CFB-36050A6E909A}"/>
              </a:ext>
            </a:extLst>
          </p:cNvPr>
          <p:cNvPicPr>
            <a:picLocks noChangeAspect="1"/>
          </p:cNvPicPr>
          <p:nvPr/>
        </p:nvPicPr>
        <p:blipFill>
          <a:blip r:embed="rId2"/>
          <a:stretch>
            <a:fillRect/>
          </a:stretch>
        </p:blipFill>
        <p:spPr>
          <a:xfrm>
            <a:off x="6358941" y="5766"/>
            <a:ext cx="4858250" cy="910890"/>
          </a:xfrm>
          <a:prstGeom prst="rect">
            <a:avLst/>
          </a:prstGeom>
        </p:spPr>
      </p:pic>
      <p:sp>
        <p:nvSpPr>
          <p:cNvPr id="4" name="Slide Number Placeholder 16">
            <a:extLst>
              <a:ext uri="{FF2B5EF4-FFF2-40B4-BE49-F238E27FC236}">
                <a16:creationId xmlns:a16="http://schemas.microsoft.com/office/drawing/2014/main" id="{D66CFFEB-E6C9-405D-AA1C-C3CBEFDA7314}"/>
              </a:ext>
            </a:extLst>
          </p:cNvPr>
          <p:cNvSpPr txBox="1">
            <a:spLocks/>
          </p:cNvSpPr>
          <p:nvPr/>
        </p:nvSpPr>
        <p:spPr>
          <a:xfrm>
            <a:off x="123825" y="110339"/>
            <a:ext cx="11983318" cy="247651"/>
          </a:xfrm>
          <a:prstGeom prst="rect">
            <a:avLst/>
          </a:prstGeom>
        </p:spPr>
        <p:txBody>
          <a:bodyPr lIns="91440" tIns="45720" rIns="91440" bIns="4572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bg1">
                    <a:lumMod val="95000"/>
                    <a:lumOff val="5000"/>
                  </a:schemeClr>
                </a:solidFill>
                <a:latin typeface="Comic Sans MS"/>
              </a:rPr>
              <a:t>7                                                                                                       8.04.21</a:t>
            </a:r>
          </a:p>
        </p:txBody>
      </p:sp>
      <p:pic>
        <p:nvPicPr>
          <p:cNvPr id="5" name="Picture 7" descr="A picture containing shape&#10;&#10;Description automatically generated">
            <a:extLst>
              <a:ext uri="{FF2B5EF4-FFF2-40B4-BE49-F238E27FC236}">
                <a16:creationId xmlns:a16="http://schemas.microsoft.com/office/drawing/2014/main" id="{F43940B1-AAB1-4EE2-91E6-7AFB9B733326}"/>
              </a:ext>
            </a:extLst>
          </p:cNvPr>
          <p:cNvPicPr>
            <a:picLocks noChangeAspect="1"/>
          </p:cNvPicPr>
          <p:nvPr/>
        </p:nvPicPr>
        <p:blipFill>
          <a:blip r:embed="rId2"/>
          <a:stretch>
            <a:fillRect/>
          </a:stretch>
        </p:blipFill>
        <p:spPr>
          <a:xfrm>
            <a:off x="6092360" y="-3081"/>
            <a:ext cx="6103282" cy="5978897"/>
          </a:xfrm>
          <a:prstGeom prst="rect">
            <a:avLst/>
          </a:prstGeom>
        </p:spPr>
      </p:pic>
      <p:pic>
        <p:nvPicPr>
          <p:cNvPr id="12" name="Picture 7" descr="A picture containing shape&#10;&#10;Description automatically generated">
            <a:extLst>
              <a:ext uri="{FF2B5EF4-FFF2-40B4-BE49-F238E27FC236}">
                <a16:creationId xmlns:a16="http://schemas.microsoft.com/office/drawing/2014/main" id="{04A09553-A11D-4277-ACF6-861E72D86856}"/>
              </a:ext>
            </a:extLst>
          </p:cNvPr>
          <p:cNvPicPr>
            <a:picLocks noChangeAspect="1"/>
          </p:cNvPicPr>
          <p:nvPr/>
        </p:nvPicPr>
        <p:blipFill>
          <a:blip r:embed="rId2"/>
          <a:stretch>
            <a:fillRect/>
          </a:stretch>
        </p:blipFill>
        <p:spPr>
          <a:xfrm>
            <a:off x="-3640" y="879234"/>
            <a:ext cx="6103282" cy="5978897"/>
          </a:xfrm>
          <a:prstGeom prst="rect">
            <a:avLst/>
          </a:prstGeom>
        </p:spPr>
      </p:pic>
      <p:pic>
        <p:nvPicPr>
          <p:cNvPr id="6" name="Picture 6" descr="Diagram&#10;&#10;Description automatically generated">
            <a:extLst>
              <a:ext uri="{FF2B5EF4-FFF2-40B4-BE49-F238E27FC236}">
                <a16:creationId xmlns:a16="http://schemas.microsoft.com/office/drawing/2014/main" id="{114F2396-8B89-4E5B-9849-6839C3970BF0}"/>
              </a:ext>
            </a:extLst>
          </p:cNvPr>
          <p:cNvPicPr>
            <a:picLocks noChangeAspect="1"/>
          </p:cNvPicPr>
          <p:nvPr/>
        </p:nvPicPr>
        <p:blipFill>
          <a:blip r:embed="rId3"/>
          <a:stretch>
            <a:fillRect/>
          </a:stretch>
        </p:blipFill>
        <p:spPr>
          <a:xfrm>
            <a:off x="623048" y="824732"/>
            <a:ext cx="10945904" cy="5746415"/>
          </a:xfrm>
          <a:prstGeom prst="rect">
            <a:avLst/>
          </a:prstGeom>
        </p:spPr>
      </p:pic>
    </p:spTree>
    <p:extLst>
      <p:ext uri="{BB962C8B-B14F-4D97-AF65-F5344CB8AC3E}">
        <p14:creationId xmlns:p14="http://schemas.microsoft.com/office/powerpoint/2010/main" val="1025123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32"/>
          </p:nvPr>
        </p:nvSpPr>
        <p:spPr>
          <a:xfrm>
            <a:off x="2992120" y="6332220"/>
            <a:ext cx="1313180" cy="247651"/>
          </a:xfrm>
        </p:spPr>
        <p:txBody>
          <a:bodyPr/>
          <a:lstStyle/>
          <a:p>
            <a:fld id="{6FCA8E82-58CD-E045-8B98-B7A85B79B752}" type="datetime4">
              <a:rPr lang="en-US" smtClean="0"/>
              <a:pPr/>
              <a:t>August 10, 2021</a:t>
            </a:fld>
            <a:endParaRPr lang="en-US" dirty="0"/>
          </a:p>
        </p:txBody>
      </p:sp>
      <p:sp>
        <p:nvSpPr>
          <p:cNvPr id="9" name="TextBox 8">
            <a:extLst>
              <a:ext uri="{FF2B5EF4-FFF2-40B4-BE49-F238E27FC236}">
                <a16:creationId xmlns:a16="http://schemas.microsoft.com/office/drawing/2014/main" id="{45356C3B-1FCE-4D94-BD4E-BB84A840EDC2}"/>
              </a:ext>
            </a:extLst>
          </p:cNvPr>
          <p:cNvSpPr txBox="1"/>
          <p:nvPr/>
        </p:nvSpPr>
        <p:spPr>
          <a:xfrm>
            <a:off x="653716" y="232610"/>
            <a:ext cx="604185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solidFill>
                  <a:srgbClr val="FF540A"/>
                </a:solidFill>
                <a:latin typeface="Comic Sans MS"/>
              </a:rPr>
              <a:t>Project Demonstration</a:t>
            </a:r>
            <a:endParaRPr lang="en-US" sz="4000" b="1" dirty="0">
              <a:solidFill>
                <a:srgbClr val="FF540A"/>
              </a:solidFill>
              <a:latin typeface="Comic Sans MS"/>
            </a:endParaRPr>
          </a:p>
        </p:txBody>
      </p:sp>
      <p:pic>
        <p:nvPicPr>
          <p:cNvPr id="10" name="Picture 19">
            <a:extLst>
              <a:ext uri="{FF2B5EF4-FFF2-40B4-BE49-F238E27FC236}">
                <a16:creationId xmlns:a16="http://schemas.microsoft.com/office/drawing/2014/main" id="{C788A4FE-49A0-44BD-8381-E8608C5EAC3D}"/>
              </a:ext>
            </a:extLst>
          </p:cNvPr>
          <p:cNvPicPr>
            <a:picLocks noChangeAspect="1"/>
          </p:cNvPicPr>
          <p:nvPr/>
        </p:nvPicPr>
        <p:blipFill>
          <a:blip r:embed="rId2"/>
          <a:stretch>
            <a:fillRect/>
          </a:stretch>
        </p:blipFill>
        <p:spPr>
          <a:xfrm>
            <a:off x="2819651" y="6222081"/>
            <a:ext cx="2181225" cy="409575"/>
          </a:xfrm>
          <a:prstGeom prst="rect">
            <a:avLst/>
          </a:prstGeom>
        </p:spPr>
      </p:pic>
      <p:pic>
        <p:nvPicPr>
          <p:cNvPr id="21" name="Picture 3" descr="A picture containing text, person&#10;&#10;Description automatically generated">
            <a:extLst>
              <a:ext uri="{FF2B5EF4-FFF2-40B4-BE49-F238E27FC236}">
                <a16:creationId xmlns:a16="http://schemas.microsoft.com/office/drawing/2014/main" id="{03732814-439B-4ADD-BA36-587CDFCCA300}"/>
              </a:ext>
            </a:extLst>
          </p:cNvPr>
          <p:cNvPicPr>
            <a:picLocks noChangeAspect="1"/>
          </p:cNvPicPr>
          <p:nvPr/>
        </p:nvPicPr>
        <p:blipFill>
          <a:blip r:embed="rId3"/>
          <a:stretch>
            <a:fillRect/>
          </a:stretch>
        </p:blipFill>
        <p:spPr>
          <a:xfrm>
            <a:off x="302795" y="1934755"/>
            <a:ext cx="4407567" cy="3489802"/>
          </a:xfrm>
          <a:prstGeom prst="rect">
            <a:avLst/>
          </a:prstGeom>
        </p:spPr>
      </p:pic>
      <p:pic>
        <p:nvPicPr>
          <p:cNvPr id="23" name="Picture 6" descr="Table, Excel&#10;&#10;Description automatically generated">
            <a:extLst>
              <a:ext uri="{FF2B5EF4-FFF2-40B4-BE49-F238E27FC236}">
                <a16:creationId xmlns:a16="http://schemas.microsoft.com/office/drawing/2014/main" id="{AF0E1466-D910-4465-8E32-58623D6F9FDA}"/>
              </a:ext>
            </a:extLst>
          </p:cNvPr>
          <p:cNvPicPr>
            <a:picLocks noChangeAspect="1"/>
          </p:cNvPicPr>
          <p:nvPr/>
        </p:nvPicPr>
        <p:blipFill>
          <a:blip r:embed="rId4"/>
          <a:stretch>
            <a:fillRect/>
          </a:stretch>
        </p:blipFill>
        <p:spPr>
          <a:xfrm>
            <a:off x="4760244" y="3423988"/>
            <a:ext cx="1348040" cy="1945107"/>
          </a:xfrm>
          <a:prstGeom prst="rect">
            <a:avLst/>
          </a:prstGeom>
        </p:spPr>
      </p:pic>
      <p:pic>
        <p:nvPicPr>
          <p:cNvPr id="25" name="Picture 4" descr="A picture containing text, indoor&#10;&#10;Description automatically generated">
            <a:extLst>
              <a:ext uri="{FF2B5EF4-FFF2-40B4-BE49-F238E27FC236}">
                <a16:creationId xmlns:a16="http://schemas.microsoft.com/office/drawing/2014/main" id="{DCEBF325-A426-4959-8CBF-5F66F4422234}"/>
              </a:ext>
            </a:extLst>
          </p:cNvPr>
          <p:cNvPicPr>
            <a:picLocks noChangeAspect="1"/>
          </p:cNvPicPr>
          <p:nvPr/>
        </p:nvPicPr>
        <p:blipFill>
          <a:blip r:embed="rId5"/>
          <a:stretch>
            <a:fillRect/>
          </a:stretch>
        </p:blipFill>
        <p:spPr>
          <a:xfrm>
            <a:off x="6228348" y="1564889"/>
            <a:ext cx="3645568" cy="3076513"/>
          </a:xfrm>
          <a:prstGeom prst="rect">
            <a:avLst/>
          </a:prstGeom>
        </p:spPr>
      </p:pic>
      <p:pic>
        <p:nvPicPr>
          <p:cNvPr id="27" name="Picture 7" descr="Table&#10;&#10;Description automatically generated">
            <a:extLst>
              <a:ext uri="{FF2B5EF4-FFF2-40B4-BE49-F238E27FC236}">
                <a16:creationId xmlns:a16="http://schemas.microsoft.com/office/drawing/2014/main" id="{16AFBA23-A16B-4036-AA70-F271CDDE6290}"/>
              </a:ext>
            </a:extLst>
          </p:cNvPr>
          <p:cNvPicPr>
            <a:picLocks noChangeAspect="1"/>
          </p:cNvPicPr>
          <p:nvPr/>
        </p:nvPicPr>
        <p:blipFill>
          <a:blip r:embed="rId6"/>
          <a:stretch>
            <a:fillRect/>
          </a:stretch>
        </p:blipFill>
        <p:spPr>
          <a:xfrm>
            <a:off x="10067424" y="2512595"/>
            <a:ext cx="1562100" cy="2133600"/>
          </a:xfrm>
          <a:prstGeom prst="rect">
            <a:avLst/>
          </a:prstGeom>
        </p:spPr>
      </p:pic>
      <p:sp>
        <p:nvSpPr>
          <p:cNvPr id="29" name="TextBox 28">
            <a:extLst>
              <a:ext uri="{FF2B5EF4-FFF2-40B4-BE49-F238E27FC236}">
                <a16:creationId xmlns:a16="http://schemas.microsoft.com/office/drawing/2014/main" id="{AA2798F0-115B-476D-81EC-13B4178129CD}"/>
              </a:ext>
            </a:extLst>
          </p:cNvPr>
          <p:cNvSpPr txBox="1"/>
          <p:nvPr/>
        </p:nvSpPr>
        <p:spPr>
          <a:xfrm>
            <a:off x="4461209" y="6225840"/>
            <a:ext cx="772628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F540A"/>
                </a:solidFill>
                <a:latin typeface="Comic Sans MS"/>
              </a:rPr>
              <a:t>(Note: This was all done in real time . The faces were added as a data. This is just a demo.)</a:t>
            </a:r>
            <a:r>
              <a:rPr lang="en-US" b="1" dirty="0">
                <a:solidFill>
                  <a:schemeClr val="bg1">
                    <a:lumMod val="95000"/>
                    <a:lumOff val="5000"/>
                  </a:schemeClr>
                </a:solidFill>
                <a:latin typeface="Comic Sans MS"/>
              </a:rPr>
              <a:t> </a:t>
            </a:r>
          </a:p>
        </p:txBody>
      </p:sp>
      <p:sp>
        <p:nvSpPr>
          <p:cNvPr id="31" name="TextBox 30">
            <a:extLst>
              <a:ext uri="{FF2B5EF4-FFF2-40B4-BE49-F238E27FC236}">
                <a16:creationId xmlns:a16="http://schemas.microsoft.com/office/drawing/2014/main" id="{4A02C05C-4095-46D9-B755-907A4FCBCA66}"/>
              </a:ext>
            </a:extLst>
          </p:cNvPr>
          <p:cNvSpPr txBox="1"/>
          <p:nvPr/>
        </p:nvSpPr>
        <p:spPr>
          <a:xfrm>
            <a:off x="305301" y="156861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lumMod val="95000"/>
                    <a:lumOff val="5000"/>
                  </a:schemeClr>
                </a:solidFill>
                <a:latin typeface="Comic Sans MS"/>
              </a:rPr>
              <a:t>Face Recognizing(Adib)</a:t>
            </a:r>
            <a:endParaRPr lang="en-US" b="1" dirty="0">
              <a:solidFill>
                <a:schemeClr val="bg1">
                  <a:lumMod val="95000"/>
                  <a:lumOff val="5000"/>
                </a:schemeClr>
              </a:solidFill>
              <a:latin typeface="Comic Sans MS"/>
            </a:endParaRPr>
          </a:p>
        </p:txBody>
      </p:sp>
      <p:sp>
        <p:nvSpPr>
          <p:cNvPr id="33" name="TextBox 32">
            <a:extLst>
              <a:ext uri="{FF2B5EF4-FFF2-40B4-BE49-F238E27FC236}">
                <a16:creationId xmlns:a16="http://schemas.microsoft.com/office/drawing/2014/main" id="{BBD90683-EB5F-4FA1-ADBD-A67C20EF4F1A}"/>
              </a:ext>
            </a:extLst>
          </p:cNvPr>
          <p:cNvSpPr txBox="1"/>
          <p:nvPr/>
        </p:nvSpPr>
        <p:spPr>
          <a:xfrm>
            <a:off x="4759493" y="2613859"/>
            <a:ext cx="128938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dirty="0">
                <a:solidFill>
                  <a:schemeClr val="bg1">
                    <a:lumMod val="95000"/>
                    <a:lumOff val="5000"/>
                  </a:schemeClr>
                </a:solidFill>
                <a:latin typeface="Comic Sans MS"/>
              </a:rPr>
              <a:t>Adding Attendance as csv file by facial </a:t>
            </a:r>
            <a:r>
              <a:rPr lang="en-US" sz="1000" b="1">
                <a:solidFill>
                  <a:schemeClr val="bg1">
                    <a:lumMod val="95000"/>
                    <a:lumOff val="5000"/>
                  </a:schemeClr>
                </a:solidFill>
                <a:latin typeface="Comic Sans MS"/>
              </a:rPr>
              <a:t>recognition(Adib</a:t>
            </a:r>
            <a:r>
              <a:rPr lang="en-US" sz="1000" b="1" dirty="0">
                <a:solidFill>
                  <a:schemeClr val="bg1">
                    <a:lumMod val="95000"/>
                    <a:lumOff val="5000"/>
                  </a:schemeClr>
                </a:solidFill>
                <a:latin typeface="Comic Sans MS"/>
              </a:rPr>
              <a:t>)</a:t>
            </a:r>
          </a:p>
        </p:txBody>
      </p:sp>
      <p:sp>
        <p:nvSpPr>
          <p:cNvPr id="35" name="TextBox 34">
            <a:extLst>
              <a:ext uri="{FF2B5EF4-FFF2-40B4-BE49-F238E27FC236}">
                <a16:creationId xmlns:a16="http://schemas.microsoft.com/office/drawing/2014/main" id="{218F3349-914E-4DB9-8C08-C0959D552643}"/>
              </a:ext>
            </a:extLst>
          </p:cNvPr>
          <p:cNvSpPr txBox="1"/>
          <p:nvPr/>
        </p:nvSpPr>
        <p:spPr>
          <a:xfrm>
            <a:off x="6230853" y="119764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lumMod val="95000"/>
                    <a:lumOff val="5000"/>
                  </a:schemeClr>
                </a:solidFill>
                <a:latin typeface="Comic Sans MS"/>
              </a:rPr>
              <a:t>Face Recognizing(Dipu)</a:t>
            </a:r>
            <a:endParaRPr lang="en-US" b="1" dirty="0">
              <a:solidFill>
                <a:schemeClr val="bg1">
                  <a:lumMod val="95000"/>
                  <a:lumOff val="5000"/>
                </a:schemeClr>
              </a:solidFill>
              <a:latin typeface="Comic Sans MS"/>
            </a:endParaRPr>
          </a:p>
        </p:txBody>
      </p:sp>
      <p:sp>
        <p:nvSpPr>
          <p:cNvPr id="37" name="TextBox 36">
            <a:extLst>
              <a:ext uri="{FF2B5EF4-FFF2-40B4-BE49-F238E27FC236}">
                <a16:creationId xmlns:a16="http://schemas.microsoft.com/office/drawing/2014/main" id="{AFC265D3-0B00-48BC-BEE5-4C2BEC643E69}"/>
              </a:ext>
            </a:extLst>
          </p:cNvPr>
          <p:cNvSpPr txBox="1"/>
          <p:nvPr/>
        </p:nvSpPr>
        <p:spPr>
          <a:xfrm>
            <a:off x="10063413" y="1651334"/>
            <a:ext cx="122922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dirty="0">
                <a:solidFill>
                  <a:schemeClr val="bg1">
                    <a:lumMod val="95000"/>
                    <a:lumOff val="5000"/>
                  </a:schemeClr>
                </a:solidFill>
                <a:latin typeface="Comic Sans MS"/>
              </a:rPr>
              <a:t>Adding Attendance as csv file by facial </a:t>
            </a:r>
            <a:r>
              <a:rPr lang="en-US" sz="1000" b="1">
                <a:solidFill>
                  <a:schemeClr val="bg1">
                    <a:lumMod val="95000"/>
                    <a:lumOff val="5000"/>
                  </a:schemeClr>
                </a:solidFill>
                <a:latin typeface="Comic Sans MS"/>
              </a:rPr>
              <a:t>recognition(Dipu)</a:t>
            </a:r>
            <a:endParaRPr lang="en-US" sz="1000" b="1" dirty="0">
              <a:solidFill>
                <a:schemeClr val="bg1">
                  <a:lumMod val="95000"/>
                  <a:lumOff val="5000"/>
                </a:schemeClr>
              </a:solidFill>
              <a:latin typeface="Comic Sans MS"/>
            </a:endParaRPr>
          </a:p>
        </p:txBody>
      </p:sp>
      <p:sp>
        <p:nvSpPr>
          <p:cNvPr id="2" name="Slide Number Placeholder 16">
            <a:extLst>
              <a:ext uri="{FF2B5EF4-FFF2-40B4-BE49-F238E27FC236}">
                <a16:creationId xmlns:a16="http://schemas.microsoft.com/office/drawing/2014/main" id="{80FC3F6D-90B5-4134-9110-DD26E21FB16E}"/>
              </a:ext>
            </a:extLst>
          </p:cNvPr>
          <p:cNvSpPr txBox="1">
            <a:spLocks/>
          </p:cNvSpPr>
          <p:nvPr/>
        </p:nvSpPr>
        <p:spPr>
          <a:xfrm>
            <a:off x="123825" y="110339"/>
            <a:ext cx="11983318" cy="247651"/>
          </a:xfrm>
          <a:prstGeom prst="rect">
            <a:avLst/>
          </a:prstGeom>
        </p:spPr>
        <p:txBody>
          <a:bodyPr lIns="91440" tIns="45720" rIns="91440" bIns="4572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bg1">
                    <a:lumMod val="95000"/>
                    <a:lumOff val="5000"/>
                  </a:schemeClr>
                </a:solidFill>
                <a:latin typeface="Comic Sans MS"/>
              </a:rPr>
              <a:t>8                                                                                                       8.04.21</a:t>
            </a:r>
          </a:p>
        </p:txBody>
      </p:sp>
    </p:spTree>
    <p:extLst>
      <p:ext uri="{BB962C8B-B14F-4D97-AF65-F5344CB8AC3E}">
        <p14:creationId xmlns:p14="http://schemas.microsoft.com/office/powerpoint/2010/main" val="3823765837"/>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357</TotalTime>
  <Words>489</Words>
  <Application>Microsoft Office PowerPoint</Application>
  <PresentationFormat>Widescreen</PresentationFormat>
  <Paragraphs>107</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Theme1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Ishaat Dipu</dc:creator>
  <cp:lastModifiedBy>Ishaat Dipu</cp:lastModifiedBy>
  <cp:revision>2302</cp:revision>
  <dcterms:created xsi:type="dcterms:W3CDTF">2021-08-02T12:47:02Z</dcterms:created>
  <dcterms:modified xsi:type="dcterms:W3CDTF">2021-08-11T05:41:16Z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