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7" r:id="rId4"/>
    <p:sldId id="260" r:id="rId5"/>
    <p:sldId id="261" r:id="rId6"/>
    <p:sldId id="262" r:id="rId7"/>
    <p:sldId id="263" r:id="rId8"/>
    <p:sldId id="266" r:id="rId9"/>
    <p:sldId id="267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8D46-DB3B-A047-AFDC-88C5D86714D1}" type="datetimeFigureOut">
              <a:rPr kumimoji="1" lang="zh-CN" altLang="en-US" smtClean="0"/>
              <a:t>2017/6/25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E29D-EFAE-4447-B618-8B1DD75C2F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520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8D46-DB3B-A047-AFDC-88C5D86714D1}" type="datetimeFigureOut">
              <a:rPr kumimoji="1" lang="zh-CN" altLang="en-US" smtClean="0"/>
              <a:t>2017/6/25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E29D-EFAE-4447-B618-8B1DD75C2F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81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8D46-DB3B-A047-AFDC-88C5D86714D1}" type="datetimeFigureOut">
              <a:rPr kumimoji="1" lang="zh-CN" altLang="en-US" smtClean="0"/>
              <a:t>2017/6/25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E29D-EFAE-4447-B618-8B1DD75C2F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194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8D46-DB3B-A047-AFDC-88C5D86714D1}" type="datetimeFigureOut">
              <a:rPr kumimoji="1" lang="zh-CN" altLang="en-US" smtClean="0"/>
              <a:t>2017/6/25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E29D-EFAE-4447-B618-8B1DD75C2F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867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8D46-DB3B-A047-AFDC-88C5D86714D1}" type="datetimeFigureOut">
              <a:rPr kumimoji="1" lang="zh-CN" altLang="en-US" smtClean="0"/>
              <a:t>2017/6/25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E29D-EFAE-4447-B618-8B1DD75C2F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853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8D46-DB3B-A047-AFDC-88C5D86714D1}" type="datetimeFigureOut">
              <a:rPr kumimoji="1" lang="zh-CN" altLang="en-US" smtClean="0"/>
              <a:t>2017/6/25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E29D-EFAE-4447-B618-8B1DD75C2F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919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8D46-DB3B-A047-AFDC-88C5D86714D1}" type="datetimeFigureOut">
              <a:rPr kumimoji="1" lang="zh-CN" altLang="en-US" smtClean="0"/>
              <a:t>2017/6/25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E29D-EFAE-4447-B618-8B1DD75C2F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031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8D46-DB3B-A047-AFDC-88C5D86714D1}" type="datetimeFigureOut">
              <a:rPr kumimoji="1" lang="zh-CN" altLang="en-US" smtClean="0"/>
              <a:t>2017/6/25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E29D-EFAE-4447-B618-8B1DD75C2F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822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8D46-DB3B-A047-AFDC-88C5D86714D1}" type="datetimeFigureOut">
              <a:rPr kumimoji="1" lang="zh-CN" altLang="en-US" smtClean="0"/>
              <a:t>2017/6/25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E29D-EFAE-4447-B618-8B1DD75C2F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021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8D46-DB3B-A047-AFDC-88C5D86714D1}" type="datetimeFigureOut">
              <a:rPr kumimoji="1" lang="zh-CN" altLang="en-US" smtClean="0"/>
              <a:t>2017/6/25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E29D-EFAE-4447-B618-8B1DD75C2F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797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8D46-DB3B-A047-AFDC-88C5D86714D1}" type="datetimeFigureOut">
              <a:rPr kumimoji="1" lang="zh-CN" altLang="en-US" smtClean="0"/>
              <a:t>2017/6/25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E29D-EFAE-4447-B618-8B1DD75C2F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094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68D46-DB3B-A047-AFDC-88C5D86714D1}" type="datetimeFigureOut">
              <a:rPr kumimoji="1" lang="zh-CN" altLang="en-US" smtClean="0"/>
              <a:t>2017/6/25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0E29D-EFAE-4447-B618-8B1DD75C2F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556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binarybig.gif"/>
          <p:cNvPicPr>
            <a:picLocks noChangeAspect="1"/>
          </p:cNvPicPr>
          <p:nvPr/>
        </p:nvPicPr>
        <p:blipFill rotWithShape="1">
          <a:blip r:embed="rId3">
            <a:alphaModFix amt="9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09" t="6258" b="16350"/>
          <a:stretch/>
        </p:blipFill>
        <p:spPr>
          <a:xfrm>
            <a:off x="11071" y="3069494"/>
            <a:ext cx="5434089" cy="3767589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 descr="Hong Kong University logo.jpg"/>
          <p:cNvPicPr>
            <a:picLocks noChangeAspect="1"/>
          </p:cNvPicPr>
          <p:nvPr/>
        </p:nvPicPr>
        <p:blipFill>
          <a:blip r:embed="rId4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" y="0"/>
            <a:ext cx="2473022" cy="1219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" y="1594344"/>
            <a:ext cx="8553691" cy="147002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 fontScale="90000"/>
          </a:bodyPr>
          <a:lstStyle/>
          <a:p>
            <a:pPr algn="l"/>
            <a:r>
              <a:rPr kumimoji="1" lang="en-HK" altLang="zh-CN" u="sng" dirty="0">
                <a:latin typeface="Segoe UI Black" panose="020B0A02040204020203" pitchFamily="34" charset="0"/>
                <a:cs typeface="Segoe UI Black" panose="020B0A02040204020203" pitchFamily="34" charset="0"/>
              </a:rPr>
              <a:t>A NEW APPROACH TO THE GeV FLARE OF PSR B1259-63/LS2883</a:t>
            </a:r>
            <a:br>
              <a:rPr kumimoji="1" lang="en-HK" altLang="zh-CN" u="sng" dirty="0">
                <a:latin typeface="Segoe UI Black" panose="020B0A02040204020203" pitchFamily="34" charset="0"/>
                <a:cs typeface="Segoe UI Black" panose="020B0A02040204020203" pitchFamily="34" charset="0"/>
              </a:rPr>
            </a:br>
            <a:endParaRPr kumimoji="1" lang="zh-CN" altLang="en-US" u="sng" dirty="0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53455" y="5460023"/>
            <a:ext cx="3490546" cy="1375144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Yi </a:t>
            </a:r>
            <a:r>
              <a:rPr kumimoji="1" lang="en-US" altLang="zh-CN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Shu-Xu (</a:t>
            </a:r>
            <a:r>
              <a:rPr kumimoji="1" lang="zh-CN" alt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易疏序</a:t>
            </a:r>
            <a:r>
              <a:rPr kumimoji="1" lang="en-US" altLang="zh-CN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), K-S </a:t>
            </a:r>
            <a:r>
              <a:rPr kumimoji="1" lang="en-US" altLang="zh-CN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Cheng</a:t>
            </a:r>
          </a:p>
          <a:p>
            <a:pPr algn="l"/>
            <a:r>
              <a:rPr lang="en-US" altLang="zh-CN" sz="1400" dirty="0">
                <a:latin typeface="Times New Roman"/>
                <a:cs typeface="Times New Roman"/>
              </a:rPr>
              <a:t>Department of Physics</a:t>
            </a:r>
          </a:p>
          <a:p>
            <a:pPr algn="l"/>
            <a:r>
              <a:rPr lang="en-US" altLang="zh-CN" sz="1400" dirty="0">
                <a:latin typeface="Times New Roman"/>
                <a:cs typeface="Times New Roman"/>
              </a:rPr>
              <a:t>University of Hong </a:t>
            </a:r>
            <a:r>
              <a:rPr lang="en-US" altLang="zh-CN" sz="1400" dirty="0" smtClean="0">
                <a:latin typeface="Times New Roman"/>
                <a:cs typeface="Times New Roman"/>
              </a:rPr>
              <a:t>Kong</a:t>
            </a:r>
            <a:endParaRPr lang="en-US" altLang="zh-CN" sz="1400" dirty="0">
              <a:latin typeface="Times New Roman"/>
              <a:cs typeface="Times New Roman"/>
            </a:endParaRPr>
          </a:p>
          <a:p>
            <a:pPr algn="l"/>
            <a:r>
              <a:rPr lang="en-US" altLang="zh-CN" sz="1400" dirty="0" smtClean="0">
                <a:latin typeface="Times New Roman"/>
                <a:cs typeface="Times New Roman"/>
              </a:rPr>
              <a:t>FPS6 @ Wuhan</a:t>
            </a:r>
            <a:endParaRPr lang="en-US" altLang="zh-CN" sz="1400" dirty="0">
              <a:latin typeface="Times New Roman"/>
              <a:cs typeface="Times New Roman"/>
            </a:endParaRPr>
          </a:p>
          <a:p>
            <a:pPr algn="l"/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402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HK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Models for GeV emission</a:t>
            </a:r>
            <a:endParaRPr lang="en-US" sz="36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loud 2"/>
          <p:cNvSpPr/>
          <p:nvPr/>
        </p:nvSpPr>
        <p:spPr>
          <a:xfrm>
            <a:off x="457200" y="1660968"/>
            <a:ext cx="1581329" cy="2534856"/>
          </a:xfrm>
          <a:prstGeom prst="cloud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b="1" dirty="0" smtClean="0">
                <a:solidFill>
                  <a:schemeClr val="tx2"/>
                </a:solidFill>
              </a:rPr>
              <a:t>Soft photons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57063" y="1643607"/>
            <a:ext cx="3750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 smtClean="0"/>
              <a:t>The Be star and the circumstellar disk</a:t>
            </a:r>
            <a:endParaRPr lang="en-US" b="1" dirty="0"/>
          </a:p>
        </p:txBody>
      </p:sp>
      <p:cxnSp>
        <p:nvCxnSpPr>
          <p:cNvPr id="6" name="Straight Arrow Connector 5"/>
          <p:cNvCxnSpPr>
            <a:stCxn id="3" idx="0"/>
            <a:endCxn id="4" idx="1"/>
          </p:cNvCxnSpPr>
          <p:nvPr/>
        </p:nvCxnSpPr>
        <p:spPr>
          <a:xfrm flipV="1">
            <a:off x="2037211" y="1828273"/>
            <a:ext cx="219852" cy="1100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6007770" y="1828273"/>
            <a:ext cx="3814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89225" y="1654655"/>
            <a:ext cx="2351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 smtClean="0"/>
              <a:t>should near </a:t>
            </a:r>
            <a:r>
              <a:rPr lang="en-HK" b="1" dirty="0" err="1" smtClean="0"/>
              <a:t>periastron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8555848" y="1406064"/>
            <a:ext cx="566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X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15038" y="2706097"/>
            <a:ext cx="5285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b="1" u="sng" dirty="0" smtClean="0">
                <a:solidFill>
                  <a:srgbClr val="FF0000"/>
                </a:solidFill>
              </a:rPr>
              <a:t>Accretion disk around the neutron </a:t>
            </a:r>
            <a:r>
              <a:rPr lang="en-HK" sz="2400" b="1" u="sng" dirty="0" smtClean="0">
                <a:solidFill>
                  <a:srgbClr val="FF0000"/>
                </a:solidFill>
              </a:rPr>
              <a:t>star !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3" idx="0"/>
            <a:endCxn id="11" idx="1"/>
          </p:cNvCxnSpPr>
          <p:nvPr/>
        </p:nvCxnSpPr>
        <p:spPr>
          <a:xfrm>
            <a:off x="2037211" y="2928396"/>
            <a:ext cx="977827" cy="8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Arc 28"/>
          <p:cNvSpPr/>
          <p:nvPr/>
        </p:nvSpPr>
        <p:spPr>
          <a:xfrm rot="2783449">
            <a:off x="2265297" y="2989545"/>
            <a:ext cx="4100432" cy="2083443"/>
          </a:xfrm>
          <a:prstGeom prst="arc">
            <a:avLst>
              <a:gd name="adj1" fmla="val 17640240"/>
              <a:gd name="adj2" fmla="val 9565568"/>
            </a:avLst>
          </a:prstGeom>
          <a:ln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567909" y="3530927"/>
            <a:ext cx="4973252" cy="2637183"/>
            <a:chOff x="2567909" y="3530927"/>
            <a:chExt cx="4973252" cy="2637183"/>
          </a:xfrm>
        </p:grpSpPr>
        <p:sp>
          <p:nvSpPr>
            <p:cNvPr id="33" name="Cloud 32"/>
            <p:cNvSpPr/>
            <p:nvPr/>
          </p:nvSpPr>
          <p:spPr>
            <a:xfrm>
              <a:off x="5152459" y="5462587"/>
              <a:ext cx="420138" cy="381964"/>
            </a:xfrm>
            <a:prstGeom prst="cloud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Isosceles Triangle 23"/>
            <p:cNvSpPr/>
            <p:nvPr/>
          </p:nvSpPr>
          <p:spPr>
            <a:xfrm rot="5400000">
              <a:off x="3639953" y="3843852"/>
              <a:ext cx="475640" cy="2442258"/>
            </a:xfrm>
            <a:prstGeom prst="triangl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16200000">
              <a:off x="6082212" y="3843852"/>
              <a:ext cx="475640" cy="2442258"/>
            </a:xfrm>
            <a:prstGeom prst="triangl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786641" y="4752718"/>
              <a:ext cx="624524" cy="624524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97471" y="4741814"/>
              <a:ext cx="536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 smtClean="0">
                  <a:solidFill>
                    <a:srgbClr val="FFFF00"/>
                  </a:solidFill>
                </a:rPr>
                <a:t>Be </a:t>
              </a:r>
            </a:p>
            <a:p>
              <a:r>
                <a:rPr lang="en-HK" dirty="0" smtClean="0">
                  <a:solidFill>
                    <a:srgbClr val="FFFF00"/>
                  </a:solidFill>
                </a:rPr>
                <a:t>star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78852" y="4880313"/>
              <a:ext cx="1836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 smtClean="0"/>
                <a:t>Circumstellar disk</a:t>
              </a:r>
              <a:endParaRPr 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2567909" y="3541853"/>
              <a:ext cx="520861" cy="12797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773660" y="3530927"/>
              <a:ext cx="104172" cy="104172"/>
            </a:xfrm>
            <a:prstGeom prst="ellips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310442" y="5604726"/>
              <a:ext cx="104172" cy="104172"/>
            </a:xfrm>
            <a:prstGeom prst="ellips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712103" y="4279739"/>
              <a:ext cx="104172" cy="104172"/>
            </a:xfrm>
            <a:prstGeom prst="ellips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Cloud 34"/>
            <p:cNvSpPr/>
            <p:nvPr/>
          </p:nvSpPr>
          <p:spPr>
            <a:xfrm>
              <a:off x="3395037" y="4561691"/>
              <a:ext cx="420138" cy="381964"/>
            </a:xfrm>
            <a:prstGeom prst="cloud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553020" y="4703830"/>
              <a:ext cx="104172" cy="104172"/>
            </a:xfrm>
            <a:prstGeom prst="ellips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855253" y="3589298"/>
              <a:ext cx="1499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mtClean="0"/>
                <a:t>Accretion disk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81064" y="5798778"/>
              <a:ext cx="2531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 smtClean="0"/>
                <a:t>Gravity-captured matter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16275" y="4195824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 smtClean="0"/>
                <a:t>pulsar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851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HK" sz="32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Condition of mass transfer from optical companion </a:t>
            </a:r>
            <a:endParaRPr lang="en-US" sz="3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400798" y="7425720"/>
            <a:ext cx="893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368142" y="2999419"/>
            <a:ext cx="4178736" cy="2416672"/>
            <a:chOff x="1011107" y="1883259"/>
            <a:chExt cx="5571648" cy="3222229"/>
          </a:xfrm>
        </p:grpSpPr>
        <p:sp>
          <p:nvSpPr>
            <p:cNvPr id="8" name="Freeform 7"/>
            <p:cNvSpPr/>
            <p:nvPr/>
          </p:nvSpPr>
          <p:spPr>
            <a:xfrm rot="7336525">
              <a:off x="3716741" y="2239475"/>
              <a:ext cx="3222229" cy="2509798"/>
            </a:xfrm>
            <a:custGeom>
              <a:avLst/>
              <a:gdLst>
                <a:gd name="connsiteX0" fmla="*/ 1498600 w 1662593"/>
                <a:gd name="connsiteY0" fmla="*/ 0 h 1646743"/>
                <a:gd name="connsiteX1" fmla="*/ 1524000 w 1662593"/>
                <a:gd name="connsiteY1" fmla="*/ 1612900 h 1646743"/>
                <a:gd name="connsiteX2" fmla="*/ 0 w 1662593"/>
                <a:gd name="connsiteY2" fmla="*/ 939800 h 164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2593" h="1646743">
                  <a:moveTo>
                    <a:pt x="1498600" y="0"/>
                  </a:moveTo>
                  <a:cubicBezTo>
                    <a:pt x="1636183" y="728133"/>
                    <a:pt x="1773767" y="1456267"/>
                    <a:pt x="1524000" y="1612900"/>
                  </a:cubicBezTo>
                  <a:cubicBezTo>
                    <a:pt x="1274233" y="1769533"/>
                    <a:pt x="637116" y="1354666"/>
                    <a:pt x="0" y="9398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headEnd type="arrow" w="lg" len="lg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011107" y="2484125"/>
              <a:ext cx="4352298" cy="2569476"/>
              <a:chOff x="1011107" y="2484125"/>
              <a:chExt cx="4352298" cy="2569476"/>
            </a:xfrm>
          </p:grpSpPr>
          <p:sp>
            <p:nvSpPr>
              <p:cNvPr id="30" name="TextBox 29"/>
              <p:cNvSpPr txBox="1"/>
              <p:nvPr/>
            </p:nvSpPr>
            <p:spPr>
              <a:xfrm rot="19751813">
                <a:off x="4025688" y="2484125"/>
                <a:ext cx="1337717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HK" sz="1350" b="1" dirty="0"/>
                  <a:t>Shock front</a:t>
                </a:r>
                <a:endParaRPr lang="en-US" sz="1350" b="1" dirty="0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1011107" y="3145092"/>
                <a:ext cx="3971317" cy="1908509"/>
                <a:chOff x="1011107" y="3145092"/>
                <a:chExt cx="3971317" cy="1908509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065815" y="3816628"/>
                  <a:ext cx="916609" cy="400108"/>
                  <a:chOff x="8311243" y="4240377"/>
                  <a:chExt cx="916609" cy="400108"/>
                </a:xfrm>
              </p:grpSpPr>
              <p:sp>
                <p:nvSpPr>
                  <p:cNvPr id="9" name="Oval 8"/>
                  <p:cNvSpPr/>
                  <p:nvPr/>
                </p:nvSpPr>
                <p:spPr>
                  <a:xfrm>
                    <a:off x="8311243" y="4376058"/>
                    <a:ext cx="97971" cy="97971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8389588" y="4240377"/>
                    <a:ext cx="838264" cy="40010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HK" sz="1350" b="1" dirty="0"/>
                      <a:t>pulsar</a:t>
                    </a:r>
                    <a:endParaRPr lang="en-US" sz="1350" b="1" dirty="0"/>
                  </a:p>
                </p:txBody>
              </p:sp>
            </p:grpSp>
            <p:cxnSp>
              <p:nvCxnSpPr>
                <p:cNvPr id="13" name="Straight Arrow Connector 12"/>
                <p:cNvCxnSpPr/>
                <p:nvPr/>
              </p:nvCxnSpPr>
              <p:spPr>
                <a:xfrm flipH="1">
                  <a:off x="3561642" y="4001294"/>
                  <a:ext cx="509053" cy="737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3712151" y="3680341"/>
                      <a:ext cx="353664" cy="6771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HK" sz="135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sz="135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HK" sz="135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oMath>
                        </m:oMathPara>
                      </a14:m>
                      <a:endParaRPr lang="en-HK" sz="1350" b="1" dirty="0"/>
                    </a:p>
                    <a:p>
                      <a:endParaRPr lang="en-US" sz="1350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12151" y="3680341"/>
                      <a:ext cx="353664" cy="677108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r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2841171" y="3331029"/>
                  <a:ext cx="119198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696997" y="3494374"/>
                  <a:ext cx="119198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2569024" y="3646716"/>
                  <a:ext cx="119198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438397" y="3842657"/>
                  <a:ext cx="119198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2438397" y="4185960"/>
                  <a:ext cx="119198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2520165" y="4336987"/>
                  <a:ext cx="119198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2810538" y="4533902"/>
                  <a:ext cx="119198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3047996" y="4680857"/>
                  <a:ext cx="119198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>
                  <a:off x="2394852" y="3995458"/>
                  <a:ext cx="119198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1011107" y="4653492"/>
                  <a:ext cx="2831202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HK" sz="1350" b="1" dirty="0"/>
                    <a:t>Circumstellar material flow</a:t>
                  </a:r>
                  <a:endParaRPr lang="en-US" sz="1350" b="1" dirty="0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259220" y="3145092"/>
                  <a:ext cx="1695337" cy="1695337"/>
                </a:xfrm>
                <a:prstGeom prst="ellipse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34" name="Straight Arrow Connector 33"/>
                <p:cNvCxnSpPr>
                  <a:stCxn id="9" idx="7"/>
                </p:cNvCxnSpPr>
                <p:nvPr/>
              </p:nvCxnSpPr>
              <p:spPr>
                <a:xfrm flipV="1">
                  <a:off x="4149438" y="3297840"/>
                  <a:ext cx="365059" cy="668817"/>
                </a:xfrm>
                <a:prstGeom prst="straightConnector1">
                  <a:avLst/>
                </a:prstGeom>
                <a:ln w="19050">
                  <a:headEnd type="arrow" w="lg" len="lg"/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4150739" y="3497567"/>
                      <a:ext cx="735899" cy="67710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HK" sz="135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sz="135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HK" sz="135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𝑩𝑯</m:t>
                                </m:r>
                              </m:sub>
                            </m:sSub>
                          </m:oMath>
                        </m:oMathPara>
                      </a14:m>
                      <a:endParaRPr lang="en-HK" sz="1350" b="1" i="1" dirty="0"/>
                    </a:p>
                    <a:p>
                      <a:endParaRPr lang="en-US" sz="1350" dirty="0"/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50739" y="3497567"/>
                      <a:ext cx="735899" cy="67710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37" name="TextBox 36"/>
          <p:cNvSpPr txBox="1"/>
          <p:nvPr/>
        </p:nvSpPr>
        <p:spPr>
          <a:xfrm>
            <a:off x="628650" y="2199257"/>
            <a:ext cx="40999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500" b="1" dirty="0"/>
              <a:t>Shock from should inside the Bondi-Hoyle sphere</a:t>
            </a:r>
            <a:endParaRPr lang="en-US" sz="1500" b="1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12" y="2573330"/>
            <a:ext cx="1750463" cy="70733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61" y="3280660"/>
            <a:ext cx="1914792" cy="964541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4990533" y="3036864"/>
            <a:ext cx="4178736" cy="2416672"/>
            <a:chOff x="1011107" y="1883259"/>
            <a:chExt cx="5571648" cy="3222229"/>
          </a:xfrm>
        </p:grpSpPr>
        <p:sp>
          <p:nvSpPr>
            <p:cNvPr id="44" name="Freeform 43"/>
            <p:cNvSpPr/>
            <p:nvPr/>
          </p:nvSpPr>
          <p:spPr>
            <a:xfrm rot="7336525">
              <a:off x="3716741" y="2239475"/>
              <a:ext cx="3222229" cy="2509798"/>
            </a:xfrm>
            <a:custGeom>
              <a:avLst/>
              <a:gdLst>
                <a:gd name="connsiteX0" fmla="*/ 1498600 w 1662593"/>
                <a:gd name="connsiteY0" fmla="*/ 0 h 1646743"/>
                <a:gd name="connsiteX1" fmla="*/ 1524000 w 1662593"/>
                <a:gd name="connsiteY1" fmla="*/ 1612900 h 1646743"/>
                <a:gd name="connsiteX2" fmla="*/ 0 w 1662593"/>
                <a:gd name="connsiteY2" fmla="*/ 939800 h 164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2593" h="1646743">
                  <a:moveTo>
                    <a:pt x="1498600" y="0"/>
                  </a:moveTo>
                  <a:cubicBezTo>
                    <a:pt x="1636183" y="728133"/>
                    <a:pt x="1773767" y="1456267"/>
                    <a:pt x="1524000" y="1612900"/>
                  </a:cubicBezTo>
                  <a:cubicBezTo>
                    <a:pt x="1274233" y="1769533"/>
                    <a:pt x="637116" y="1354666"/>
                    <a:pt x="0" y="9398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headEnd type="arrow" w="lg" len="lg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011107" y="2484125"/>
              <a:ext cx="4352298" cy="2569478"/>
              <a:chOff x="1011107" y="2484125"/>
              <a:chExt cx="4352298" cy="2569478"/>
            </a:xfrm>
          </p:grpSpPr>
          <p:sp>
            <p:nvSpPr>
              <p:cNvPr id="46" name="TextBox 45"/>
              <p:cNvSpPr txBox="1"/>
              <p:nvPr/>
            </p:nvSpPr>
            <p:spPr>
              <a:xfrm rot="19751813">
                <a:off x="4025688" y="2484125"/>
                <a:ext cx="1337717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HK" sz="1350" b="1" dirty="0"/>
                  <a:t>Shock front</a:t>
                </a:r>
                <a:endParaRPr lang="en-US" sz="1350" b="1" dirty="0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1011107" y="3302039"/>
                <a:ext cx="3971317" cy="1751564"/>
                <a:chOff x="1011107" y="3302039"/>
                <a:chExt cx="3971317" cy="1751564"/>
              </a:xfrm>
            </p:grpSpPr>
            <p:grpSp>
              <p:nvGrpSpPr>
                <p:cNvPr id="48" name="Group 47"/>
                <p:cNvGrpSpPr/>
                <p:nvPr/>
              </p:nvGrpSpPr>
              <p:grpSpPr>
                <a:xfrm>
                  <a:off x="4065815" y="3816628"/>
                  <a:ext cx="916609" cy="400108"/>
                  <a:chOff x="8311243" y="4240377"/>
                  <a:chExt cx="916609" cy="400108"/>
                </a:xfrm>
              </p:grpSpPr>
              <p:sp>
                <p:nvSpPr>
                  <p:cNvPr id="64" name="Oval 63"/>
                  <p:cNvSpPr/>
                  <p:nvPr/>
                </p:nvSpPr>
                <p:spPr>
                  <a:xfrm>
                    <a:off x="8311243" y="4376058"/>
                    <a:ext cx="97971" cy="97971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8389588" y="4240377"/>
                    <a:ext cx="838264" cy="40010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HK" sz="1350" b="1" dirty="0"/>
                      <a:t>pulsar</a:t>
                    </a:r>
                    <a:endParaRPr lang="en-US" sz="1350" b="1" dirty="0"/>
                  </a:p>
                </p:txBody>
              </p:sp>
            </p:grpSp>
            <p:cxnSp>
              <p:nvCxnSpPr>
                <p:cNvPr id="49" name="Straight Arrow Connector 48"/>
                <p:cNvCxnSpPr/>
                <p:nvPr/>
              </p:nvCxnSpPr>
              <p:spPr>
                <a:xfrm flipH="1">
                  <a:off x="3561642" y="4001294"/>
                  <a:ext cx="509053" cy="737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3712151" y="3680342"/>
                      <a:ext cx="353664" cy="6771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HK" sz="135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sz="135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HK" sz="135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oMath>
                        </m:oMathPara>
                      </a14:m>
                      <a:endParaRPr lang="en-HK" sz="1350" b="1" dirty="0"/>
                    </a:p>
                    <a:p>
                      <a:endParaRPr lang="en-US" sz="1350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12151" y="3680342"/>
                      <a:ext cx="353664" cy="67710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2841171" y="3331029"/>
                  <a:ext cx="119198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2696997" y="3494374"/>
                  <a:ext cx="119198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569024" y="3646716"/>
                  <a:ext cx="119198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2438397" y="3842657"/>
                  <a:ext cx="119198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2438397" y="4185960"/>
                  <a:ext cx="119198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2520165" y="4336987"/>
                  <a:ext cx="119198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2810538" y="4533902"/>
                  <a:ext cx="119198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3047996" y="4680857"/>
                  <a:ext cx="119198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394852" y="3995458"/>
                  <a:ext cx="119198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Box 59"/>
                <p:cNvSpPr txBox="1"/>
                <p:nvPr/>
              </p:nvSpPr>
              <p:spPr>
                <a:xfrm>
                  <a:off x="1011107" y="4653494"/>
                  <a:ext cx="2831202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HK" sz="1350" b="1" dirty="0"/>
                    <a:t>Circumstellar material flow</a:t>
                  </a:r>
                  <a:endParaRPr lang="en-US" sz="1350" b="1" dirty="0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14618" y="3605957"/>
                  <a:ext cx="859426" cy="859426"/>
                </a:xfrm>
                <a:prstGeom prst="ellipse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62" name="Straight Arrow Connector 61"/>
                <p:cNvCxnSpPr>
                  <a:stCxn id="64" idx="7"/>
                </p:cNvCxnSpPr>
                <p:nvPr/>
              </p:nvCxnSpPr>
              <p:spPr>
                <a:xfrm flipV="1">
                  <a:off x="4149438" y="3615450"/>
                  <a:ext cx="66886" cy="351207"/>
                </a:xfrm>
                <a:prstGeom prst="straightConnector1">
                  <a:avLst/>
                </a:prstGeom>
                <a:ln w="19050">
                  <a:headEnd type="arrow" w="lg" len="lg"/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4099940" y="3302039"/>
                      <a:ext cx="735899" cy="67710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HK" sz="135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sz="135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HK" sz="135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𝑩𝑯</m:t>
                                </m:r>
                              </m:sub>
                            </m:sSub>
                          </m:oMath>
                        </m:oMathPara>
                      </a14:m>
                      <a:endParaRPr lang="en-HK" sz="1350" b="1" i="1" dirty="0"/>
                    </a:p>
                    <a:p>
                      <a:endParaRPr lang="en-US" sz="1350" dirty="0"/>
                    </a:p>
                  </p:txBody>
                </p:sp>
              </mc:Choice>
              <mc:Fallback xmlns="">
                <p:sp>
                  <p:nvSpPr>
                    <p:cNvPr id="63" name="TextBox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9940" y="3302039"/>
                      <a:ext cx="735899" cy="67710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67" name="TextBox 66"/>
          <p:cNvSpPr txBox="1"/>
          <p:nvPr/>
        </p:nvSpPr>
        <p:spPr>
          <a:xfrm>
            <a:off x="2057401" y="5572125"/>
            <a:ext cx="14642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350" dirty="0"/>
              <a:t>Mass can transfer </a:t>
            </a:r>
            <a:endParaRPr lang="en-US" sz="1350" dirty="0"/>
          </a:p>
        </p:txBody>
      </p:sp>
      <p:sp>
        <p:nvSpPr>
          <p:cNvPr id="68" name="TextBox 67"/>
          <p:cNvSpPr txBox="1"/>
          <p:nvPr/>
        </p:nvSpPr>
        <p:spPr>
          <a:xfrm>
            <a:off x="5796647" y="5551714"/>
            <a:ext cx="18106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350" dirty="0"/>
              <a:t>Mass can </a:t>
            </a:r>
            <a:r>
              <a:rPr lang="en-HK" sz="1350" dirty="0">
                <a:solidFill>
                  <a:srgbClr val="FF0000"/>
                </a:solidFill>
              </a:rPr>
              <a:t>NOT</a:t>
            </a:r>
            <a:r>
              <a:rPr lang="en-HK" sz="1350" dirty="0"/>
              <a:t> transfer 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16519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HK" sz="28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Location of the circumstellar disk, and phases of mass transfer</a:t>
            </a:r>
            <a:endParaRPr lang="en-US" sz="28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21" y="2816339"/>
            <a:ext cx="4465865" cy="284151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39" y="2571751"/>
            <a:ext cx="4436161" cy="289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9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HK" sz="32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Condition of the formation of accretion disk</a:t>
            </a:r>
            <a:endParaRPr lang="en-US" sz="3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 smtClean="0"/>
                  <a:t>The transferred material should have enough specific angular momenta: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𝑐𝑖𝑟𝑐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𝑙𝑐</m:t>
                        </m:r>
                      </m:sub>
                    </m:sSub>
                  </m:oMath>
                </a14:m>
                <a:endParaRPr lang="en-HK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𝑐𝑖𝑟𝑐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endParaRPr lang="en-HK" b="0" dirty="0" smtClean="0"/>
              </a:p>
              <a:p>
                <a:r>
                  <a:rPr lang="en-HK" dirty="0" smtClean="0"/>
                  <a:t>The angular momenta of the transferred material are due to the density and velocity gradient of the circumstellar disk. </a:t>
                </a:r>
                <a:endParaRPr lang="en-HK" b="0" dirty="0" smtClean="0"/>
              </a:p>
              <a:p>
                <a:endParaRPr lang="en-HK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294767"/>
            <a:ext cx="3279439" cy="64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HK" sz="36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Formation of the accretion disk</a:t>
            </a:r>
            <a:endParaRPr lang="en-US" sz="36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HK" dirty="0" smtClean="0"/>
              <a:t>Phase I: matter </a:t>
            </a:r>
            <a:r>
              <a:rPr lang="en-HK" dirty="0" smtClean="0">
                <a:sym typeface="Wingdings" panose="05000000000000000000" pitchFamily="2" charset="2"/>
              </a:rPr>
              <a:t>kinetic energy redistribution  torus</a:t>
            </a:r>
          </a:p>
          <a:p>
            <a:endParaRPr lang="en-HK" dirty="0" smtClean="0">
              <a:sym typeface="Wingdings" panose="05000000000000000000" pitchFamily="2" charset="2"/>
            </a:endParaRPr>
          </a:p>
          <a:p>
            <a:r>
              <a:rPr lang="en-HK" dirty="0" smtClean="0">
                <a:sym typeface="Wingdings" panose="05000000000000000000" pitchFamily="2" charset="2"/>
              </a:rPr>
              <a:t>Phase II: torus  accretion disk</a:t>
            </a:r>
          </a:p>
          <a:p>
            <a:endParaRPr lang="en-HK" dirty="0" smtClean="0">
              <a:sym typeface="Wingdings" panose="05000000000000000000" pitchFamily="2" charset="2"/>
            </a:endParaRPr>
          </a:p>
          <a:p>
            <a:r>
              <a:rPr lang="en-HK" dirty="0" smtClean="0">
                <a:solidFill>
                  <a:srgbClr val="FF0000"/>
                </a:solidFill>
                <a:sym typeface="Wingdings" panose="05000000000000000000" pitchFamily="2" charset="2"/>
              </a:rPr>
              <a:t>Phase </a:t>
            </a:r>
            <a:r>
              <a:rPr lang="en-HK" dirty="0" smtClean="0">
                <a:solidFill>
                  <a:srgbClr val="FF0000"/>
                </a:solidFill>
                <a:sym typeface="Wingdings" panose="05000000000000000000" pitchFamily="2" charset="2"/>
              </a:rPr>
              <a:t>III: inner edge of accretion disk decrease until it reaches the inner most radius</a:t>
            </a:r>
          </a:p>
          <a:p>
            <a:pPr marL="0" indent="0">
              <a:buNone/>
            </a:pPr>
            <a:endParaRPr lang="en-HK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HK" dirty="0" smtClean="0">
                <a:solidFill>
                  <a:srgbClr val="FF0000"/>
                </a:solidFill>
                <a:sym typeface="Wingdings" panose="05000000000000000000" pitchFamily="2" charset="2"/>
              </a:rPr>
              <a:t>Phase IV: mass and accretion rate decrease</a:t>
            </a:r>
          </a:p>
        </p:txBody>
      </p:sp>
      <p:pic>
        <p:nvPicPr>
          <p:cNvPr id="25" name="Content Placeholder 2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082" y="3423884"/>
            <a:ext cx="2081237" cy="1412811"/>
          </a:xfrm>
        </p:spPr>
      </p:pic>
      <p:grpSp>
        <p:nvGrpSpPr>
          <p:cNvPr id="23" name="Group 22"/>
          <p:cNvGrpSpPr/>
          <p:nvPr/>
        </p:nvGrpSpPr>
        <p:grpSpPr>
          <a:xfrm>
            <a:off x="4658810" y="1600200"/>
            <a:ext cx="4027990" cy="810228"/>
            <a:chOff x="1979271" y="2060293"/>
            <a:chExt cx="4027990" cy="810228"/>
          </a:xfrm>
        </p:grpSpPr>
        <p:sp>
          <p:nvSpPr>
            <p:cNvPr id="4" name="Cloud 3"/>
            <p:cNvSpPr/>
            <p:nvPr/>
          </p:nvSpPr>
          <p:spPr>
            <a:xfrm>
              <a:off x="1979271" y="2060293"/>
              <a:ext cx="856526" cy="810228"/>
            </a:xfrm>
            <a:prstGeom prst="cloud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349660" y="2384385"/>
              <a:ext cx="115747" cy="1157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3506414" y="2662176"/>
              <a:ext cx="133180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Donut 7"/>
            <p:cNvSpPr/>
            <p:nvPr/>
          </p:nvSpPr>
          <p:spPr>
            <a:xfrm>
              <a:off x="5092861" y="2372810"/>
              <a:ext cx="914400" cy="439838"/>
            </a:xfrm>
            <a:prstGeom prst="donu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499906" y="2536782"/>
              <a:ext cx="115747" cy="1157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58810" y="2641922"/>
            <a:ext cx="4099551" cy="439838"/>
            <a:chOff x="1986989" y="3494580"/>
            <a:chExt cx="4099551" cy="439838"/>
          </a:xfrm>
        </p:grpSpPr>
        <p:sp>
          <p:nvSpPr>
            <p:cNvPr id="10" name="Donut 9"/>
            <p:cNvSpPr/>
            <p:nvPr/>
          </p:nvSpPr>
          <p:spPr>
            <a:xfrm>
              <a:off x="1986989" y="3494580"/>
              <a:ext cx="914400" cy="439838"/>
            </a:xfrm>
            <a:prstGeom prst="donu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386315" y="3653877"/>
              <a:ext cx="115747" cy="1157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501342" y="3688448"/>
              <a:ext cx="133180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44766" y="3549562"/>
              <a:ext cx="941774" cy="345304"/>
              <a:chOff x="6454094" y="3468548"/>
              <a:chExt cx="941774" cy="345304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6454094" y="3468548"/>
                <a:ext cx="941774" cy="34530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629826" y="3541851"/>
                <a:ext cx="590309" cy="1832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873435" y="3549562"/>
                <a:ext cx="115747" cy="1157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4648200" y="5424787"/>
            <a:ext cx="1677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Viscosity time scale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142" y="5065207"/>
            <a:ext cx="2256486" cy="82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3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HK" sz="36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Evolution of the accretion disk</a:t>
            </a:r>
            <a:endParaRPr lang="en-US" sz="36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52" y="1417638"/>
            <a:ext cx="3458058" cy="51442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156" y="1417638"/>
            <a:ext cx="4159644" cy="33918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72" y="2174783"/>
            <a:ext cx="4322602" cy="414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6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HK" sz="36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Evolution of SED</a:t>
            </a:r>
            <a:endParaRPr lang="en-US" sz="36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11" y="1417638"/>
            <a:ext cx="5744377" cy="3724795"/>
          </a:xfrm>
        </p:spPr>
      </p:pic>
    </p:spTree>
    <p:extLst>
      <p:ext uri="{BB962C8B-B14F-4D97-AF65-F5344CB8AC3E}">
        <p14:creationId xmlns:p14="http://schemas.microsoft.com/office/powerpoint/2010/main" val="3490158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HK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Evolution of </a:t>
            </a:r>
            <a:r>
              <a:rPr lang="en-HK" sz="36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SED and light curve</a:t>
            </a:r>
            <a:endParaRPr lang="en-US" sz="36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746" y="2777924"/>
            <a:ext cx="5650610" cy="383530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02" y="1417638"/>
            <a:ext cx="3557059" cy="1837347"/>
          </a:xfrm>
        </p:spPr>
      </p:pic>
      <p:sp>
        <p:nvSpPr>
          <p:cNvPr id="11" name="Freeform 10"/>
          <p:cNvSpPr/>
          <p:nvPr/>
        </p:nvSpPr>
        <p:spPr>
          <a:xfrm>
            <a:off x="1545696" y="1054109"/>
            <a:ext cx="6321158" cy="1839562"/>
          </a:xfrm>
          <a:custGeom>
            <a:avLst/>
            <a:gdLst>
              <a:gd name="connsiteX0" fmla="*/ 28461 w 6321158"/>
              <a:gd name="connsiteY0" fmla="*/ 543197 h 1839562"/>
              <a:gd name="connsiteX1" fmla="*/ 352552 w 6321158"/>
              <a:gd name="connsiteY1" fmla="*/ 33911 h 1839562"/>
              <a:gd name="connsiteX2" fmla="*/ 2517018 w 6321158"/>
              <a:gd name="connsiteY2" fmla="*/ 184382 h 1839562"/>
              <a:gd name="connsiteX3" fmla="*/ 5723205 w 6321158"/>
              <a:gd name="connsiteY3" fmla="*/ 1283977 h 1839562"/>
              <a:gd name="connsiteX4" fmla="*/ 6313514 w 6321158"/>
              <a:gd name="connsiteY4" fmla="*/ 1839562 h 183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1158" h="1839562">
                <a:moveTo>
                  <a:pt x="28461" y="543197"/>
                </a:moveTo>
                <a:cubicBezTo>
                  <a:pt x="-16874" y="318455"/>
                  <a:pt x="-62208" y="93713"/>
                  <a:pt x="352552" y="33911"/>
                </a:cubicBezTo>
                <a:cubicBezTo>
                  <a:pt x="767312" y="-25892"/>
                  <a:pt x="1621909" y="-23962"/>
                  <a:pt x="2517018" y="184382"/>
                </a:cubicBezTo>
                <a:cubicBezTo>
                  <a:pt x="3412127" y="392726"/>
                  <a:pt x="5090456" y="1008114"/>
                  <a:pt x="5723205" y="1283977"/>
                </a:cubicBezTo>
                <a:cubicBezTo>
                  <a:pt x="6355954" y="1559840"/>
                  <a:pt x="6334734" y="1699701"/>
                  <a:pt x="6313514" y="183956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419109" y="3252486"/>
            <a:ext cx="821802" cy="2484236"/>
          </a:xfrm>
          <a:custGeom>
            <a:avLst/>
            <a:gdLst>
              <a:gd name="connsiteX0" fmla="*/ 0 w 821802"/>
              <a:gd name="connsiteY0" fmla="*/ 0 h 2484236"/>
              <a:gd name="connsiteX1" fmla="*/ 254643 w 821802"/>
              <a:gd name="connsiteY1" fmla="*/ 2210765 h 2484236"/>
              <a:gd name="connsiteX2" fmla="*/ 821802 w 821802"/>
              <a:gd name="connsiteY2" fmla="*/ 2372810 h 248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1802" h="2484236">
                <a:moveTo>
                  <a:pt x="0" y="0"/>
                </a:moveTo>
                <a:cubicBezTo>
                  <a:pt x="58838" y="907648"/>
                  <a:pt x="117676" y="1815297"/>
                  <a:pt x="254643" y="2210765"/>
                </a:cubicBezTo>
                <a:cubicBezTo>
                  <a:pt x="391610" y="2606233"/>
                  <a:pt x="606706" y="2489521"/>
                  <a:pt x="821802" y="237281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68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HK" sz="36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Predication</a:t>
            </a:r>
            <a:endParaRPr lang="en-US" sz="36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43" y="2072231"/>
            <a:ext cx="5830114" cy="3581900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6250329" y="2152362"/>
            <a:ext cx="960699" cy="1447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82227" y="1783030"/>
            <a:ext cx="342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i="1" dirty="0"/>
              <a:t>UV excess from the accretion disk 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49256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HK" sz="36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Summary of the model</a:t>
            </a:r>
            <a:endParaRPr lang="en-US" sz="36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sz="2800" dirty="0" smtClean="0"/>
              <a:t>Matter from circumstellar disk captured by gravity of pulsar</a:t>
            </a:r>
          </a:p>
          <a:p>
            <a:r>
              <a:rPr lang="en-HK" sz="2800" dirty="0" smtClean="0"/>
              <a:t>An accretion disk forms.</a:t>
            </a:r>
          </a:p>
          <a:p>
            <a:r>
              <a:rPr lang="en-HK" sz="2800" dirty="0" smtClean="0"/>
              <a:t>Pulsar wind inverse-Compton scatter the soft photon from accretion disk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3998529" y="4288380"/>
            <a:ext cx="4973252" cy="2637183"/>
            <a:chOff x="2567909" y="3530927"/>
            <a:chExt cx="4973252" cy="2637183"/>
          </a:xfrm>
        </p:grpSpPr>
        <p:sp>
          <p:nvSpPr>
            <p:cNvPr id="5" name="Cloud 4"/>
            <p:cNvSpPr/>
            <p:nvPr/>
          </p:nvSpPr>
          <p:spPr>
            <a:xfrm>
              <a:off x="5152459" y="5462587"/>
              <a:ext cx="420138" cy="381964"/>
            </a:xfrm>
            <a:prstGeom prst="cloud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" name="Isosceles Triangle 5"/>
            <p:cNvSpPr/>
            <p:nvPr/>
          </p:nvSpPr>
          <p:spPr>
            <a:xfrm rot="5400000">
              <a:off x="3639953" y="3843852"/>
              <a:ext cx="475640" cy="2442258"/>
            </a:xfrm>
            <a:prstGeom prst="triangl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 rot="16200000">
              <a:off x="6082212" y="3843852"/>
              <a:ext cx="475640" cy="2442258"/>
            </a:xfrm>
            <a:prstGeom prst="triangl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786641" y="4752718"/>
              <a:ext cx="624524" cy="624524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TextBox 25"/>
            <p:cNvSpPr txBox="1"/>
            <p:nvPr/>
          </p:nvSpPr>
          <p:spPr>
            <a:xfrm>
              <a:off x="4797471" y="4741814"/>
              <a:ext cx="536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HK" dirty="0" smtClean="0">
                  <a:solidFill>
                    <a:srgbClr val="FFFF00"/>
                  </a:solidFill>
                </a:rPr>
                <a:t>Be </a:t>
              </a:r>
            </a:p>
            <a:p>
              <a:r>
                <a:rPr lang="en-HK" dirty="0" smtClean="0">
                  <a:solidFill>
                    <a:srgbClr val="FFFF00"/>
                  </a:solidFill>
                </a:rPr>
                <a:t>star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0" name="TextBox 26"/>
            <p:cNvSpPr txBox="1"/>
            <p:nvPr/>
          </p:nvSpPr>
          <p:spPr>
            <a:xfrm>
              <a:off x="2578852" y="4880313"/>
              <a:ext cx="1836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HK" dirty="0" smtClean="0"/>
                <a:t>Circumstellar disk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567909" y="3541853"/>
              <a:ext cx="520861" cy="12797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773660" y="3530927"/>
              <a:ext cx="104172" cy="104172"/>
            </a:xfrm>
            <a:prstGeom prst="ellips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310442" y="5604726"/>
              <a:ext cx="104172" cy="104172"/>
            </a:xfrm>
            <a:prstGeom prst="ellips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712103" y="4279739"/>
              <a:ext cx="104172" cy="104172"/>
            </a:xfrm>
            <a:prstGeom prst="ellips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Cloud 14"/>
            <p:cNvSpPr/>
            <p:nvPr/>
          </p:nvSpPr>
          <p:spPr>
            <a:xfrm>
              <a:off x="3395037" y="4561691"/>
              <a:ext cx="420138" cy="381964"/>
            </a:xfrm>
            <a:prstGeom prst="cloud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553020" y="4703830"/>
              <a:ext cx="104172" cy="104172"/>
            </a:xfrm>
            <a:prstGeom prst="ellips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TextBox 36"/>
            <p:cNvSpPr txBox="1"/>
            <p:nvPr/>
          </p:nvSpPr>
          <p:spPr>
            <a:xfrm>
              <a:off x="2855253" y="3589298"/>
              <a:ext cx="1499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HK" smtClean="0"/>
                <a:t>Accretion disk</a:t>
              </a:r>
              <a:endParaRPr lang="en-US" dirty="0"/>
            </a:p>
          </p:txBody>
        </p:sp>
        <p:sp>
          <p:nvSpPr>
            <p:cNvPr id="18" name="TextBox 37"/>
            <p:cNvSpPr txBox="1"/>
            <p:nvPr/>
          </p:nvSpPr>
          <p:spPr>
            <a:xfrm>
              <a:off x="4481064" y="5798778"/>
              <a:ext cx="2531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HK" dirty="0" smtClean="0"/>
                <a:t>Gravity-captured matter</a:t>
              </a:r>
              <a:endParaRPr lang="en-US" dirty="0"/>
            </a:p>
          </p:txBody>
        </p:sp>
        <p:sp>
          <p:nvSpPr>
            <p:cNvPr id="19" name="TextBox 38"/>
            <p:cNvSpPr txBox="1"/>
            <p:nvPr/>
          </p:nvSpPr>
          <p:spPr>
            <a:xfrm>
              <a:off x="5816275" y="4195824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HK" dirty="0" smtClean="0"/>
                <a:t>pulsar</a:t>
              </a:r>
              <a:endParaRPr lang="en-US" dirty="0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17" y="4168557"/>
            <a:ext cx="2696197" cy="2585452"/>
          </a:xfrm>
          <a:prstGeom prst="rect">
            <a:avLst/>
          </a:prstGeom>
        </p:spPr>
      </p:pic>
      <p:sp>
        <p:nvSpPr>
          <p:cNvPr id="21" name="Arc 20"/>
          <p:cNvSpPr/>
          <p:nvPr/>
        </p:nvSpPr>
        <p:spPr>
          <a:xfrm rot="2783449">
            <a:off x="3675159" y="3723207"/>
            <a:ext cx="4100432" cy="2083443"/>
          </a:xfrm>
          <a:prstGeom prst="arc">
            <a:avLst>
              <a:gd name="adj1" fmla="val 17640240"/>
              <a:gd name="adj2" fmla="val 9565568"/>
            </a:avLst>
          </a:prstGeom>
          <a:ln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9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87365" y="1342164"/>
            <a:ext cx="6887635" cy="5350391"/>
            <a:chOff x="496342" y="229236"/>
            <a:chExt cx="8290431" cy="6538793"/>
          </a:xfrm>
        </p:grpSpPr>
        <p:grpSp>
          <p:nvGrpSpPr>
            <p:cNvPr id="14" name="组 13"/>
            <p:cNvGrpSpPr/>
            <p:nvPr/>
          </p:nvGrpSpPr>
          <p:grpSpPr>
            <a:xfrm>
              <a:off x="496342" y="1916744"/>
              <a:ext cx="5091758" cy="4851285"/>
              <a:chOff x="3474392" y="1143000"/>
              <a:chExt cx="5091758" cy="4851285"/>
            </a:xfrm>
          </p:grpSpPr>
          <p:pic>
            <p:nvPicPr>
              <p:cNvPr id="4" name="图片 3" descr="illustration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5650" y="1143000"/>
                <a:ext cx="4000500" cy="4559300"/>
              </a:xfrm>
              <a:prstGeom prst="rect">
                <a:avLst/>
              </a:prstGeom>
            </p:spPr>
          </p:pic>
          <p:sp>
            <p:nvSpPr>
              <p:cNvPr id="9" name="文本框 8"/>
              <p:cNvSpPr txBox="1"/>
              <p:nvPr/>
            </p:nvSpPr>
            <p:spPr>
              <a:xfrm>
                <a:off x="3474392" y="3211837"/>
                <a:ext cx="176656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PSR B1259-63</a:t>
                </a:r>
              </a:p>
              <a:p>
                <a:r>
                  <a:rPr kumimoji="1" lang="en-US" altLang="zh-CN" dirty="0" smtClean="0"/>
                  <a:t>spin P: </a:t>
                </a:r>
                <a:r>
                  <a:rPr lang="sk-SK" altLang="zh-CN" dirty="0"/>
                  <a:t>47.76 ms,</a:t>
                </a:r>
                <a:endParaRPr kumimoji="1" lang="en-US" altLang="zh-CN" dirty="0" smtClean="0"/>
              </a:p>
              <a:p>
                <a:endParaRPr kumimoji="1" lang="zh-CN" altLang="en-US" dirty="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109399" y="2919852"/>
                <a:ext cx="671521" cy="583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218869" y="5410315"/>
                <a:ext cx="671521" cy="583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7655917" y="4342387"/>
                <a:ext cx="671521" cy="583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441792" y="5343327"/>
                <a:ext cx="637476" cy="2421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1141334" y="229236"/>
              <a:ext cx="7645439" cy="6499346"/>
              <a:chOff x="1141334" y="229236"/>
              <a:chExt cx="7645439" cy="6499346"/>
            </a:xfrm>
          </p:grpSpPr>
          <p:sp>
            <p:nvSpPr>
              <p:cNvPr id="6" name="线形标注 2 (带强调线) 5"/>
              <p:cNvSpPr/>
              <p:nvPr/>
            </p:nvSpPr>
            <p:spPr>
              <a:xfrm>
                <a:off x="2747851" y="385571"/>
                <a:ext cx="1853982" cy="1259794"/>
              </a:xfrm>
              <a:prstGeom prst="accentCallout2">
                <a:avLst>
                  <a:gd name="adj1" fmla="val 52357"/>
                  <a:gd name="adj2" fmla="val -6758"/>
                  <a:gd name="adj3" fmla="val 46657"/>
                  <a:gd name="adj4" fmla="val -42652"/>
                  <a:gd name="adj5" fmla="val 139555"/>
                  <a:gd name="adj6" fmla="val -3958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pic>
            <p:nvPicPr>
              <p:cNvPr id="7" name="图片 6" descr="Be-star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074" b="21718"/>
              <a:stretch/>
            </p:blipFill>
            <p:spPr>
              <a:xfrm>
                <a:off x="2747851" y="229236"/>
                <a:ext cx="2794000" cy="1430728"/>
              </a:xfrm>
              <a:prstGeom prst="rect">
                <a:avLst/>
              </a:prstGeom>
            </p:spPr>
          </p:pic>
          <p:sp>
            <p:nvSpPr>
              <p:cNvPr id="8" name="文本框 7"/>
              <p:cNvSpPr txBox="1"/>
              <p:nvPr/>
            </p:nvSpPr>
            <p:spPr>
              <a:xfrm>
                <a:off x="5588100" y="239484"/>
                <a:ext cx="12376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LS2883</a:t>
                </a:r>
              </a:p>
              <a:p>
                <a:r>
                  <a:rPr kumimoji="1" lang="zh-CN" altLang="zh-CN" dirty="0" smtClean="0"/>
                  <a:t>3</a:t>
                </a:r>
                <a:r>
                  <a:rPr kumimoji="1" lang="en-US" altLang="zh-CN" dirty="0" smtClean="0"/>
                  <a:t>1 </a:t>
                </a:r>
                <a:r>
                  <a:rPr kumimoji="1" lang="en-US" altLang="zh-CN" dirty="0" err="1" smtClean="0"/>
                  <a:t>M_solar</a:t>
                </a:r>
                <a:endParaRPr kumimoji="1" lang="zh-CN" altLang="en-US" dirty="0"/>
              </a:p>
            </p:txBody>
          </p:sp>
          <p:cxnSp>
            <p:nvCxnSpPr>
              <p:cNvPr id="16" name="直线箭头连接符 15"/>
              <p:cNvCxnSpPr/>
              <p:nvPr/>
            </p:nvCxnSpPr>
            <p:spPr>
              <a:xfrm>
                <a:off x="5101218" y="3693596"/>
                <a:ext cx="1818369" cy="583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 rot="1176973">
                <a:off x="5485759" y="3611123"/>
                <a:ext cx="1264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to observer</a:t>
                </a:r>
                <a:endParaRPr kumimoji="1" lang="zh-CN" altLang="en-US" dirty="0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141334" y="5700101"/>
                <a:ext cx="1980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orbit P </a:t>
                </a:r>
                <a:r>
                  <a:rPr lang="en-US" altLang="zh-CN" dirty="0"/>
                  <a:t>= 1237 days</a:t>
                </a:r>
                <a:endParaRPr kumimoji="1" lang="zh-CN" altLang="en-US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 rot="2855687">
                <a:off x="3907848" y="4724245"/>
                <a:ext cx="1251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 </a:t>
                </a:r>
                <a:r>
                  <a:rPr lang="mr-IN" altLang="zh-CN" dirty="0" smtClean="0"/>
                  <a:t>= 7</a:t>
                </a:r>
                <a:r>
                  <a:rPr lang="en-US" altLang="zh-CN" dirty="0" smtClean="0"/>
                  <a:t>.</a:t>
                </a:r>
                <a:r>
                  <a:rPr lang="mr-IN" altLang="zh-CN" dirty="0" smtClean="0"/>
                  <a:t>2AU</a:t>
                </a:r>
                <a:r>
                  <a:rPr lang="mr-IN" altLang="zh-CN" dirty="0"/>
                  <a:t>.</a:t>
                </a:r>
                <a:endParaRPr kumimoji="1" lang="zh-CN" altLang="en-US" dirty="0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5956100" y="6359250"/>
                <a:ext cx="283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George G. </a:t>
                </a:r>
                <a:r>
                  <a:rPr lang="en-US" altLang="zh-CN" dirty="0" smtClean="0"/>
                  <a:t>Pavlov et al. 2015</a:t>
                </a:r>
                <a:endParaRPr kumimoji="1" lang="zh-CN" altLang="en-US" dirty="0"/>
              </a:p>
            </p:txBody>
          </p:sp>
        </p:grp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Introduction of the system</a:t>
            </a:r>
            <a:endParaRPr lang="en-US" sz="36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70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5373668" y="1243120"/>
            <a:ext cx="216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X-ray/ </a:t>
            </a:r>
            <a:r>
              <a:rPr kumimoji="1" lang="en-US" altLang="zh-CN" dirty="0" err="1" smtClean="0"/>
              <a:t>TeV</a:t>
            </a:r>
            <a:r>
              <a:rPr kumimoji="1" lang="en-US" altLang="zh-CN" dirty="0" smtClean="0"/>
              <a:t> maximum </a:t>
            </a:r>
            <a:endParaRPr kumimoji="1"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X-ray/</a:t>
            </a:r>
            <a:r>
              <a:rPr lang="en-US" sz="4000" dirty="0" err="1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TeV</a:t>
            </a:r>
            <a:r>
              <a:rPr lang="en-US" sz="40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emission</a:t>
            </a:r>
            <a:endParaRPr lang="en-US" sz="40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26" name="图片 1" descr="屏幕截图 2017-06-16 15.01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7" y="2465306"/>
            <a:ext cx="3199495" cy="317601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grpSp>
        <p:nvGrpSpPr>
          <p:cNvPr id="25" name="Group 24"/>
          <p:cNvGrpSpPr/>
          <p:nvPr/>
        </p:nvGrpSpPr>
        <p:grpSpPr>
          <a:xfrm>
            <a:off x="3168481" y="1612452"/>
            <a:ext cx="5817298" cy="5155577"/>
            <a:chOff x="-88294" y="934352"/>
            <a:chExt cx="7007881" cy="5833677"/>
          </a:xfrm>
        </p:grpSpPr>
        <p:cxnSp>
          <p:nvCxnSpPr>
            <p:cNvPr id="16" name="直线箭头连接符 15"/>
            <p:cNvCxnSpPr/>
            <p:nvPr/>
          </p:nvCxnSpPr>
          <p:spPr>
            <a:xfrm>
              <a:off x="5101218" y="3693596"/>
              <a:ext cx="1818369" cy="5839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 rot="1176973">
              <a:off x="5485759" y="3611123"/>
              <a:ext cx="1264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to observer</a:t>
              </a:r>
              <a:endParaRPr kumimoji="1" lang="zh-CN" alt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-88294" y="934352"/>
              <a:ext cx="5676394" cy="5833677"/>
              <a:chOff x="-88294" y="934352"/>
              <a:chExt cx="5676394" cy="5833677"/>
            </a:xfrm>
          </p:grpSpPr>
          <p:grpSp>
            <p:nvGrpSpPr>
              <p:cNvPr id="14" name="组 13"/>
              <p:cNvGrpSpPr/>
              <p:nvPr/>
            </p:nvGrpSpPr>
            <p:grpSpPr>
              <a:xfrm>
                <a:off x="-88294" y="1916744"/>
                <a:ext cx="5676394" cy="4851285"/>
                <a:chOff x="2889756" y="1143000"/>
                <a:chExt cx="5676394" cy="4851285"/>
              </a:xfrm>
            </p:grpSpPr>
            <p:pic>
              <p:nvPicPr>
                <p:cNvPr id="4" name="图片 3" descr="illustration.jp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5650" y="1143000"/>
                  <a:ext cx="4000500" cy="4559300"/>
                </a:xfrm>
                <a:prstGeom prst="rect">
                  <a:avLst/>
                </a:prstGeom>
              </p:spPr>
            </p:pic>
            <p:sp>
              <p:nvSpPr>
                <p:cNvPr id="9" name="文本框 8"/>
                <p:cNvSpPr txBox="1"/>
                <p:nvPr/>
              </p:nvSpPr>
              <p:spPr>
                <a:xfrm>
                  <a:off x="2889756" y="2161634"/>
                  <a:ext cx="1766567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/>
                    <a:t>PSR B1259-63</a:t>
                  </a:r>
                </a:p>
                <a:p>
                  <a:r>
                    <a:rPr kumimoji="1" lang="en-US" altLang="zh-CN" dirty="0" smtClean="0"/>
                    <a:t>spin P: </a:t>
                  </a:r>
                  <a:r>
                    <a:rPr lang="sk-SK" altLang="zh-CN" dirty="0"/>
                    <a:t>47.76 ms,</a:t>
                  </a:r>
                  <a:endParaRPr kumimoji="1" lang="en-US" altLang="zh-CN" dirty="0" smtClean="0"/>
                </a:p>
                <a:p>
                  <a:endParaRPr kumimoji="1" lang="zh-CN" altLang="en-US" dirty="0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5109399" y="2919852"/>
                  <a:ext cx="671521" cy="583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6218869" y="5410315"/>
                  <a:ext cx="671521" cy="583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7655917" y="4342387"/>
                  <a:ext cx="671521" cy="583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7441792" y="5343327"/>
                  <a:ext cx="637476" cy="2421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1485694" y="934352"/>
                <a:ext cx="2149277" cy="1693806"/>
                <a:chOff x="1485694" y="934352"/>
                <a:chExt cx="2149277" cy="1693806"/>
              </a:xfrm>
            </p:grpSpPr>
            <p:sp>
              <p:nvSpPr>
                <p:cNvPr id="19" name="爆炸形 2 18"/>
                <p:cNvSpPr/>
                <p:nvPr/>
              </p:nvSpPr>
              <p:spPr>
                <a:xfrm rot="2392172">
                  <a:off x="2846666" y="1872947"/>
                  <a:ext cx="408751" cy="423379"/>
                </a:xfrm>
                <a:prstGeom prst="irregularSeal2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0" name="爆炸形 2 19"/>
                <p:cNvSpPr/>
                <p:nvPr/>
              </p:nvSpPr>
              <p:spPr>
                <a:xfrm>
                  <a:off x="1485694" y="2204779"/>
                  <a:ext cx="408751" cy="423379"/>
                </a:xfrm>
                <a:prstGeom prst="irregularSeal2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3" name="直线连接符 2"/>
                <p:cNvCxnSpPr>
                  <a:stCxn id="20" idx="0"/>
                </p:cNvCxnSpPr>
                <p:nvPr/>
              </p:nvCxnSpPr>
              <p:spPr>
                <a:xfrm flipV="1">
                  <a:off x="1669670" y="934352"/>
                  <a:ext cx="1965301" cy="1307414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线箭头连接符 14"/>
                <p:cNvCxnSpPr>
                  <a:stCxn id="19" idx="0"/>
                </p:cNvCxnSpPr>
                <p:nvPr/>
              </p:nvCxnSpPr>
              <p:spPr>
                <a:xfrm flipV="1">
                  <a:off x="3147376" y="934352"/>
                  <a:ext cx="487595" cy="100312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" name="文本框 7"/>
          <p:cNvSpPr txBox="1"/>
          <p:nvPr/>
        </p:nvSpPr>
        <p:spPr>
          <a:xfrm>
            <a:off x="4131780" y="2314306"/>
            <a:ext cx="85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LS2883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 rot="2855687">
            <a:off x="3907619" y="4724245"/>
            <a:ext cx="1251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</a:t>
            </a:r>
            <a:r>
              <a:rPr lang="mr-IN" altLang="zh-CN" dirty="0" smtClean="0"/>
              <a:t>= 7</a:t>
            </a:r>
            <a:r>
              <a:rPr lang="en-US" altLang="zh-CN" dirty="0" smtClean="0"/>
              <a:t>.</a:t>
            </a:r>
            <a:r>
              <a:rPr lang="mr-IN" altLang="zh-CN" dirty="0" smtClean="0"/>
              <a:t>2</a:t>
            </a:r>
            <a:r>
              <a:rPr lang="en-US" altLang="zh-CN" dirty="0" smtClean="0"/>
              <a:t> </a:t>
            </a:r>
            <a:r>
              <a:rPr lang="mr-IN" altLang="zh-CN" dirty="0" smtClean="0"/>
              <a:t>A</a:t>
            </a:r>
            <a:r>
              <a:rPr lang="en-US" altLang="zh-CN" dirty="0" smtClean="0"/>
              <a:t>.</a:t>
            </a:r>
            <a:r>
              <a:rPr lang="mr-IN" altLang="zh-CN" dirty="0" smtClean="0"/>
              <a:t>U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581985" y="593042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orbit P </a:t>
            </a:r>
            <a:r>
              <a:rPr lang="en-US" altLang="zh-CN" dirty="0"/>
              <a:t>= 1237 days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922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hock_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21" y="1096428"/>
            <a:ext cx="7559878" cy="566990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32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Origin of the X-ray/</a:t>
            </a:r>
            <a:r>
              <a:rPr kumimoji="1" lang="en-US" altLang="zh-CN" sz="3200" dirty="0" err="1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TeV</a:t>
            </a:r>
            <a:r>
              <a:rPr kumimoji="1" lang="en-US" altLang="zh-CN" sz="32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emission</a:t>
            </a:r>
            <a:endParaRPr kumimoji="1" lang="zh-CN" altLang="en-US" sz="3200" dirty="0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331" y="3130062"/>
            <a:ext cx="21653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Segoe Marker" panose="03080602040302020204" pitchFamily="66" charset="0"/>
              </a:rPr>
              <a:t>Collision </a:t>
            </a:r>
          </a:p>
          <a:p>
            <a:r>
              <a:rPr lang="en-US" i="1" dirty="0" smtClean="0">
                <a:latin typeface="Segoe Marker" panose="03080602040302020204" pitchFamily="66" charset="0"/>
              </a:rPr>
              <a:t>Between </a:t>
            </a:r>
          </a:p>
          <a:p>
            <a:r>
              <a:rPr lang="en-US" i="1" dirty="0" smtClean="0">
                <a:latin typeface="Segoe Marker" panose="03080602040302020204" pitchFamily="66" charset="0"/>
              </a:rPr>
              <a:t>Stellar wind</a:t>
            </a:r>
          </a:p>
          <a:p>
            <a:r>
              <a:rPr lang="en-US" i="1" dirty="0" smtClean="0">
                <a:latin typeface="Segoe Marker" panose="03080602040302020204" pitchFamily="66" charset="0"/>
              </a:rPr>
              <a:t>And pulsar wind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i="1" dirty="0" smtClean="0">
                <a:latin typeface="Segoe Marker" panose="03080602040302020204" pitchFamily="66" charset="0"/>
                <a:sym typeface="Wingdings" panose="05000000000000000000" pitchFamily="2" charset="2"/>
              </a:rPr>
              <a:t>Terminal shock front</a:t>
            </a:r>
          </a:p>
        </p:txBody>
      </p:sp>
    </p:spTree>
    <p:extLst>
      <p:ext uri="{BB962C8B-B14F-4D97-AF65-F5344CB8AC3E}">
        <p14:creationId xmlns:p14="http://schemas.microsoft.com/office/powerpoint/2010/main" val="154298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 69"/>
          <p:cNvGrpSpPr/>
          <p:nvPr/>
        </p:nvGrpSpPr>
        <p:grpSpPr>
          <a:xfrm>
            <a:off x="5066496" y="2329294"/>
            <a:ext cx="1300345" cy="1089725"/>
            <a:chOff x="6335405" y="1647885"/>
            <a:chExt cx="1300345" cy="1089725"/>
          </a:xfrm>
        </p:grpSpPr>
        <p:cxnSp>
          <p:nvCxnSpPr>
            <p:cNvPr id="53" name="直线箭头连接符 52"/>
            <p:cNvCxnSpPr/>
            <p:nvPr/>
          </p:nvCxnSpPr>
          <p:spPr>
            <a:xfrm flipV="1">
              <a:off x="6779712" y="1647885"/>
              <a:ext cx="659474" cy="369332"/>
            </a:xfrm>
            <a:prstGeom prst="straightConnector1">
              <a:avLst/>
            </a:prstGeom>
            <a:ln>
              <a:solidFill>
                <a:srgbClr val="FF66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55"/>
            <p:cNvCxnSpPr/>
            <p:nvPr/>
          </p:nvCxnSpPr>
          <p:spPr>
            <a:xfrm flipH="1">
              <a:off x="6985578" y="1647885"/>
              <a:ext cx="453608" cy="1014135"/>
            </a:xfrm>
            <a:prstGeom prst="straightConnector1">
              <a:avLst/>
            </a:prstGeom>
            <a:ln>
              <a:solidFill>
                <a:srgbClr val="FF66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/>
            <p:cNvCxnSpPr/>
            <p:nvPr/>
          </p:nvCxnSpPr>
          <p:spPr>
            <a:xfrm flipH="1" flipV="1">
              <a:off x="6335405" y="2017217"/>
              <a:ext cx="650173" cy="644803"/>
            </a:xfrm>
            <a:prstGeom prst="straightConnector1">
              <a:avLst/>
            </a:prstGeom>
            <a:ln>
              <a:solidFill>
                <a:srgbClr val="FF66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箭头连接符 61"/>
            <p:cNvCxnSpPr/>
            <p:nvPr/>
          </p:nvCxnSpPr>
          <p:spPr>
            <a:xfrm>
              <a:off x="6335405" y="2017217"/>
              <a:ext cx="1300345" cy="268073"/>
            </a:xfrm>
            <a:prstGeom prst="straightConnector1">
              <a:avLst/>
            </a:prstGeom>
            <a:ln>
              <a:solidFill>
                <a:srgbClr val="FF66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/>
            <p:cNvCxnSpPr/>
            <p:nvPr/>
          </p:nvCxnSpPr>
          <p:spPr>
            <a:xfrm flipH="1" flipV="1">
              <a:off x="6668051" y="1647885"/>
              <a:ext cx="967699" cy="637405"/>
            </a:xfrm>
            <a:prstGeom prst="straightConnector1">
              <a:avLst/>
            </a:prstGeom>
            <a:ln>
              <a:solidFill>
                <a:srgbClr val="FF66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/>
            <p:cNvCxnSpPr/>
            <p:nvPr/>
          </p:nvCxnSpPr>
          <p:spPr>
            <a:xfrm flipH="1">
              <a:off x="6547089" y="1647885"/>
              <a:ext cx="120962" cy="1089725"/>
            </a:xfrm>
            <a:prstGeom prst="straightConnector1">
              <a:avLst/>
            </a:prstGeom>
            <a:ln>
              <a:solidFill>
                <a:srgbClr val="FF66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36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Origin of the X-ray/</a:t>
            </a:r>
            <a:r>
              <a:rPr kumimoji="1" lang="en-US" altLang="zh-CN" sz="3600" dirty="0" err="1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TeV</a:t>
            </a:r>
            <a:r>
              <a:rPr kumimoji="1" lang="en-US" altLang="zh-CN" sz="36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emission</a:t>
            </a:r>
            <a:endParaRPr kumimoji="1" lang="zh-CN" altLang="en-US" sz="3600" dirty="0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4" name="图片 3" descr="shock heating.gif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47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951"/>
          <a:stretch/>
        </p:blipFill>
        <p:spPr>
          <a:xfrm>
            <a:off x="5890063" y="3524845"/>
            <a:ext cx="2796737" cy="2324100"/>
          </a:xfrm>
          <a:prstGeom prst="rect">
            <a:avLst/>
          </a:prstGeom>
        </p:spPr>
      </p:pic>
      <p:pic>
        <p:nvPicPr>
          <p:cNvPr id="5" name="图片 4" descr="shock heating.gif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47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49"/>
          <a:stretch/>
        </p:blipFill>
        <p:spPr>
          <a:xfrm>
            <a:off x="799915" y="3524845"/>
            <a:ext cx="2791263" cy="2324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21880" y="5679118"/>
            <a:ext cx="25894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Lorenz factor of electrons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2324" y="3679012"/>
            <a:ext cx="306564" cy="200010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72670" y="3583241"/>
            <a:ext cx="306564" cy="200010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123002" y="5641731"/>
            <a:ext cx="25894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Lorenz factor of electrons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277340" y="3778531"/>
            <a:ext cx="2296873" cy="1200328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cold</a:t>
            </a:r>
          </a:p>
          <a:p>
            <a:r>
              <a:rPr kumimoji="1" lang="en-US" altLang="zh-CN" sz="2400" dirty="0" smtClean="0"/>
              <a:t>mildly </a:t>
            </a:r>
            <a:r>
              <a:rPr kumimoji="1" lang="en-US" altLang="zh-CN" sz="2400" dirty="0" err="1" smtClean="0"/>
              <a:t>relativisitc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electrons</a:t>
            </a:r>
            <a:endParaRPr kumimoji="1"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635008" y="3413556"/>
            <a:ext cx="102752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Gaussian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779711" y="3786620"/>
            <a:ext cx="2286954" cy="1200328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hot</a:t>
            </a:r>
          </a:p>
          <a:p>
            <a:r>
              <a:rPr kumimoji="1" lang="en-US" altLang="zh-CN" sz="2400" dirty="0" smtClean="0"/>
              <a:t>highly </a:t>
            </a:r>
            <a:r>
              <a:rPr kumimoji="1" lang="en-US" altLang="zh-CN" sz="2400" dirty="0" err="1" smtClean="0"/>
              <a:t>relativisitc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electrons</a:t>
            </a:r>
            <a:endParaRPr kumimoji="1" lang="zh-CN" altLang="en-US" sz="2400" dirty="0"/>
          </a:p>
        </p:txBody>
      </p:sp>
      <p:sp>
        <p:nvSpPr>
          <p:cNvPr id="16" name="弧 15"/>
          <p:cNvSpPr/>
          <p:nvPr/>
        </p:nvSpPr>
        <p:spPr>
          <a:xfrm rot="2943255">
            <a:off x="-3659438" y="-1256906"/>
            <a:ext cx="8779066" cy="8401519"/>
          </a:xfrm>
          <a:prstGeom prst="arc">
            <a:avLst>
              <a:gd name="adj1" fmla="val 17617785"/>
              <a:gd name="adj2" fmla="val 20332592"/>
            </a:avLst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181086" y="5679118"/>
            <a:ext cx="126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shock front</a:t>
            </a:r>
            <a:endParaRPr kumimoji="1" lang="zh-CN" altLang="en-US" b="1" dirty="0"/>
          </a:p>
        </p:txBody>
      </p:sp>
      <p:cxnSp>
        <p:nvCxnSpPr>
          <p:cNvPr id="20" name="直线箭头连接符 19"/>
          <p:cNvCxnSpPr/>
          <p:nvPr/>
        </p:nvCxnSpPr>
        <p:spPr>
          <a:xfrm flipV="1">
            <a:off x="1286424" y="1966586"/>
            <a:ext cx="3492789" cy="36283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1271304" y="2329424"/>
            <a:ext cx="3688154" cy="2116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V="1">
            <a:off x="1271304" y="2737609"/>
            <a:ext cx="3688154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1241064" y="3009734"/>
            <a:ext cx="3718394" cy="16509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844676" y="1647885"/>
            <a:ext cx="1818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pulsar wind, cold</a:t>
            </a:r>
            <a:endParaRPr kumimoji="1" lang="zh-CN" altLang="en-US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59796" y="6001937"/>
            <a:ext cx="49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</a:t>
            </a:r>
            <a:r>
              <a:rPr kumimoji="1" lang="en-US" altLang="zh-CN" baseline="30000" dirty="0" smtClean="0"/>
              <a:t>3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7788131" y="6048450"/>
            <a:ext cx="49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</a:t>
            </a:r>
            <a:r>
              <a:rPr kumimoji="1" lang="en-US" altLang="zh-CN" baseline="30000" dirty="0"/>
              <a:t>5</a:t>
            </a:r>
            <a:endParaRPr kumimoji="1" lang="zh-CN" altLang="en-US" dirty="0"/>
          </a:p>
        </p:txBody>
      </p:sp>
      <p:cxnSp>
        <p:nvCxnSpPr>
          <p:cNvPr id="33" name="直线箭头连接符 32"/>
          <p:cNvCxnSpPr/>
          <p:nvPr/>
        </p:nvCxnSpPr>
        <p:spPr>
          <a:xfrm flipV="1">
            <a:off x="1980759" y="2329424"/>
            <a:ext cx="0" cy="845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V="1">
            <a:off x="3131079" y="2315526"/>
            <a:ext cx="0" cy="845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V="1">
            <a:off x="4234839" y="2285290"/>
            <a:ext cx="0" cy="845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707888" y="2662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cxnSp>
        <p:nvCxnSpPr>
          <p:cNvPr id="37" name="直线箭头连接符 36"/>
          <p:cNvCxnSpPr/>
          <p:nvPr/>
        </p:nvCxnSpPr>
        <p:spPr>
          <a:xfrm flipV="1">
            <a:off x="5550340" y="2314908"/>
            <a:ext cx="0" cy="845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V="1">
            <a:off x="5778340" y="2301010"/>
            <a:ext cx="0" cy="845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 flipV="1">
            <a:off x="5974900" y="2301010"/>
            <a:ext cx="0" cy="845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536528" y="26632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3810315" y="1647885"/>
            <a:ext cx="53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 smtClean="0"/>
              <a:t>e</a:t>
            </a:r>
            <a:r>
              <a:rPr kumimoji="1" lang="en-US" altLang="zh-CN" b="1" i="1" baseline="30000" dirty="0" smtClean="0"/>
              <a:t>+/-</a:t>
            </a:r>
            <a:endParaRPr kumimoji="1" lang="zh-CN" altLang="en-US" b="1" i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5128744" y="1597254"/>
            <a:ext cx="53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 smtClean="0"/>
              <a:t>e</a:t>
            </a:r>
            <a:r>
              <a:rPr kumimoji="1" lang="en-US" altLang="zh-CN" b="1" i="1" baseline="30000" dirty="0" smtClean="0"/>
              <a:t>+/-</a:t>
            </a:r>
            <a:endParaRPr kumimoji="1" lang="zh-CN" altLang="en-US" b="1" i="1" dirty="0"/>
          </a:p>
        </p:txBody>
      </p:sp>
      <p:cxnSp>
        <p:nvCxnSpPr>
          <p:cNvPr id="72" name="曲线连接符 71"/>
          <p:cNvCxnSpPr/>
          <p:nvPr/>
        </p:nvCxnSpPr>
        <p:spPr>
          <a:xfrm flipV="1">
            <a:off x="6366841" y="1966586"/>
            <a:ext cx="412871" cy="318704"/>
          </a:xfrm>
          <a:prstGeom prst="curvedConnector3">
            <a:avLst>
              <a:gd name="adj1" fmla="val 39014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曲线连接符 75"/>
          <p:cNvCxnSpPr/>
          <p:nvPr/>
        </p:nvCxnSpPr>
        <p:spPr>
          <a:xfrm flipV="1">
            <a:off x="6399639" y="2423786"/>
            <a:ext cx="424402" cy="11729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曲线连接符 76"/>
          <p:cNvCxnSpPr/>
          <p:nvPr/>
        </p:nvCxnSpPr>
        <p:spPr>
          <a:xfrm rot="16200000" flipH="1">
            <a:off x="6419551" y="2770531"/>
            <a:ext cx="361485" cy="35883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曲线连接符 77"/>
          <p:cNvCxnSpPr/>
          <p:nvPr/>
        </p:nvCxnSpPr>
        <p:spPr>
          <a:xfrm rot="5400000" flipH="1" flipV="1">
            <a:off x="5997346" y="1863368"/>
            <a:ext cx="463290" cy="20643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6909983" y="1847008"/>
            <a:ext cx="205003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Synchrotron 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radiation: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KeV</a:t>
            </a:r>
            <a:r>
              <a:rPr kumimoji="1" lang="en-US" altLang="zh-CN" dirty="0" smtClean="0">
                <a:solidFill>
                  <a:srgbClr val="FF0000"/>
                </a:solidFill>
              </a:rPr>
              <a:t> X-ray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001257" y="3326016"/>
            <a:ext cx="1365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pulsar wind,</a:t>
            </a:r>
          </a:p>
          <a:p>
            <a:r>
              <a:rPr kumimoji="1" lang="en-US" altLang="zh-CN" b="1" dirty="0" smtClean="0"/>
              <a:t>hot</a:t>
            </a:r>
            <a:endParaRPr kumimoji="1" lang="zh-CN" altLang="en-US" b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3916686" y="6417782"/>
            <a:ext cx="169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Kong et al. 2011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24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 69"/>
          <p:cNvGrpSpPr/>
          <p:nvPr/>
        </p:nvGrpSpPr>
        <p:grpSpPr>
          <a:xfrm>
            <a:off x="5066496" y="2329294"/>
            <a:ext cx="1300345" cy="1089725"/>
            <a:chOff x="6335405" y="1647885"/>
            <a:chExt cx="1300345" cy="1089725"/>
          </a:xfrm>
        </p:grpSpPr>
        <p:cxnSp>
          <p:nvCxnSpPr>
            <p:cNvPr id="53" name="直线箭头连接符 52"/>
            <p:cNvCxnSpPr/>
            <p:nvPr/>
          </p:nvCxnSpPr>
          <p:spPr>
            <a:xfrm flipV="1">
              <a:off x="6779712" y="1647885"/>
              <a:ext cx="659474" cy="369332"/>
            </a:xfrm>
            <a:prstGeom prst="straightConnector1">
              <a:avLst/>
            </a:prstGeom>
            <a:ln>
              <a:solidFill>
                <a:srgbClr val="FF66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55"/>
            <p:cNvCxnSpPr/>
            <p:nvPr/>
          </p:nvCxnSpPr>
          <p:spPr>
            <a:xfrm flipH="1">
              <a:off x="6985578" y="1647885"/>
              <a:ext cx="453608" cy="1014135"/>
            </a:xfrm>
            <a:prstGeom prst="straightConnector1">
              <a:avLst/>
            </a:prstGeom>
            <a:ln>
              <a:solidFill>
                <a:srgbClr val="FF66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/>
            <p:cNvCxnSpPr/>
            <p:nvPr/>
          </p:nvCxnSpPr>
          <p:spPr>
            <a:xfrm flipH="1" flipV="1">
              <a:off x="6335405" y="2017217"/>
              <a:ext cx="650173" cy="644803"/>
            </a:xfrm>
            <a:prstGeom prst="straightConnector1">
              <a:avLst/>
            </a:prstGeom>
            <a:ln>
              <a:solidFill>
                <a:srgbClr val="FF66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箭头连接符 61"/>
            <p:cNvCxnSpPr/>
            <p:nvPr/>
          </p:nvCxnSpPr>
          <p:spPr>
            <a:xfrm>
              <a:off x="6335405" y="2017217"/>
              <a:ext cx="1300345" cy="268073"/>
            </a:xfrm>
            <a:prstGeom prst="straightConnector1">
              <a:avLst/>
            </a:prstGeom>
            <a:ln>
              <a:solidFill>
                <a:srgbClr val="FF66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/>
            <p:cNvCxnSpPr/>
            <p:nvPr/>
          </p:nvCxnSpPr>
          <p:spPr>
            <a:xfrm flipH="1" flipV="1">
              <a:off x="6668051" y="1647885"/>
              <a:ext cx="967699" cy="637405"/>
            </a:xfrm>
            <a:prstGeom prst="straightConnector1">
              <a:avLst/>
            </a:prstGeom>
            <a:ln>
              <a:solidFill>
                <a:srgbClr val="FF66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/>
            <p:cNvCxnSpPr/>
            <p:nvPr/>
          </p:nvCxnSpPr>
          <p:spPr>
            <a:xfrm flipH="1">
              <a:off x="6547089" y="1647885"/>
              <a:ext cx="120962" cy="1089725"/>
            </a:xfrm>
            <a:prstGeom prst="straightConnector1">
              <a:avLst/>
            </a:prstGeom>
            <a:ln>
              <a:solidFill>
                <a:srgbClr val="FF66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36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Origin of the X-ray/</a:t>
            </a:r>
            <a:r>
              <a:rPr kumimoji="1" lang="en-US" altLang="zh-CN" sz="3600" dirty="0" err="1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TeV</a:t>
            </a:r>
            <a:r>
              <a:rPr kumimoji="1" lang="en-US" altLang="zh-CN" sz="36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emission</a:t>
            </a:r>
            <a:endParaRPr kumimoji="1" lang="zh-CN" altLang="en-US" sz="3600" dirty="0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2324" y="3679012"/>
            <a:ext cx="306564" cy="200010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72670" y="3583241"/>
            <a:ext cx="306564" cy="200010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43785" y="4220731"/>
            <a:ext cx="184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6" name="弧 15"/>
          <p:cNvSpPr/>
          <p:nvPr/>
        </p:nvSpPr>
        <p:spPr>
          <a:xfrm rot="2943255">
            <a:off x="-3659438" y="-1256906"/>
            <a:ext cx="8779066" cy="8401519"/>
          </a:xfrm>
          <a:prstGeom prst="arc">
            <a:avLst>
              <a:gd name="adj1" fmla="val 17617785"/>
              <a:gd name="adj2" fmla="val 20332592"/>
            </a:avLst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181086" y="5679118"/>
            <a:ext cx="126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shock front</a:t>
            </a:r>
            <a:endParaRPr kumimoji="1" lang="zh-CN" altLang="en-US" b="1" dirty="0"/>
          </a:p>
        </p:txBody>
      </p:sp>
      <p:cxnSp>
        <p:nvCxnSpPr>
          <p:cNvPr id="20" name="直线箭头连接符 19"/>
          <p:cNvCxnSpPr/>
          <p:nvPr/>
        </p:nvCxnSpPr>
        <p:spPr>
          <a:xfrm flipV="1">
            <a:off x="1286424" y="1966586"/>
            <a:ext cx="3492789" cy="36283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1271304" y="2329424"/>
            <a:ext cx="3688154" cy="2116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V="1">
            <a:off x="1271304" y="2737609"/>
            <a:ext cx="3688154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1241064" y="3009734"/>
            <a:ext cx="3718394" cy="16509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844676" y="1647885"/>
            <a:ext cx="1818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pulsar wind, cold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5143785" y="4029253"/>
                <a:ext cx="84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HK" altLang="zh-CN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kumimoji="1" lang="en-HK" altLang="zh-CN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kumimoji="1" lang="en-US" altLang="zh-CN" dirty="0" smtClean="0"/>
                  <a:t>10</a:t>
                </a:r>
                <a:r>
                  <a:rPr kumimoji="1" lang="en-US" altLang="zh-CN" baseline="30000" dirty="0" smtClean="0"/>
                  <a:t>5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785" y="4029253"/>
                <a:ext cx="849913" cy="369332"/>
              </a:xfrm>
              <a:prstGeom prst="rect">
                <a:avLst/>
              </a:prstGeom>
              <a:blipFill>
                <a:blip r:embed="rId2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线箭头连接符 32"/>
          <p:cNvCxnSpPr/>
          <p:nvPr/>
        </p:nvCxnSpPr>
        <p:spPr>
          <a:xfrm flipV="1">
            <a:off x="1980759" y="2329424"/>
            <a:ext cx="0" cy="845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V="1">
            <a:off x="3131079" y="2315526"/>
            <a:ext cx="0" cy="845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V="1">
            <a:off x="4234839" y="2285290"/>
            <a:ext cx="0" cy="845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707888" y="2662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cxnSp>
        <p:nvCxnSpPr>
          <p:cNvPr id="37" name="直线箭头连接符 36"/>
          <p:cNvCxnSpPr/>
          <p:nvPr/>
        </p:nvCxnSpPr>
        <p:spPr>
          <a:xfrm flipV="1">
            <a:off x="5550340" y="2314908"/>
            <a:ext cx="0" cy="845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V="1">
            <a:off x="5778340" y="2301010"/>
            <a:ext cx="0" cy="845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 flipV="1">
            <a:off x="5974900" y="2301010"/>
            <a:ext cx="0" cy="845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536528" y="26632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3810315" y="1647885"/>
            <a:ext cx="53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 smtClean="0"/>
              <a:t>e</a:t>
            </a:r>
            <a:r>
              <a:rPr kumimoji="1" lang="en-US" altLang="zh-CN" b="1" i="1" baseline="30000" dirty="0" smtClean="0"/>
              <a:t>+/-</a:t>
            </a:r>
            <a:endParaRPr kumimoji="1" lang="zh-CN" altLang="en-US" b="1" i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5128744" y="1597254"/>
            <a:ext cx="53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 smtClean="0"/>
              <a:t>e</a:t>
            </a:r>
            <a:r>
              <a:rPr kumimoji="1" lang="en-US" altLang="zh-CN" b="1" i="1" baseline="30000" dirty="0" smtClean="0"/>
              <a:t>+/-</a:t>
            </a:r>
            <a:endParaRPr kumimoji="1" lang="zh-CN" altLang="en-US" b="1" i="1" dirty="0"/>
          </a:p>
        </p:txBody>
      </p:sp>
      <p:cxnSp>
        <p:nvCxnSpPr>
          <p:cNvPr id="72" name="曲线连接符 71"/>
          <p:cNvCxnSpPr/>
          <p:nvPr/>
        </p:nvCxnSpPr>
        <p:spPr>
          <a:xfrm flipV="1">
            <a:off x="6366841" y="1966586"/>
            <a:ext cx="412871" cy="318704"/>
          </a:xfrm>
          <a:prstGeom prst="curvedConnector3">
            <a:avLst>
              <a:gd name="adj1" fmla="val 39014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曲线连接符 76"/>
          <p:cNvCxnSpPr/>
          <p:nvPr/>
        </p:nvCxnSpPr>
        <p:spPr>
          <a:xfrm rot="16200000" flipH="1">
            <a:off x="6419551" y="2770531"/>
            <a:ext cx="361485" cy="35883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曲线连接符 77"/>
          <p:cNvCxnSpPr/>
          <p:nvPr/>
        </p:nvCxnSpPr>
        <p:spPr>
          <a:xfrm rot="5400000" flipH="1" flipV="1">
            <a:off x="5997346" y="1863368"/>
            <a:ext cx="463290" cy="20643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7041575" y="2769206"/>
            <a:ext cx="1897537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000090"/>
                </a:solidFill>
              </a:rPr>
              <a:t>Inverse-</a:t>
            </a:r>
            <a:r>
              <a:rPr kumimoji="1" lang="en-US" altLang="zh-CN" b="1" dirty="0" err="1" smtClean="0">
                <a:solidFill>
                  <a:srgbClr val="000090"/>
                </a:solidFill>
              </a:rPr>
              <a:t>Comption</a:t>
            </a:r>
            <a:r>
              <a:rPr kumimoji="1" lang="en-US" altLang="zh-CN" b="1" dirty="0" smtClean="0">
                <a:solidFill>
                  <a:srgbClr val="000090"/>
                </a:solidFill>
              </a:rPr>
              <a:t> </a:t>
            </a:r>
          </a:p>
          <a:p>
            <a:r>
              <a:rPr kumimoji="1" lang="en-US" altLang="zh-CN" b="1" dirty="0" smtClean="0">
                <a:solidFill>
                  <a:srgbClr val="000090"/>
                </a:solidFill>
              </a:rPr>
              <a:t>Scatter: </a:t>
            </a:r>
          </a:p>
          <a:p>
            <a:r>
              <a:rPr kumimoji="1" lang="en-US" altLang="zh-CN" b="1" dirty="0" err="1" smtClean="0">
                <a:solidFill>
                  <a:srgbClr val="000090"/>
                </a:solidFill>
              </a:rPr>
              <a:t>TeV</a:t>
            </a:r>
            <a:r>
              <a:rPr kumimoji="1" lang="en-US" altLang="zh-CN" b="1" dirty="0" smtClean="0">
                <a:solidFill>
                  <a:srgbClr val="000090"/>
                </a:solidFill>
              </a:rPr>
              <a:t> gamma-ray</a:t>
            </a:r>
            <a:endParaRPr kumimoji="1" lang="zh-CN" altLang="en-US" b="1" dirty="0">
              <a:solidFill>
                <a:srgbClr val="000090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001257" y="3326016"/>
            <a:ext cx="1365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pulsar wind,</a:t>
            </a:r>
          </a:p>
          <a:p>
            <a:r>
              <a:rPr kumimoji="1" lang="en-US" altLang="zh-CN" b="1" dirty="0" smtClean="0"/>
              <a:t>hot</a:t>
            </a:r>
            <a:endParaRPr kumimoji="1" lang="zh-CN" altLang="en-US" b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3916686" y="6417782"/>
            <a:ext cx="169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Kong et al. 2011</a:t>
            </a:r>
            <a:endParaRPr kumimoji="1" lang="zh-CN" altLang="en-US" dirty="0"/>
          </a:p>
        </p:txBody>
      </p:sp>
      <p:cxnSp>
        <p:nvCxnSpPr>
          <p:cNvPr id="50" name="曲线连接符 49"/>
          <p:cNvCxnSpPr/>
          <p:nvPr/>
        </p:nvCxnSpPr>
        <p:spPr>
          <a:xfrm flipV="1">
            <a:off x="6366841" y="2118986"/>
            <a:ext cx="543142" cy="166304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曲线连接符 53"/>
          <p:cNvCxnSpPr/>
          <p:nvPr/>
        </p:nvCxnSpPr>
        <p:spPr>
          <a:xfrm flipV="1">
            <a:off x="6986377" y="1979406"/>
            <a:ext cx="543142" cy="166304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/>
          <p:cNvCxnSpPr/>
          <p:nvPr/>
        </p:nvCxnSpPr>
        <p:spPr>
          <a:xfrm flipV="1">
            <a:off x="7628689" y="1833416"/>
            <a:ext cx="543142" cy="166304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/>
          <p:nvPr/>
        </p:nvCxnSpPr>
        <p:spPr>
          <a:xfrm flipV="1">
            <a:off x="6402457" y="2577965"/>
            <a:ext cx="543142" cy="166304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/>
          <p:nvPr/>
        </p:nvCxnSpPr>
        <p:spPr>
          <a:xfrm flipV="1">
            <a:off x="7021993" y="2438385"/>
            <a:ext cx="543142" cy="166304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/>
          <p:cNvCxnSpPr/>
          <p:nvPr/>
        </p:nvCxnSpPr>
        <p:spPr>
          <a:xfrm flipV="1">
            <a:off x="7664305" y="2292395"/>
            <a:ext cx="543142" cy="166304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20794" y="3404170"/>
                <a:ext cx="93852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HK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∼</m:t>
                      </m:r>
                      <m:sSup>
                        <m:s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HK" b="0" dirty="0" smtClean="0"/>
              </a:p>
              <a:p>
                <a:endParaRPr lang="en-HK" b="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794" y="3404170"/>
                <a:ext cx="938527" cy="553998"/>
              </a:xfrm>
              <a:prstGeom prst="rect">
                <a:avLst/>
              </a:prstGeom>
              <a:blipFill>
                <a:blip r:embed="rId3"/>
                <a:stretch>
                  <a:fillRect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02644" y="4202285"/>
            <a:ext cx="32457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Marker" panose="03080602040302020204" pitchFamily="66" charset="0"/>
              </a:rPr>
              <a:t>Shock heats</a:t>
            </a:r>
          </a:p>
          <a:p>
            <a:r>
              <a:rPr lang="en-US" dirty="0" smtClean="0">
                <a:latin typeface="Segoe Marker" panose="03080602040302020204" pitchFamily="66" charset="0"/>
              </a:rPr>
              <a:t>Electrons in pulsar wind</a:t>
            </a:r>
          </a:p>
          <a:p>
            <a:r>
              <a:rPr lang="en-US" dirty="0">
                <a:latin typeface="Segoe Marker" panose="03080602040302020204" pitchFamily="66" charset="0"/>
              </a:rPr>
              <a:t> </a:t>
            </a:r>
            <a:r>
              <a:rPr lang="en-US" dirty="0" smtClean="0">
                <a:latin typeface="Segoe Marker" panose="03080602040302020204" pitchFamily="66" charset="0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latin typeface="Segoe Marker" panose="03080602040302020204" pitchFamily="66" charset="0"/>
                <a:sym typeface="Wingdings" panose="05000000000000000000" pitchFamily="2" charset="2"/>
              </a:rPr>
              <a:t>synchroton</a:t>
            </a:r>
            <a:r>
              <a:rPr lang="en-US" dirty="0" smtClean="0">
                <a:latin typeface="Segoe Marker" panose="03080602040302020204" pitchFamily="66" charset="0"/>
                <a:sym typeface="Wingdings" panose="05000000000000000000" pitchFamily="2" charset="2"/>
              </a:rPr>
              <a:t> radiation X-ray</a:t>
            </a:r>
          </a:p>
          <a:p>
            <a:r>
              <a:rPr lang="en-US" dirty="0" smtClean="0">
                <a:latin typeface="Segoe Marker" panose="03080602040302020204" pitchFamily="66" charset="0"/>
                <a:sym typeface="Wingdings" panose="05000000000000000000" pitchFamily="2" charset="2"/>
              </a:rPr>
              <a:t>              IC by hot electron  </a:t>
            </a:r>
            <a:r>
              <a:rPr lang="en-US" dirty="0" err="1" smtClean="0">
                <a:latin typeface="Segoe Marker" panose="03080602040302020204" pitchFamily="66" charset="0"/>
                <a:sym typeface="Wingdings" panose="05000000000000000000" pitchFamily="2" charset="2"/>
              </a:rPr>
              <a:t>TeV</a:t>
            </a:r>
            <a:endParaRPr lang="en-US" dirty="0">
              <a:latin typeface="Segoe Marker" panose="030806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5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HK" sz="36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Emission in 100 MeV-100 GeV</a:t>
            </a:r>
            <a:endParaRPr lang="en-US" sz="36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7199" y="1570946"/>
            <a:ext cx="4011105" cy="3029334"/>
            <a:chOff x="980574" y="1714062"/>
            <a:chExt cx="7241091" cy="404066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574" y="1714062"/>
              <a:ext cx="7182852" cy="3467584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919" y="5125993"/>
              <a:ext cx="6601746" cy="628738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2367637" y="5105568"/>
            <a:ext cx="374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Tam 2011, </a:t>
            </a:r>
            <a:r>
              <a:rPr lang="en-HK" dirty="0" err="1" smtClean="0"/>
              <a:t>Abdo</a:t>
            </a:r>
            <a:r>
              <a:rPr lang="en-HK" dirty="0" smtClean="0"/>
              <a:t> 2011, </a:t>
            </a:r>
            <a:r>
              <a:rPr lang="en-HK" dirty="0" err="1" smtClean="0"/>
              <a:t>Caliandro</a:t>
            </a:r>
            <a:r>
              <a:rPr lang="en-HK" dirty="0" smtClean="0"/>
              <a:t> 2015</a:t>
            </a:r>
            <a:endParaRPr lang="en-US" dirty="0"/>
          </a:p>
        </p:txBody>
      </p:sp>
      <p:grpSp>
        <p:nvGrpSpPr>
          <p:cNvPr id="7" name="组 13"/>
          <p:cNvGrpSpPr/>
          <p:nvPr/>
        </p:nvGrpSpPr>
        <p:grpSpPr>
          <a:xfrm>
            <a:off x="5802101" y="1924849"/>
            <a:ext cx="1943908" cy="1797731"/>
            <a:chOff x="4554378" y="1224171"/>
            <a:chExt cx="4000500" cy="4770114"/>
          </a:xfrm>
        </p:grpSpPr>
        <p:pic>
          <p:nvPicPr>
            <p:cNvPr id="8" name="图片 3" descr="illustration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4378" y="1224171"/>
              <a:ext cx="4000500" cy="4559301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5109399" y="2919852"/>
              <a:ext cx="671521" cy="583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218869" y="5410315"/>
              <a:ext cx="671521" cy="583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655917" y="4342387"/>
              <a:ext cx="671521" cy="583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441792" y="5343327"/>
              <a:ext cx="637476" cy="242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1" name="Explosion 2 20"/>
          <p:cNvSpPr/>
          <p:nvPr/>
        </p:nvSpPr>
        <p:spPr>
          <a:xfrm>
            <a:off x="6931473" y="2150398"/>
            <a:ext cx="540867" cy="497711"/>
          </a:xfrm>
          <a:prstGeom prst="irregularSeal2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直线箭头连接符 15"/>
          <p:cNvCxnSpPr/>
          <p:nvPr/>
        </p:nvCxnSpPr>
        <p:spPr>
          <a:xfrm>
            <a:off x="7340144" y="2576670"/>
            <a:ext cx="1818369" cy="583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16"/>
          <p:cNvSpPr txBox="1"/>
          <p:nvPr/>
        </p:nvSpPr>
        <p:spPr>
          <a:xfrm rot="1176973">
            <a:off x="7724685" y="2494197"/>
            <a:ext cx="12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to observer</a:t>
            </a:r>
            <a:endParaRPr kumimoji="1"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32585" y="4128908"/>
            <a:ext cx="2295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Segoe Marker" panose="03080602040302020204" pitchFamily="66" charset="0"/>
              </a:rPr>
              <a:t>GeV flare at un-expected </a:t>
            </a:r>
          </a:p>
          <a:p>
            <a:r>
              <a:rPr lang="en-US" i="1" dirty="0" smtClean="0">
                <a:latin typeface="Segoe Marker" panose="03080602040302020204" pitchFamily="66" charset="0"/>
              </a:rPr>
              <a:t>orbital phase</a:t>
            </a:r>
            <a:endParaRPr lang="en-US" i="1" dirty="0">
              <a:latin typeface="Segoe Marker" panose="030806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35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HK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Models for GeV emission</a:t>
            </a:r>
            <a:endParaRPr lang="en-US" sz="36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>
                <a:latin typeface="Segoe Marker" panose="03080602040302020204" pitchFamily="66" charset="0"/>
              </a:rPr>
              <a:t>Inverse </a:t>
            </a:r>
            <a:r>
              <a:rPr lang="en-HK" dirty="0" smtClean="0">
                <a:latin typeface="Segoe Marker" panose="03080602040302020204" pitchFamily="66" charset="0"/>
              </a:rPr>
              <a:t>Compton </a:t>
            </a:r>
            <a:r>
              <a:rPr lang="en-HK" dirty="0" smtClean="0">
                <a:latin typeface="Segoe Marker" panose="03080602040302020204" pitchFamily="66" charset="0"/>
              </a:rPr>
              <a:t>scattering: first come-to-mind mechanism for GeV emission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93" y="4093744"/>
            <a:ext cx="756759" cy="53982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423052" y="3345084"/>
            <a:ext cx="2327145" cy="7486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423052" y="3970116"/>
            <a:ext cx="2327145" cy="2662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1423052" y="4363655"/>
            <a:ext cx="2327145" cy="1157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23052" y="4479403"/>
            <a:ext cx="2222973" cy="5013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23052" y="4661965"/>
            <a:ext cx="1979905" cy="8707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9812" y="5598977"/>
            <a:ext cx="328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solidFill>
                  <a:schemeClr val="tx2"/>
                </a:solidFill>
              </a:rPr>
              <a:t>Cold, mild relativistic pulsar wind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Cloud 15"/>
          <p:cNvSpPr/>
          <p:nvPr/>
        </p:nvSpPr>
        <p:spPr>
          <a:xfrm>
            <a:off x="3731451" y="3211975"/>
            <a:ext cx="1581329" cy="2534856"/>
          </a:xfrm>
          <a:prstGeom prst="cloud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b="1" dirty="0" smtClean="0">
                <a:solidFill>
                  <a:schemeClr val="tx2"/>
                </a:solidFill>
              </a:rPr>
              <a:t>Soft photons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19" name="曲线连接符 49"/>
          <p:cNvCxnSpPr/>
          <p:nvPr/>
        </p:nvCxnSpPr>
        <p:spPr>
          <a:xfrm flipV="1">
            <a:off x="5367132" y="4062925"/>
            <a:ext cx="543142" cy="166304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53"/>
          <p:cNvCxnSpPr/>
          <p:nvPr/>
        </p:nvCxnSpPr>
        <p:spPr>
          <a:xfrm flipV="1">
            <a:off x="5986668" y="3923345"/>
            <a:ext cx="543142" cy="166304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54"/>
          <p:cNvCxnSpPr/>
          <p:nvPr/>
        </p:nvCxnSpPr>
        <p:spPr>
          <a:xfrm flipV="1">
            <a:off x="6628980" y="3777355"/>
            <a:ext cx="543142" cy="166304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56"/>
          <p:cNvCxnSpPr/>
          <p:nvPr/>
        </p:nvCxnSpPr>
        <p:spPr>
          <a:xfrm flipV="1">
            <a:off x="5402748" y="4521904"/>
            <a:ext cx="543142" cy="166304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57"/>
          <p:cNvCxnSpPr/>
          <p:nvPr/>
        </p:nvCxnSpPr>
        <p:spPr>
          <a:xfrm flipV="1">
            <a:off x="6022284" y="4382324"/>
            <a:ext cx="543142" cy="166304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59"/>
          <p:cNvCxnSpPr/>
          <p:nvPr/>
        </p:nvCxnSpPr>
        <p:spPr>
          <a:xfrm flipV="1">
            <a:off x="6664596" y="4236334"/>
            <a:ext cx="543142" cy="166304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464430" y="3233556"/>
                <a:ext cx="93852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HK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∼</m:t>
                      </m:r>
                      <m:sSup>
                        <m:s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HK" b="0" dirty="0" smtClean="0"/>
              </a:p>
              <a:p>
                <a:endParaRPr lang="en-HK" b="0" dirty="0" smtClean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430" y="3233556"/>
                <a:ext cx="938527" cy="553998"/>
              </a:xfrm>
              <a:prstGeom prst="rect">
                <a:avLst/>
              </a:prstGeom>
              <a:blipFill>
                <a:blip r:embed="rId3"/>
                <a:stretch>
                  <a:fillRect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7396223" y="3970116"/>
            <a:ext cx="142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 smtClean="0"/>
              <a:t>GeV photons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96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HK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Models for GeV emission</a:t>
            </a:r>
            <a:endParaRPr lang="en-US" sz="36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2800" dirty="0" smtClean="0">
                <a:latin typeface="Segoe Marker" panose="03080602040302020204" pitchFamily="66" charset="0"/>
              </a:rPr>
              <a:t>Inverse Compton </a:t>
            </a:r>
            <a:r>
              <a:rPr lang="en-HK" sz="2800" dirty="0" smtClean="0">
                <a:latin typeface="Segoe Marker" panose="03080602040302020204" pitchFamily="66" charset="0"/>
              </a:rPr>
              <a:t>scattering</a:t>
            </a:r>
          </a:p>
          <a:p>
            <a:r>
              <a:rPr lang="en-HK" sz="2800" dirty="0" smtClean="0">
                <a:latin typeface="Segoe Marker" panose="03080602040302020204" pitchFamily="66" charset="0"/>
              </a:rPr>
              <a:t>Problem: where comes the soft photons (target)?</a:t>
            </a:r>
            <a:r>
              <a:rPr lang="en-HK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93" y="4093744"/>
            <a:ext cx="756759" cy="53982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423052" y="3345084"/>
            <a:ext cx="2327145" cy="7486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423052" y="3970116"/>
            <a:ext cx="2327145" cy="2662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1423052" y="4363655"/>
            <a:ext cx="2327145" cy="1157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23052" y="4479403"/>
            <a:ext cx="2222973" cy="5013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23052" y="4661965"/>
            <a:ext cx="1979905" cy="8707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9812" y="5598977"/>
            <a:ext cx="328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solidFill>
                  <a:schemeClr val="tx2"/>
                </a:solidFill>
              </a:rPr>
              <a:t>Cold, mild relativistic pulsar wind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Cloud 15"/>
          <p:cNvSpPr/>
          <p:nvPr/>
        </p:nvSpPr>
        <p:spPr>
          <a:xfrm>
            <a:off x="3731451" y="3211975"/>
            <a:ext cx="1581329" cy="2534856"/>
          </a:xfrm>
          <a:prstGeom prst="cloud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b="1" dirty="0" smtClean="0">
                <a:solidFill>
                  <a:schemeClr val="tx2"/>
                </a:solidFill>
              </a:rPr>
              <a:t>Soft photons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19" name="曲线连接符 49"/>
          <p:cNvCxnSpPr/>
          <p:nvPr/>
        </p:nvCxnSpPr>
        <p:spPr>
          <a:xfrm flipV="1">
            <a:off x="5367132" y="4062925"/>
            <a:ext cx="543142" cy="166304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53"/>
          <p:cNvCxnSpPr/>
          <p:nvPr/>
        </p:nvCxnSpPr>
        <p:spPr>
          <a:xfrm flipV="1">
            <a:off x="5986668" y="3923345"/>
            <a:ext cx="543142" cy="166304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54"/>
          <p:cNvCxnSpPr/>
          <p:nvPr/>
        </p:nvCxnSpPr>
        <p:spPr>
          <a:xfrm flipV="1">
            <a:off x="6628980" y="3777355"/>
            <a:ext cx="543142" cy="166304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56"/>
          <p:cNvCxnSpPr/>
          <p:nvPr/>
        </p:nvCxnSpPr>
        <p:spPr>
          <a:xfrm flipV="1">
            <a:off x="5402748" y="4521904"/>
            <a:ext cx="543142" cy="166304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57"/>
          <p:cNvCxnSpPr/>
          <p:nvPr/>
        </p:nvCxnSpPr>
        <p:spPr>
          <a:xfrm flipV="1">
            <a:off x="6022284" y="4382324"/>
            <a:ext cx="543142" cy="166304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59"/>
          <p:cNvCxnSpPr/>
          <p:nvPr/>
        </p:nvCxnSpPr>
        <p:spPr>
          <a:xfrm flipV="1">
            <a:off x="6664596" y="4236334"/>
            <a:ext cx="543142" cy="166304"/>
          </a:xfrm>
          <a:prstGeom prst="curvedConnector3">
            <a:avLst>
              <a:gd name="adj1" fmla="val 50000"/>
            </a:avLst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464430" y="3233556"/>
                <a:ext cx="93852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HK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∼</m:t>
                      </m:r>
                      <m:sSup>
                        <m:s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HK" b="0" dirty="0" smtClean="0"/>
              </a:p>
              <a:p>
                <a:endParaRPr lang="en-HK" b="0" dirty="0" smtClean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430" y="3233556"/>
                <a:ext cx="938527" cy="553998"/>
              </a:xfrm>
              <a:prstGeom prst="rect">
                <a:avLst/>
              </a:prstGeom>
              <a:blipFill>
                <a:blip r:embed="rId3"/>
                <a:stretch>
                  <a:fillRect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7396223" y="3970116"/>
            <a:ext cx="142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 smtClean="0"/>
              <a:t>GeV photons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176025" y="3398842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374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494</Words>
  <Application>Microsoft Office PowerPoint</Application>
  <PresentationFormat>On-screen Show (4:3)</PresentationFormat>
  <Paragraphs>144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宋体</vt:lpstr>
      <vt:lpstr>Arial</vt:lpstr>
      <vt:lpstr>Calibri</vt:lpstr>
      <vt:lpstr>Cambria Math</vt:lpstr>
      <vt:lpstr>Mangal</vt:lpstr>
      <vt:lpstr>Segoe Marker</vt:lpstr>
      <vt:lpstr>Segoe UI Black</vt:lpstr>
      <vt:lpstr>Times New Roman</vt:lpstr>
      <vt:lpstr>Wingdings</vt:lpstr>
      <vt:lpstr>Office 主题</vt:lpstr>
      <vt:lpstr>A NEW APPROACH TO THE GeV FLARE OF PSR B1259-63/LS2883 </vt:lpstr>
      <vt:lpstr>Introduction of the system</vt:lpstr>
      <vt:lpstr>X-ray/TeV emission</vt:lpstr>
      <vt:lpstr>Origin of the X-ray/TeV emission</vt:lpstr>
      <vt:lpstr>Origin of the X-ray/TeV emission</vt:lpstr>
      <vt:lpstr>Origin of the X-ray/TeV emission</vt:lpstr>
      <vt:lpstr>Emission in 100 MeV-100 GeV</vt:lpstr>
      <vt:lpstr>Models for GeV emission</vt:lpstr>
      <vt:lpstr>Models for GeV emission</vt:lpstr>
      <vt:lpstr>Models for GeV emission</vt:lpstr>
      <vt:lpstr>Condition of mass transfer from optical companion </vt:lpstr>
      <vt:lpstr>Location of the circumstellar disk, and phases of mass transfer</vt:lpstr>
      <vt:lpstr>Condition of the formation of accretion disk</vt:lpstr>
      <vt:lpstr>Formation of the accretion disk</vt:lpstr>
      <vt:lpstr>Evolution of the accretion disk</vt:lpstr>
      <vt:lpstr>Evolution of SED</vt:lpstr>
      <vt:lpstr>Evolution of SED and light curve</vt:lpstr>
      <vt:lpstr>Predication</vt:lpstr>
      <vt:lpstr>Summary of the model</vt:lpstr>
    </vt:vector>
  </TitlesOfParts>
  <Company>高能所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易 逸度</dc:creator>
  <cp:lastModifiedBy>yishuxu</cp:lastModifiedBy>
  <cp:revision>224</cp:revision>
  <dcterms:created xsi:type="dcterms:W3CDTF">2017-06-16T04:13:49Z</dcterms:created>
  <dcterms:modified xsi:type="dcterms:W3CDTF">2017-06-25T04:42:51Z</dcterms:modified>
</cp:coreProperties>
</file>