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20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8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94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6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53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1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31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2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21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97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9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8D46-DB3B-A047-AFDC-88C5D86714D1}" type="datetimeFigureOut">
              <a:rPr kumimoji="1" lang="zh-CN" altLang="en-US" smtClean="0"/>
              <a:t>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inarybig.gif"/>
          <p:cNvPicPr>
            <a:picLocks noChangeAspect="1"/>
          </p:cNvPicPr>
          <p:nvPr/>
        </p:nvPicPr>
        <p:blipFill rotWithShape="1">
          <a:blip r:embed="rId3">
            <a:alphaModFix am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9" t="6258" b="16350"/>
          <a:stretch/>
        </p:blipFill>
        <p:spPr>
          <a:xfrm>
            <a:off x="11071" y="3069494"/>
            <a:ext cx="5434089" cy="376758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Hong Kong University logo.jpg"/>
          <p:cNvPicPr>
            <a:picLocks noChangeAspect="1"/>
          </p:cNvPicPr>
          <p:nvPr/>
        </p:nvPicPr>
        <p:blipFill>
          <a:blip r:embed="rId4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" y="0"/>
            <a:ext cx="2473022" cy="1219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1594344"/>
            <a:ext cx="8553691" cy="14700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kumimoji="1" lang="en-HK" altLang="zh-CN" u="sng" dirty="0">
                <a:latin typeface="Segoe UI Black" panose="020B0A02040204020203" pitchFamily="34" charset="0"/>
                <a:cs typeface="Segoe UI Black" panose="020B0A02040204020203" pitchFamily="34" charset="0"/>
              </a:rPr>
              <a:t>A NEW APPROACH TO THE GeV FLARE OF PSR B1259-63/LS2883</a:t>
            </a:r>
            <a:br>
              <a:rPr kumimoji="1" lang="en-HK" altLang="zh-CN" u="sng" dirty="0">
                <a:latin typeface="Segoe UI Black" panose="020B0A02040204020203" pitchFamily="34" charset="0"/>
                <a:cs typeface="Segoe UI Black" panose="020B0A02040204020203" pitchFamily="34" charset="0"/>
              </a:rPr>
            </a:br>
            <a:endParaRPr kumimoji="1" lang="zh-CN" altLang="en-US" u="sng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49163" y="3445424"/>
            <a:ext cx="3094837" cy="3389743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Yi </a:t>
            </a:r>
            <a:r>
              <a:rPr kumimoji="1" lang="en-US" altLang="zh-CN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kumimoji="1" lang="en-US" altLang="zh-CN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hu-Xu</a:t>
            </a:r>
            <a:r>
              <a:rPr kumimoji="1"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(</a:t>
            </a:r>
            <a:r>
              <a:rPr kumimoji="1" lang="zh-CN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易疏序</a:t>
            </a:r>
            <a:r>
              <a:rPr kumimoji="1"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kumimoji="1" lang="en-US" altLang="zh-CN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algn="l"/>
            <a:r>
              <a:rPr kumimoji="1"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contributor: </a:t>
            </a:r>
          </a:p>
          <a:p>
            <a:pPr algn="l"/>
            <a:r>
              <a:rPr kumimoji="1"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K-S Cheng</a:t>
            </a:r>
            <a:endParaRPr kumimoji="1" lang="en-US" altLang="zh-CN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algn="l"/>
            <a:r>
              <a:rPr lang="en-US" altLang="zh-CN" sz="2400" dirty="0">
                <a:latin typeface="Times New Roman"/>
                <a:cs typeface="Times New Roman"/>
              </a:rPr>
              <a:t>Department of Physics</a:t>
            </a:r>
          </a:p>
          <a:p>
            <a:pPr algn="l"/>
            <a:r>
              <a:rPr lang="en-US" altLang="zh-CN" sz="2400" dirty="0">
                <a:latin typeface="Times New Roman"/>
                <a:cs typeface="Times New Roman"/>
              </a:rPr>
              <a:t>University of Hong </a:t>
            </a:r>
            <a:r>
              <a:rPr lang="en-US" altLang="zh-CN" sz="2400" dirty="0" smtClean="0">
                <a:latin typeface="Times New Roman"/>
                <a:cs typeface="Times New Roman"/>
              </a:rPr>
              <a:t>Kong</a:t>
            </a:r>
          </a:p>
          <a:p>
            <a:pPr algn="l"/>
            <a:endParaRPr lang="en-US" altLang="zh-CN" sz="2400" dirty="0">
              <a:latin typeface="Times New Roman"/>
              <a:cs typeface="Times New Roman"/>
            </a:endParaRPr>
          </a:p>
          <a:p>
            <a:pPr algn="l"/>
            <a:r>
              <a:rPr lang="en-US" altLang="zh-CN" sz="2400" dirty="0" smtClean="0">
                <a:latin typeface="Times New Roman"/>
                <a:cs typeface="Times New Roman"/>
              </a:rPr>
              <a:t>FPS6 @ Wuhan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algn="l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02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Models for GeV emission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Inverse Compton scattering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3" y="4093744"/>
            <a:ext cx="756759" cy="5398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423052" y="3345084"/>
            <a:ext cx="2327145" cy="7486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23052" y="3970116"/>
            <a:ext cx="2327145" cy="2662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423052" y="4363655"/>
            <a:ext cx="2327145" cy="115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3052" y="4479403"/>
            <a:ext cx="2222973" cy="501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23052" y="4661965"/>
            <a:ext cx="1979905" cy="8707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9812" y="5598977"/>
            <a:ext cx="328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solidFill>
                  <a:schemeClr val="tx2"/>
                </a:solidFill>
              </a:rPr>
              <a:t>Cold, mild relativistic pulsar wind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731451" y="3211975"/>
            <a:ext cx="1581329" cy="2534856"/>
          </a:xfrm>
          <a:prstGeom prst="cloud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 smtClean="0">
                <a:solidFill>
                  <a:schemeClr val="tx2"/>
                </a:solidFill>
              </a:rPr>
              <a:t>Soft photons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9" name="曲线连接符 49"/>
          <p:cNvCxnSpPr/>
          <p:nvPr/>
        </p:nvCxnSpPr>
        <p:spPr>
          <a:xfrm flipV="1">
            <a:off x="5367132" y="406292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53"/>
          <p:cNvCxnSpPr/>
          <p:nvPr/>
        </p:nvCxnSpPr>
        <p:spPr>
          <a:xfrm flipV="1">
            <a:off x="5986668" y="392334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54"/>
          <p:cNvCxnSpPr/>
          <p:nvPr/>
        </p:nvCxnSpPr>
        <p:spPr>
          <a:xfrm flipV="1">
            <a:off x="6628980" y="377735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56"/>
          <p:cNvCxnSpPr/>
          <p:nvPr/>
        </p:nvCxnSpPr>
        <p:spPr>
          <a:xfrm flipV="1">
            <a:off x="5402748" y="452190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57"/>
          <p:cNvCxnSpPr/>
          <p:nvPr/>
        </p:nvCxnSpPr>
        <p:spPr>
          <a:xfrm flipV="1">
            <a:off x="6022284" y="438232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59"/>
          <p:cNvCxnSpPr/>
          <p:nvPr/>
        </p:nvCxnSpPr>
        <p:spPr>
          <a:xfrm flipV="1">
            <a:off x="6664596" y="423633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64430" y="3233556"/>
                <a:ext cx="9385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HK" b="0" dirty="0" smtClean="0"/>
              </a:p>
              <a:p>
                <a:endParaRPr lang="en-HK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430" y="3233556"/>
                <a:ext cx="938527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396223" y="3970116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 smtClean="0"/>
              <a:t>GeV photons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176025" y="33988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374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Models for GeV emission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57200" y="1660968"/>
            <a:ext cx="1581329" cy="2534856"/>
          </a:xfrm>
          <a:prstGeom prst="cloud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 smtClean="0">
                <a:solidFill>
                  <a:schemeClr val="tx2"/>
                </a:solidFill>
              </a:rPr>
              <a:t>Soft photons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7063" y="1643607"/>
            <a:ext cx="37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 smtClean="0"/>
              <a:t>The Be star and the circumstellar disk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V="1">
            <a:off x="2037211" y="1828273"/>
            <a:ext cx="219852" cy="110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6007770" y="1828273"/>
            <a:ext cx="381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9225" y="1654655"/>
            <a:ext cx="23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 smtClean="0"/>
              <a:t>should near </a:t>
            </a:r>
            <a:r>
              <a:rPr lang="en-HK" b="1" dirty="0" err="1" smtClean="0"/>
              <a:t>periastron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555848" y="1406064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8896" y="2697563"/>
            <a:ext cx="5115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b="1" dirty="0" smtClean="0"/>
              <a:t>Accretion disk around the neutron star</a:t>
            </a:r>
            <a:endParaRPr lang="en-US" sz="2400" b="1" dirty="0"/>
          </a:p>
        </p:txBody>
      </p:sp>
      <p:cxnSp>
        <p:nvCxnSpPr>
          <p:cNvPr id="13" name="Straight Arrow Connector 12"/>
          <p:cNvCxnSpPr>
            <a:stCxn id="3" idx="0"/>
            <a:endCxn id="11" idx="1"/>
          </p:cNvCxnSpPr>
          <p:nvPr/>
        </p:nvCxnSpPr>
        <p:spPr>
          <a:xfrm>
            <a:off x="2037211" y="2928396"/>
            <a:ext cx="8116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2783449">
            <a:off x="2265297" y="2989545"/>
            <a:ext cx="4100432" cy="2083443"/>
          </a:xfrm>
          <a:prstGeom prst="arc">
            <a:avLst>
              <a:gd name="adj1" fmla="val 17640240"/>
              <a:gd name="adj2" fmla="val 9565568"/>
            </a:avLst>
          </a:prstGeom>
          <a:ln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567909" y="3530927"/>
            <a:ext cx="4973252" cy="2637183"/>
            <a:chOff x="2567909" y="3530927"/>
            <a:chExt cx="4973252" cy="2637183"/>
          </a:xfrm>
        </p:grpSpPr>
        <p:sp>
          <p:nvSpPr>
            <p:cNvPr id="33" name="Cloud 32"/>
            <p:cNvSpPr/>
            <p:nvPr/>
          </p:nvSpPr>
          <p:spPr>
            <a:xfrm>
              <a:off x="5152459" y="5462587"/>
              <a:ext cx="420138" cy="381964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3639953" y="3843852"/>
              <a:ext cx="475640" cy="2442258"/>
            </a:xfrm>
            <a:prstGeom prst="triangl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6082212" y="3843852"/>
              <a:ext cx="475640" cy="2442258"/>
            </a:xfrm>
            <a:prstGeom prst="triangl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786641" y="4752718"/>
              <a:ext cx="624524" cy="6245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7471" y="4741814"/>
              <a:ext cx="536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>
                  <a:solidFill>
                    <a:srgbClr val="FFFF00"/>
                  </a:solidFill>
                </a:rPr>
                <a:t>Be </a:t>
              </a:r>
            </a:p>
            <a:p>
              <a:r>
                <a:rPr lang="en-HK" dirty="0" smtClean="0">
                  <a:solidFill>
                    <a:srgbClr val="FFFF00"/>
                  </a:solidFill>
                </a:rPr>
                <a:t>star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8852" y="4880313"/>
              <a:ext cx="183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Circumstellar disk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567909" y="3541853"/>
              <a:ext cx="520861" cy="12797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73660" y="3530927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310442" y="5604726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712103" y="4279739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Cloud 34"/>
            <p:cNvSpPr/>
            <p:nvPr/>
          </p:nvSpPr>
          <p:spPr>
            <a:xfrm>
              <a:off x="3395037" y="4561691"/>
              <a:ext cx="420138" cy="381964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53020" y="4703830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55253" y="3589298"/>
              <a:ext cx="14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mtClean="0"/>
                <a:t>Accretion disk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81064" y="5798778"/>
              <a:ext cx="2531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Gravity-captured matter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6275" y="419582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pulsar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851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sz="4000" dirty="0"/>
              <a:t>Condition of mass transfer from optical companion </a:t>
            </a:r>
            <a:endParaRPr lang="en-US" sz="4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00798" y="7425720"/>
            <a:ext cx="893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68142" y="2999419"/>
            <a:ext cx="4178736" cy="2416672"/>
            <a:chOff x="1011107" y="1883259"/>
            <a:chExt cx="5571648" cy="3222229"/>
          </a:xfrm>
        </p:grpSpPr>
        <p:sp>
          <p:nvSpPr>
            <p:cNvPr id="8" name="Freeform 7"/>
            <p:cNvSpPr/>
            <p:nvPr/>
          </p:nvSpPr>
          <p:spPr>
            <a:xfrm rot="7336525">
              <a:off x="3716741" y="2239475"/>
              <a:ext cx="3222229" cy="2509798"/>
            </a:xfrm>
            <a:custGeom>
              <a:avLst/>
              <a:gdLst>
                <a:gd name="connsiteX0" fmla="*/ 1498600 w 1662593"/>
                <a:gd name="connsiteY0" fmla="*/ 0 h 1646743"/>
                <a:gd name="connsiteX1" fmla="*/ 1524000 w 1662593"/>
                <a:gd name="connsiteY1" fmla="*/ 1612900 h 1646743"/>
                <a:gd name="connsiteX2" fmla="*/ 0 w 1662593"/>
                <a:gd name="connsiteY2" fmla="*/ 939800 h 164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93" h="1646743">
                  <a:moveTo>
                    <a:pt x="1498600" y="0"/>
                  </a:moveTo>
                  <a:cubicBezTo>
                    <a:pt x="1636183" y="728133"/>
                    <a:pt x="1773767" y="1456267"/>
                    <a:pt x="1524000" y="1612900"/>
                  </a:cubicBezTo>
                  <a:cubicBezTo>
                    <a:pt x="1274233" y="1769533"/>
                    <a:pt x="637116" y="1354666"/>
                    <a:pt x="0" y="9398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011107" y="2484125"/>
              <a:ext cx="4352298" cy="2569476"/>
              <a:chOff x="1011107" y="2484125"/>
              <a:chExt cx="4352298" cy="2569476"/>
            </a:xfrm>
          </p:grpSpPr>
          <p:sp>
            <p:nvSpPr>
              <p:cNvPr id="30" name="TextBox 29"/>
              <p:cNvSpPr txBox="1"/>
              <p:nvPr/>
            </p:nvSpPr>
            <p:spPr>
              <a:xfrm rot="19751813">
                <a:off x="4025688" y="2484125"/>
                <a:ext cx="133771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350" b="1" dirty="0"/>
                  <a:t>Shock front</a:t>
                </a:r>
                <a:endParaRPr lang="en-US" sz="1350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011107" y="3145092"/>
                <a:ext cx="3971317" cy="1908509"/>
                <a:chOff x="1011107" y="3145092"/>
                <a:chExt cx="3971317" cy="190850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65815" y="3816628"/>
                  <a:ext cx="916609" cy="400108"/>
                  <a:chOff x="8311243" y="4240377"/>
                  <a:chExt cx="916609" cy="400108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8311243" y="4376058"/>
                    <a:ext cx="97971" cy="9797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8389588" y="4240377"/>
                    <a:ext cx="838264" cy="400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HK" sz="1350" b="1" dirty="0"/>
                      <a:t>pulsar</a:t>
                    </a:r>
                    <a:endParaRPr lang="en-US" sz="1350" b="1" dirty="0"/>
                  </a:p>
                </p:txBody>
              </p:sp>
            </p:grp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3561642" y="4001294"/>
                  <a:ext cx="509053" cy="73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712151" y="3680341"/>
                      <a:ext cx="353664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en-HK" sz="1350" b="1" dirty="0"/>
                    </a:p>
                    <a:p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12151" y="3680341"/>
                      <a:ext cx="353664" cy="67710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841171" y="3331029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696997" y="3494374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569024" y="3646716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438397" y="384265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438397" y="4185960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520165" y="433698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810538" y="4533902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047996" y="468085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2394852" y="3995458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1011107" y="4653492"/>
                  <a:ext cx="283120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K" sz="1350" b="1" dirty="0"/>
                    <a:t>Circumstellar material flow</a:t>
                  </a:r>
                  <a:endParaRPr lang="en-US" sz="1350" b="1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59220" y="3145092"/>
                  <a:ext cx="1695337" cy="1695337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34" name="Straight Arrow Connector 33"/>
                <p:cNvCxnSpPr>
                  <a:stCxn id="9" idx="7"/>
                </p:cNvCxnSpPr>
                <p:nvPr/>
              </p:nvCxnSpPr>
              <p:spPr>
                <a:xfrm flipV="1">
                  <a:off x="4149438" y="3297840"/>
                  <a:ext cx="365059" cy="668817"/>
                </a:xfrm>
                <a:prstGeom prst="straightConnector1">
                  <a:avLst/>
                </a:prstGeom>
                <a:ln w="19050">
                  <a:headEnd type="arrow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150739" y="3497567"/>
                      <a:ext cx="735899" cy="6771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𝑩𝑯</m:t>
                                </m:r>
                              </m:sub>
                            </m:sSub>
                          </m:oMath>
                        </m:oMathPara>
                      </a14:m>
                      <a:endParaRPr lang="en-HK" sz="1350" b="1" i="1" dirty="0"/>
                    </a:p>
                    <a:p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50739" y="3497567"/>
                      <a:ext cx="735899" cy="67710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37" name="TextBox 36"/>
          <p:cNvSpPr txBox="1"/>
          <p:nvPr/>
        </p:nvSpPr>
        <p:spPr>
          <a:xfrm>
            <a:off x="628650" y="2199257"/>
            <a:ext cx="40999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500" b="1" dirty="0"/>
              <a:t>Shock from should inside the Bondi-Hoyle sphere</a:t>
            </a:r>
            <a:endParaRPr lang="en-US" sz="15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2" y="2573330"/>
            <a:ext cx="1750463" cy="7073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1" y="3280660"/>
            <a:ext cx="1914792" cy="96454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4990533" y="3036864"/>
            <a:ext cx="4178736" cy="2416672"/>
            <a:chOff x="1011107" y="1883259"/>
            <a:chExt cx="5571648" cy="3222229"/>
          </a:xfrm>
        </p:grpSpPr>
        <p:sp>
          <p:nvSpPr>
            <p:cNvPr id="44" name="Freeform 43"/>
            <p:cNvSpPr/>
            <p:nvPr/>
          </p:nvSpPr>
          <p:spPr>
            <a:xfrm rot="7336525">
              <a:off x="3716741" y="2239475"/>
              <a:ext cx="3222229" cy="2509798"/>
            </a:xfrm>
            <a:custGeom>
              <a:avLst/>
              <a:gdLst>
                <a:gd name="connsiteX0" fmla="*/ 1498600 w 1662593"/>
                <a:gd name="connsiteY0" fmla="*/ 0 h 1646743"/>
                <a:gd name="connsiteX1" fmla="*/ 1524000 w 1662593"/>
                <a:gd name="connsiteY1" fmla="*/ 1612900 h 1646743"/>
                <a:gd name="connsiteX2" fmla="*/ 0 w 1662593"/>
                <a:gd name="connsiteY2" fmla="*/ 939800 h 164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93" h="1646743">
                  <a:moveTo>
                    <a:pt x="1498600" y="0"/>
                  </a:moveTo>
                  <a:cubicBezTo>
                    <a:pt x="1636183" y="728133"/>
                    <a:pt x="1773767" y="1456267"/>
                    <a:pt x="1524000" y="1612900"/>
                  </a:cubicBezTo>
                  <a:cubicBezTo>
                    <a:pt x="1274233" y="1769533"/>
                    <a:pt x="637116" y="1354666"/>
                    <a:pt x="0" y="9398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11107" y="2484125"/>
              <a:ext cx="4352298" cy="2569478"/>
              <a:chOff x="1011107" y="2484125"/>
              <a:chExt cx="4352298" cy="2569478"/>
            </a:xfrm>
          </p:grpSpPr>
          <p:sp>
            <p:nvSpPr>
              <p:cNvPr id="46" name="TextBox 45"/>
              <p:cNvSpPr txBox="1"/>
              <p:nvPr/>
            </p:nvSpPr>
            <p:spPr>
              <a:xfrm rot="19751813">
                <a:off x="4025688" y="2484125"/>
                <a:ext cx="133771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350" b="1" dirty="0"/>
                  <a:t>Shock front</a:t>
                </a:r>
                <a:endParaRPr lang="en-US" sz="1350" b="1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1011107" y="3302039"/>
                <a:ext cx="3971317" cy="1751564"/>
                <a:chOff x="1011107" y="3302039"/>
                <a:chExt cx="3971317" cy="1751564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4065815" y="3816628"/>
                  <a:ext cx="916609" cy="400108"/>
                  <a:chOff x="8311243" y="4240377"/>
                  <a:chExt cx="916609" cy="400108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8311243" y="4376058"/>
                    <a:ext cx="97971" cy="9797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389588" y="4240377"/>
                    <a:ext cx="838264" cy="400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HK" sz="1350" b="1" dirty="0"/>
                      <a:t>pulsar</a:t>
                    </a:r>
                    <a:endParaRPr lang="en-US" sz="1350" b="1" dirty="0"/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561642" y="4001294"/>
                  <a:ext cx="509053" cy="73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712151" y="3680342"/>
                      <a:ext cx="353664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en-HK" sz="1350" b="1" dirty="0"/>
                    </a:p>
                    <a:p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12151" y="3680342"/>
                      <a:ext cx="353664" cy="67710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2841171" y="3331029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696997" y="3494374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569024" y="3646716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2438397" y="384265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2438397" y="4185960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2520165" y="433698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810538" y="4533902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047996" y="468085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94852" y="3995458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011107" y="4653494"/>
                  <a:ext cx="283120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K" sz="1350" b="1" dirty="0"/>
                    <a:t>Circumstellar material flow</a:t>
                  </a:r>
                  <a:endParaRPr lang="en-US" sz="1350" b="1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14618" y="3605957"/>
                  <a:ext cx="859426" cy="859426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62" name="Straight Arrow Connector 61"/>
                <p:cNvCxnSpPr>
                  <a:stCxn id="64" idx="7"/>
                </p:cNvCxnSpPr>
                <p:nvPr/>
              </p:nvCxnSpPr>
              <p:spPr>
                <a:xfrm flipV="1">
                  <a:off x="4149438" y="3615450"/>
                  <a:ext cx="66886" cy="351207"/>
                </a:xfrm>
                <a:prstGeom prst="straightConnector1">
                  <a:avLst/>
                </a:prstGeom>
                <a:ln w="19050">
                  <a:headEnd type="arrow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4099940" y="3302039"/>
                      <a:ext cx="735899" cy="6771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𝑩𝑯</m:t>
                                </m:r>
                              </m:sub>
                            </m:sSub>
                          </m:oMath>
                        </m:oMathPara>
                      </a14:m>
                      <a:endParaRPr lang="en-HK" sz="1350" b="1" i="1" dirty="0"/>
                    </a:p>
                    <a:p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9940" y="3302039"/>
                      <a:ext cx="735899" cy="67710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67" name="TextBox 66"/>
          <p:cNvSpPr txBox="1"/>
          <p:nvPr/>
        </p:nvSpPr>
        <p:spPr>
          <a:xfrm>
            <a:off x="2057401" y="5572125"/>
            <a:ext cx="14642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350" dirty="0"/>
              <a:t>Mass can transfer </a:t>
            </a:r>
            <a:endParaRPr lang="en-US" sz="1350" dirty="0"/>
          </a:p>
        </p:txBody>
      </p:sp>
      <p:sp>
        <p:nvSpPr>
          <p:cNvPr id="68" name="TextBox 67"/>
          <p:cNvSpPr txBox="1"/>
          <p:nvPr/>
        </p:nvSpPr>
        <p:spPr>
          <a:xfrm>
            <a:off x="5796647" y="5551714"/>
            <a:ext cx="18106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350" dirty="0"/>
              <a:t>Mass can </a:t>
            </a:r>
            <a:r>
              <a:rPr lang="en-HK" sz="1350" dirty="0">
                <a:solidFill>
                  <a:srgbClr val="FF0000"/>
                </a:solidFill>
              </a:rPr>
              <a:t>NOT</a:t>
            </a:r>
            <a:r>
              <a:rPr lang="en-HK" sz="1350" dirty="0"/>
              <a:t> transfer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6519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smtClean="0"/>
              <a:t>Location of the circumstellar disk, and phases of mass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21" y="2816339"/>
            <a:ext cx="4465865" cy="28415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9" y="2571751"/>
            <a:ext cx="4436161" cy="28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9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smtClean="0"/>
              <a:t>Condition of the formation of accretion disk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 smtClean="0"/>
                  <a:t>The transferred material should have enough specific angular momenta: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𝑐𝑖𝑟𝑐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</m:oMath>
                </a14:m>
                <a:endParaRPr lang="en-HK" b="0" dirty="0" smtClean="0"/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𝑐𝑖𝑟𝑐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HK" b="0" dirty="0" smtClean="0"/>
              </a:p>
              <a:p>
                <a:r>
                  <a:rPr lang="en-HK" dirty="0" smtClean="0"/>
                  <a:t>The angular momenta of the transferred material are due to the density and velocity gradient of the circumstellar disk. </a:t>
                </a:r>
                <a:endParaRPr lang="en-HK" b="0" dirty="0" smtClean="0"/>
              </a:p>
              <a:p>
                <a:endParaRPr lang="en-HK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94767"/>
            <a:ext cx="3279439" cy="6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Formation of the accretion disk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HK" dirty="0" smtClean="0"/>
                  <a:t>Phase I: matter </a:t>
                </a:r>
                <a:r>
                  <a:rPr lang="en-HK" dirty="0" smtClean="0">
                    <a:sym typeface="Wingdings" panose="05000000000000000000" pitchFamily="2" charset="2"/>
                  </a:rPr>
                  <a:t>kinetic energy redistribution  torus</a:t>
                </a:r>
              </a:p>
              <a:p>
                <a:endParaRPr lang="en-HK" dirty="0" smtClean="0">
                  <a:sym typeface="Wingdings" panose="05000000000000000000" pitchFamily="2" charset="2"/>
                </a:endParaRPr>
              </a:p>
              <a:p>
                <a:r>
                  <a:rPr lang="en-HK" dirty="0" smtClean="0">
                    <a:sym typeface="Wingdings" panose="05000000000000000000" pitchFamily="2" charset="2"/>
                  </a:rPr>
                  <a:t>Phase II: torus  accretion disk</a:t>
                </a:r>
              </a:p>
              <a:p>
                <a:endParaRPr lang="en-HK" dirty="0" smtClean="0">
                  <a:sym typeface="Wingdings" panose="05000000000000000000" pitchFamily="2" charset="2"/>
                </a:endParaRPr>
              </a:p>
              <a:p>
                <a:r>
                  <a:rPr lang="en-HK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Phase III: inner edge of accretion disk decrease until it reaches the inner most radius</a:t>
                </a:r>
              </a:p>
              <a:p>
                <a14:m/>
                <a:r>
                  <a:rPr lang="en-HK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/>
                <a:r>
                  <a:rPr lang="en-HK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(</a:t>
                </a:r>
                <a14:m/>
                <a:r>
                  <a:rPr lang="en-HK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HK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Phase IV: mass and accretion rate decrease</a:t>
                </a:r>
              </a:p>
              <a:p>
                <a14:m/>
                <a:r>
                  <a:rPr lang="en-HK" dirty="0">
                    <a:sym typeface="Wingdings" panose="05000000000000000000" pitchFamily="2" charset="2"/>
                  </a:rPr>
                  <a:t> </a:t>
                </a:r>
                <a:r>
                  <a:rPr lang="en-HK" dirty="0" smtClean="0">
                    <a:sym typeface="Wingdings" panose="05000000000000000000" pitchFamily="2" charset="2"/>
                  </a:rPr>
                  <a:t>                                  (</a:t>
                </a:r>
                <a14:m/>
                <a:r>
                  <a:rPr lang="en-HK" dirty="0">
                    <a:sym typeface="Wingdings" panose="05000000000000000000" pitchFamily="2" charset="2"/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908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3"/>
          <p:cNvSpPr/>
          <p:nvPr/>
        </p:nvSpPr>
        <p:spPr>
          <a:xfrm>
            <a:off x="1979271" y="2060293"/>
            <a:ext cx="856526" cy="810228"/>
          </a:xfrm>
          <a:prstGeom prst="cloud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49660" y="2384385"/>
            <a:ext cx="115747" cy="11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6414" y="2662176"/>
            <a:ext cx="1331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onut 7"/>
          <p:cNvSpPr/>
          <p:nvPr/>
        </p:nvSpPr>
        <p:spPr>
          <a:xfrm>
            <a:off x="5092861" y="2372810"/>
            <a:ext cx="914400" cy="439838"/>
          </a:xfrm>
          <a:prstGeom prst="donu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99906" y="2536782"/>
            <a:ext cx="115747" cy="11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1986989" y="3494580"/>
            <a:ext cx="914400" cy="439838"/>
          </a:xfrm>
          <a:prstGeom prst="donu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86315" y="3653877"/>
            <a:ext cx="115747" cy="11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01342" y="3688448"/>
            <a:ext cx="1331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144766" y="3549562"/>
            <a:ext cx="941774" cy="345304"/>
            <a:chOff x="6454094" y="3468548"/>
            <a:chExt cx="941774" cy="345304"/>
          </a:xfrm>
        </p:grpSpPr>
        <p:sp>
          <p:nvSpPr>
            <p:cNvPr id="15" name="Oval 14"/>
            <p:cNvSpPr/>
            <p:nvPr/>
          </p:nvSpPr>
          <p:spPr>
            <a:xfrm>
              <a:off x="6454094" y="3468548"/>
              <a:ext cx="941774" cy="345304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29826" y="3541851"/>
              <a:ext cx="590309" cy="18326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73435" y="3549562"/>
              <a:ext cx="115747" cy="1157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40638" y="6126163"/>
            <a:ext cx="14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Alfven radius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35683" y="6115118"/>
            <a:ext cx="20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Viscosity time scale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11" y="5879091"/>
            <a:ext cx="2256486" cy="8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3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Evolution of the accretion disk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2" y="1417638"/>
            <a:ext cx="3458058" cy="51442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56" y="1417638"/>
            <a:ext cx="4159644" cy="3391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2" y="2174783"/>
            <a:ext cx="4322602" cy="41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Evolution of 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1417638"/>
            <a:ext cx="5744377" cy="3724795"/>
          </a:xfrm>
        </p:spPr>
      </p:pic>
    </p:spTree>
    <p:extLst>
      <p:ext uri="{BB962C8B-B14F-4D97-AF65-F5344CB8AC3E}">
        <p14:creationId xmlns:p14="http://schemas.microsoft.com/office/powerpoint/2010/main" val="34901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Evolution of </a:t>
            </a:r>
            <a:r>
              <a:rPr lang="en-HK" dirty="0" smtClean="0"/>
              <a:t>SED and light curve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46" y="2777924"/>
            <a:ext cx="5650610" cy="383530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" y="1417638"/>
            <a:ext cx="3557059" cy="1837347"/>
          </a:xfrm>
        </p:spPr>
      </p:pic>
      <p:sp>
        <p:nvSpPr>
          <p:cNvPr id="11" name="Freeform 10"/>
          <p:cNvSpPr/>
          <p:nvPr/>
        </p:nvSpPr>
        <p:spPr>
          <a:xfrm>
            <a:off x="1545696" y="1054109"/>
            <a:ext cx="6321158" cy="1839562"/>
          </a:xfrm>
          <a:custGeom>
            <a:avLst/>
            <a:gdLst>
              <a:gd name="connsiteX0" fmla="*/ 28461 w 6321158"/>
              <a:gd name="connsiteY0" fmla="*/ 543197 h 1839562"/>
              <a:gd name="connsiteX1" fmla="*/ 352552 w 6321158"/>
              <a:gd name="connsiteY1" fmla="*/ 33911 h 1839562"/>
              <a:gd name="connsiteX2" fmla="*/ 2517018 w 6321158"/>
              <a:gd name="connsiteY2" fmla="*/ 184382 h 1839562"/>
              <a:gd name="connsiteX3" fmla="*/ 5723205 w 6321158"/>
              <a:gd name="connsiteY3" fmla="*/ 1283977 h 1839562"/>
              <a:gd name="connsiteX4" fmla="*/ 6313514 w 6321158"/>
              <a:gd name="connsiteY4" fmla="*/ 1839562 h 183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1158" h="1839562">
                <a:moveTo>
                  <a:pt x="28461" y="543197"/>
                </a:moveTo>
                <a:cubicBezTo>
                  <a:pt x="-16874" y="318455"/>
                  <a:pt x="-62208" y="93713"/>
                  <a:pt x="352552" y="33911"/>
                </a:cubicBezTo>
                <a:cubicBezTo>
                  <a:pt x="767312" y="-25892"/>
                  <a:pt x="1621909" y="-23962"/>
                  <a:pt x="2517018" y="184382"/>
                </a:cubicBezTo>
                <a:cubicBezTo>
                  <a:pt x="3412127" y="392726"/>
                  <a:pt x="5090456" y="1008114"/>
                  <a:pt x="5723205" y="1283977"/>
                </a:cubicBezTo>
                <a:cubicBezTo>
                  <a:pt x="6355954" y="1559840"/>
                  <a:pt x="6334734" y="1699701"/>
                  <a:pt x="6313514" y="18395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19109" y="3252486"/>
            <a:ext cx="821802" cy="2484236"/>
          </a:xfrm>
          <a:custGeom>
            <a:avLst/>
            <a:gdLst>
              <a:gd name="connsiteX0" fmla="*/ 0 w 821802"/>
              <a:gd name="connsiteY0" fmla="*/ 0 h 2484236"/>
              <a:gd name="connsiteX1" fmla="*/ 254643 w 821802"/>
              <a:gd name="connsiteY1" fmla="*/ 2210765 h 2484236"/>
              <a:gd name="connsiteX2" fmla="*/ 821802 w 821802"/>
              <a:gd name="connsiteY2" fmla="*/ 2372810 h 248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802" h="2484236">
                <a:moveTo>
                  <a:pt x="0" y="0"/>
                </a:moveTo>
                <a:cubicBezTo>
                  <a:pt x="58838" y="907648"/>
                  <a:pt x="117676" y="1815297"/>
                  <a:pt x="254643" y="2210765"/>
                </a:cubicBezTo>
                <a:cubicBezTo>
                  <a:pt x="391610" y="2606233"/>
                  <a:pt x="606706" y="2489521"/>
                  <a:pt x="821802" y="237281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Predication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3" y="2072231"/>
            <a:ext cx="5830114" cy="3581900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6250329" y="2152362"/>
            <a:ext cx="960699" cy="144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2227" y="1783030"/>
            <a:ext cx="34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UV excess from the accretion disk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492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线形标注 2 (带强调线) 5"/>
          <p:cNvSpPr/>
          <p:nvPr/>
        </p:nvSpPr>
        <p:spPr>
          <a:xfrm>
            <a:off x="2747851" y="385571"/>
            <a:ext cx="1853982" cy="1259794"/>
          </a:xfrm>
          <a:prstGeom prst="accentCallout2">
            <a:avLst>
              <a:gd name="adj1" fmla="val 52357"/>
              <a:gd name="adj2" fmla="val -6758"/>
              <a:gd name="adj3" fmla="val 46657"/>
              <a:gd name="adj4" fmla="val -42652"/>
              <a:gd name="adj5" fmla="val 139555"/>
              <a:gd name="adj6" fmla="val -395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Be-sta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4" b="21718"/>
          <a:stretch/>
        </p:blipFill>
        <p:spPr>
          <a:xfrm>
            <a:off x="2747851" y="229236"/>
            <a:ext cx="2794000" cy="14307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8100" y="239484"/>
            <a:ext cx="123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LS2883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1 </a:t>
            </a:r>
            <a:r>
              <a:rPr kumimoji="1" lang="en-US" altLang="zh-CN" dirty="0" err="1" smtClean="0"/>
              <a:t>M_solar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496342" y="1916744"/>
            <a:ext cx="5091758" cy="4851285"/>
            <a:chOff x="3474392" y="1143000"/>
            <a:chExt cx="5091758" cy="4851285"/>
          </a:xfrm>
        </p:grpSpPr>
        <p:pic>
          <p:nvPicPr>
            <p:cNvPr id="4" name="图片 3" descr="illustratio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650" y="1143000"/>
              <a:ext cx="4000500" cy="45593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474392" y="3211837"/>
              <a:ext cx="1766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PSR B1259-63</a:t>
              </a:r>
            </a:p>
            <a:p>
              <a:r>
                <a:rPr kumimoji="1" lang="en-US" altLang="zh-CN" dirty="0" smtClean="0"/>
                <a:t>spin P: </a:t>
              </a:r>
              <a:r>
                <a:rPr lang="sk-SK" altLang="zh-CN" dirty="0"/>
                <a:t>47.76 ms,</a:t>
              </a:r>
              <a:endParaRPr kumimoji="1" lang="en-US" altLang="zh-CN" dirty="0" smtClean="0"/>
            </a:p>
            <a:p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109399" y="2919852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18869" y="5410315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917" y="4342387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41792" y="5343327"/>
              <a:ext cx="637476" cy="242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5101218" y="3693596"/>
            <a:ext cx="1818369" cy="58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176973">
            <a:off x="5485759" y="3611123"/>
            <a:ext cx="12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 observer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41334" y="570010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orbit P </a:t>
            </a:r>
            <a:r>
              <a:rPr lang="en-US" altLang="zh-CN" dirty="0"/>
              <a:t>= 1237 days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 rot="2855687">
            <a:off x="3907848" y="4724245"/>
            <a:ext cx="12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mr-IN" altLang="zh-CN" dirty="0" smtClean="0"/>
              <a:t>= 7</a:t>
            </a:r>
            <a:r>
              <a:rPr lang="en-US" altLang="zh-CN" dirty="0" smtClean="0"/>
              <a:t>.</a:t>
            </a:r>
            <a:r>
              <a:rPr lang="mr-IN" altLang="zh-CN" dirty="0" smtClean="0"/>
              <a:t>2AU</a:t>
            </a:r>
            <a:r>
              <a:rPr lang="mr-IN" altLang="zh-CN" dirty="0"/>
              <a:t>.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956100" y="6359250"/>
            <a:ext cx="283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George G. </a:t>
            </a:r>
            <a:r>
              <a:rPr lang="en-US" altLang="zh-CN" dirty="0" smtClean="0"/>
              <a:t>Pavlov et al. 2015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Matter from circumstellar disk captured by gravity of pulsar</a:t>
            </a:r>
          </a:p>
          <a:p>
            <a:r>
              <a:rPr lang="en-HK" dirty="0" smtClean="0"/>
              <a:t>An accretion disk forms.</a:t>
            </a:r>
          </a:p>
          <a:p>
            <a:r>
              <a:rPr lang="en-HK" dirty="0" smtClean="0"/>
              <a:t>Pulsar wind inverse-Compton scatter the soft photon from accretion disk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98529" y="4288380"/>
            <a:ext cx="4973252" cy="2637183"/>
            <a:chOff x="2567909" y="3530927"/>
            <a:chExt cx="4973252" cy="2637183"/>
          </a:xfrm>
        </p:grpSpPr>
        <p:sp>
          <p:nvSpPr>
            <p:cNvPr id="5" name="Cloud 4"/>
            <p:cNvSpPr/>
            <p:nvPr/>
          </p:nvSpPr>
          <p:spPr>
            <a:xfrm>
              <a:off x="5152459" y="5462587"/>
              <a:ext cx="420138" cy="381964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3639953" y="3843852"/>
              <a:ext cx="475640" cy="2442258"/>
            </a:xfrm>
            <a:prstGeom prst="triangl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6082212" y="3843852"/>
              <a:ext cx="475640" cy="2442258"/>
            </a:xfrm>
            <a:prstGeom prst="triangl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786641" y="4752718"/>
              <a:ext cx="624524" cy="6245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25"/>
            <p:cNvSpPr txBox="1"/>
            <p:nvPr/>
          </p:nvSpPr>
          <p:spPr>
            <a:xfrm>
              <a:off x="4797471" y="4741814"/>
              <a:ext cx="536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dirty="0" smtClean="0">
                  <a:solidFill>
                    <a:srgbClr val="FFFF00"/>
                  </a:solidFill>
                </a:rPr>
                <a:t>Be </a:t>
              </a:r>
            </a:p>
            <a:p>
              <a:r>
                <a:rPr lang="en-HK" dirty="0" smtClean="0">
                  <a:solidFill>
                    <a:srgbClr val="FFFF00"/>
                  </a:solidFill>
                </a:rPr>
                <a:t>star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26"/>
            <p:cNvSpPr txBox="1"/>
            <p:nvPr/>
          </p:nvSpPr>
          <p:spPr>
            <a:xfrm>
              <a:off x="2578852" y="4880313"/>
              <a:ext cx="183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dirty="0" smtClean="0"/>
                <a:t>Circumstellar disk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567909" y="3541853"/>
              <a:ext cx="520861" cy="12797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73660" y="3530927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310442" y="5604726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2103" y="4279739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Cloud 14"/>
            <p:cNvSpPr/>
            <p:nvPr/>
          </p:nvSpPr>
          <p:spPr>
            <a:xfrm>
              <a:off x="3395037" y="4561691"/>
              <a:ext cx="420138" cy="381964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53020" y="4703830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TextBox 36"/>
            <p:cNvSpPr txBox="1"/>
            <p:nvPr/>
          </p:nvSpPr>
          <p:spPr>
            <a:xfrm>
              <a:off x="2855253" y="3589298"/>
              <a:ext cx="14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smtClean="0"/>
                <a:t>Accretion disk</a:t>
              </a:r>
              <a:endParaRPr lang="en-US" dirty="0"/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4481064" y="5798778"/>
              <a:ext cx="2531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dirty="0" smtClean="0"/>
                <a:t>Gravity-captured matter</a:t>
              </a:r>
              <a:endParaRPr lang="en-US" dirty="0"/>
            </a:p>
          </p:txBody>
        </p:sp>
        <p:sp>
          <p:nvSpPr>
            <p:cNvPr id="19" name="TextBox 38"/>
            <p:cNvSpPr txBox="1"/>
            <p:nvPr/>
          </p:nvSpPr>
          <p:spPr>
            <a:xfrm>
              <a:off x="5816275" y="419582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dirty="0" smtClean="0"/>
                <a:t>pulsar</a:t>
              </a:r>
              <a:endParaRPr lang="en-US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7" y="4168557"/>
            <a:ext cx="2696197" cy="2585452"/>
          </a:xfrm>
          <a:prstGeom prst="rect">
            <a:avLst/>
          </a:prstGeom>
        </p:spPr>
      </p:pic>
      <p:sp>
        <p:nvSpPr>
          <p:cNvPr id="21" name="Arc 20"/>
          <p:cNvSpPr/>
          <p:nvPr/>
        </p:nvSpPr>
        <p:spPr>
          <a:xfrm rot="2783449">
            <a:off x="3675159" y="3723207"/>
            <a:ext cx="4100432" cy="2083443"/>
          </a:xfrm>
          <a:prstGeom prst="arc">
            <a:avLst>
              <a:gd name="adj1" fmla="val 17640240"/>
              <a:gd name="adj2" fmla="val 9565568"/>
            </a:avLst>
          </a:prstGeom>
          <a:ln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3858" y="1752808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LS2883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496342" y="1916744"/>
            <a:ext cx="5091758" cy="4851285"/>
            <a:chOff x="3474392" y="1143000"/>
            <a:chExt cx="5091758" cy="4851285"/>
          </a:xfrm>
        </p:grpSpPr>
        <p:pic>
          <p:nvPicPr>
            <p:cNvPr id="4" name="图片 3" descr="illustrati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650" y="1143000"/>
              <a:ext cx="4000500" cy="45593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474392" y="3211837"/>
              <a:ext cx="1766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PSR B1259-63</a:t>
              </a:r>
            </a:p>
            <a:p>
              <a:r>
                <a:rPr kumimoji="1" lang="en-US" altLang="zh-CN" dirty="0" smtClean="0"/>
                <a:t>spin P: </a:t>
              </a:r>
              <a:r>
                <a:rPr lang="sk-SK" altLang="zh-CN" dirty="0"/>
                <a:t>47.76 ms,</a:t>
              </a:r>
              <a:endParaRPr kumimoji="1" lang="en-US" altLang="zh-CN" dirty="0" smtClean="0"/>
            </a:p>
            <a:p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109399" y="2919852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18869" y="5410315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917" y="4342387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41792" y="5343327"/>
              <a:ext cx="637476" cy="242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5101218" y="3693596"/>
            <a:ext cx="1818369" cy="58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176973">
            <a:off x="5485759" y="3611123"/>
            <a:ext cx="12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 observer</a:t>
            </a:r>
            <a:endParaRPr kumimoji="1" lang="zh-CN" altLang="en-US" dirty="0"/>
          </a:p>
        </p:txBody>
      </p:sp>
      <p:sp>
        <p:nvSpPr>
          <p:cNvPr id="19" name="爆炸形 2 18"/>
          <p:cNvSpPr/>
          <p:nvPr/>
        </p:nvSpPr>
        <p:spPr>
          <a:xfrm rot="2392172">
            <a:off x="2846666" y="1872947"/>
            <a:ext cx="408751" cy="423379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爆炸形 2 19"/>
          <p:cNvSpPr/>
          <p:nvPr/>
        </p:nvSpPr>
        <p:spPr>
          <a:xfrm>
            <a:off x="1485694" y="2204779"/>
            <a:ext cx="408751" cy="423379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1334" y="570010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orbit P </a:t>
            </a:r>
            <a:r>
              <a:rPr lang="en-US" altLang="zh-CN" dirty="0"/>
              <a:t>= 1237 days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 rot="2855687">
            <a:off x="3907848" y="4724245"/>
            <a:ext cx="12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mr-IN" altLang="zh-CN" dirty="0" smtClean="0"/>
              <a:t>= 7</a:t>
            </a:r>
            <a:r>
              <a:rPr lang="en-US" altLang="zh-CN" dirty="0" smtClean="0"/>
              <a:t>.</a:t>
            </a:r>
            <a:r>
              <a:rPr lang="mr-IN" altLang="zh-CN" dirty="0" smtClean="0"/>
              <a:t>2AU</a:t>
            </a:r>
            <a:r>
              <a:rPr lang="mr-IN" altLang="zh-CN" dirty="0"/>
              <a:t>.</a:t>
            </a:r>
            <a:endParaRPr kumimoji="1" lang="zh-CN" altLang="en-US" dirty="0"/>
          </a:p>
        </p:txBody>
      </p:sp>
      <p:cxnSp>
        <p:nvCxnSpPr>
          <p:cNvPr id="3" name="直线连接符 2"/>
          <p:cNvCxnSpPr>
            <a:stCxn id="20" idx="0"/>
          </p:cNvCxnSpPr>
          <p:nvPr/>
        </p:nvCxnSpPr>
        <p:spPr>
          <a:xfrm flipV="1">
            <a:off x="1669670" y="934352"/>
            <a:ext cx="1965301" cy="1307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9" idx="0"/>
          </p:cNvCxnSpPr>
          <p:nvPr/>
        </p:nvCxnSpPr>
        <p:spPr>
          <a:xfrm flipV="1">
            <a:off x="3147376" y="934352"/>
            <a:ext cx="385409" cy="1003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32785" y="579619"/>
            <a:ext cx="21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X-ray/ </a:t>
            </a:r>
            <a:r>
              <a:rPr kumimoji="1" lang="en-US" altLang="zh-CN" dirty="0" err="1" smtClean="0"/>
              <a:t>TeV</a:t>
            </a:r>
            <a:r>
              <a:rPr kumimoji="1" lang="en-US" altLang="zh-CN" dirty="0" smtClean="0"/>
              <a:t> maximum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68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3858" y="1752808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LS2883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496342" y="1916744"/>
            <a:ext cx="5091758" cy="4851285"/>
            <a:chOff x="3474392" y="1143000"/>
            <a:chExt cx="5091758" cy="4851285"/>
          </a:xfrm>
        </p:grpSpPr>
        <p:pic>
          <p:nvPicPr>
            <p:cNvPr id="4" name="图片 3" descr="illustrati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650" y="1143000"/>
              <a:ext cx="4000500" cy="45593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474392" y="3211837"/>
              <a:ext cx="1766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PSR B1259-63</a:t>
              </a:r>
            </a:p>
            <a:p>
              <a:r>
                <a:rPr kumimoji="1" lang="en-US" altLang="zh-CN" dirty="0" smtClean="0"/>
                <a:t>spin P: </a:t>
              </a:r>
              <a:r>
                <a:rPr lang="sk-SK" altLang="zh-CN" dirty="0"/>
                <a:t>47.76 ms,</a:t>
              </a:r>
              <a:endParaRPr kumimoji="1" lang="en-US" altLang="zh-CN" dirty="0" smtClean="0"/>
            </a:p>
            <a:p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109399" y="2919852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18869" y="5410315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917" y="4342387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41792" y="5343327"/>
              <a:ext cx="637476" cy="242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5101218" y="3693596"/>
            <a:ext cx="1818369" cy="58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176973">
            <a:off x="5485759" y="3611123"/>
            <a:ext cx="12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 observer</a:t>
            </a:r>
            <a:endParaRPr kumimoji="1" lang="zh-CN" altLang="en-US" dirty="0"/>
          </a:p>
        </p:txBody>
      </p:sp>
      <p:sp>
        <p:nvSpPr>
          <p:cNvPr id="19" name="爆炸形 2 18"/>
          <p:cNvSpPr/>
          <p:nvPr/>
        </p:nvSpPr>
        <p:spPr>
          <a:xfrm rot="2392172">
            <a:off x="2846666" y="1872947"/>
            <a:ext cx="408751" cy="423379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爆炸形 2 19"/>
          <p:cNvSpPr/>
          <p:nvPr/>
        </p:nvSpPr>
        <p:spPr>
          <a:xfrm>
            <a:off x="1529488" y="2204779"/>
            <a:ext cx="408751" cy="423379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1334" y="570010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orbit P </a:t>
            </a:r>
            <a:r>
              <a:rPr lang="en-US" altLang="zh-CN" dirty="0"/>
              <a:t>= 1237 days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 rot="2855687">
            <a:off x="3907848" y="4724245"/>
            <a:ext cx="12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mr-IN" altLang="zh-CN" dirty="0" smtClean="0"/>
              <a:t>= 7</a:t>
            </a:r>
            <a:r>
              <a:rPr lang="en-US" altLang="zh-CN" dirty="0" smtClean="0"/>
              <a:t>.</a:t>
            </a:r>
            <a:r>
              <a:rPr lang="mr-IN" altLang="zh-CN" dirty="0" smtClean="0"/>
              <a:t>2AU</a:t>
            </a:r>
            <a:r>
              <a:rPr lang="mr-IN" altLang="zh-CN" dirty="0"/>
              <a:t>.</a:t>
            </a:r>
            <a:endParaRPr kumimoji="1" lang="zh-CN" altLang="en-US" dirty="0"/>
          </a:p>
        </p:txBody>
      </p:sp>
      <p:cxnSp>
        <p:nvCxnSpPr>
          <p:cNvPr id="3" name="直线连接符 2"/>
          <p:cNvCxnSpPr>
            <a:stCxn id="20" idx="0"/>
          </p:cNvCxnSpPr>
          <p:nvPr/>
        </p:nvCxnSpPr>
        <p:spPr>
          <a:xfrm flipV="1">
            <a:off x="1713464" y="934352"/>
            <a:ext cx="1965301" cy="1307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9" idx="0"/>
          </p:cNvCxnSpPr>
          <p:nvPr/>
        </p:nvCxnSpPr>
        <p:spPr>
          <a:xfrm flipV="1">
            <a:off x="3147376" y="934352"/>
            <a:ext cx="385409" cy="1003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32785" y="579619"/>
            <a:ext cx="21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X-ray/ </a:t>
            </a:r>
            <a:r>
              <a:rPr kumimoji="1" lang="en-US" altLang="zh-CN" dirty="0" err="1" smtClean="0"/>
              <a:t>TeV</a:t>
            </a:r>
            <a:r>
              <a:rPr kumimoji="1" lang="en-US" altLang="zh-CN" dirty="0" smtClean="0"/>
              <a:t> maximum </a:t>
            </a:r>
            <a:endParaRPr kumimoji="1" lang="zh-CN" altLang="en-US" dirty="0"/>
          </a:p>
        </p:txBody>
      </p:sp>
      <p:pic>
        <p:nvPicPr>
          <p:cNvPr id="2" name="图片 1" descr="屏幕截图 2017-06-16 15.01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55" y="1078867"/>
            <a:ext cx="5142938" cy="510519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175387" y="6213258"/>
            <a:ext cx="274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M. </a:t>
            </a:r>
            <a:r>
              <a:rPr kumimoji="1" lang="en-US" altLang="zh-CN" dirty="0" err="1" smtClean="0"/>
              <a:t>Chernyakova</a:t>
            </a:r>
            <a:r>
              <a:rPr kumimoji="1" lang="en-US" altLang="zh-CN" dirty="0" smtClean="0"/>
              <a:t> et al. 2006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56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hock_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1" y="665605"/>
            <a:ext cx="7559878" cy="56699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Origin of the X-ray/</a:t>
            </a:r>
            <a:r>
              <a:rPr kumimoji="1" lang="en-US" altLang="zh-CN" dirty="0" err="1" smtClean="0"/>
              <a:t>TeV</a:t>
            </a:r>
            <a:r>
              <a:rPr kumimoji="1" lang="en-US" altLang="zh-CN" dirty="0" smtClean="0"/>
              <a:t> emission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98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 69"/>
          <p:cNvGrpSpPr/>
          <p:nvPr/>
        </p:nvGrpSpPr>
        <p:grpSpPr>
          <a:xfrm>
            <a:off x="5066496" y="2329294"/>
            <a:ext cx="1300345" cy="1089725"/>
            <a:chOff x="6335405" y="1647885"/>
            <a:chExt cx="1300345" cy="1089725"/>
          </a:xfrm>
        </p:grpSpPr>
        <p:cxnSp>
          <p:nvCxnSpPr>
            <p:cNvPr id="53" name="直线箭头连接符 52"/>
            <p:cNvCxnSpPr/>
            <p:nvPr/>
          </p:nvCxnSpPr>
          <p:spPr>
            <a:xfrm flipV="1">
              <a:off x="6779712" y="1647885"/>
              <a:ext cx="659474" cy="369332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/>
            <p:nvPr/>
          </p:nvCxnSpPr>
          <p:spPr>
            <a:xfrm flipH="1">
              <a:off x="6985578" y="1647885"/>
              <a:ext cx="453608" cy="101413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 flipH="1" flipV="1">
              <a:off x="6335405" y="2017217"/>
              <a:ext cx="650173" cy="644803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6335405" y="2017217"/>
              <a:ext cx="1300345" cy="268073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 flipH="1" flipV="1">
              <a:off x="6668051" y="1647885"/>
              <a:ext cx="967699" cy="63740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 flipH="1">
              <a:off x="6547089" y="1647885"/>
              <a:ext cx="120962" cy="108972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Origin of the X-ray/</a:t>
            </a:r>
            <a:r>
              <a:rPr kumimoji="1" lang="en-US" altLang="zh-CN" dirty="0" err="1" smtClean="0"/>
              <a:t>TeV</a:t>
            </a:r>
            <a:r>
              <a:rPr kumimoji="1" lang="en-US" altLang="zh-CN" dirty="0" smtClean="0"/>
              <a:t> emission</a:t>
            </a:r>
            <a:endParaRPr kumimoji="1" lang="zh-CN" altLang="en-US" dirty="0"/>
          </a:p>
        </p:txBody>
      </p:sp>
      <p:pic>
        <p:nvPicPr>
          <p:cNvPr id="4" name="图片 3" descr="shock heating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51"/>
          <a:stretch/>
        </p:blipFill>
        <p:spPr>
          <a:xfrm>
            <a:off x="5890063" y="3524845"/>
            <a:ext cx="2796737" cy="2324100"/>
          </a:xfrm>
          <a:prstGeom prst="rect">
            <a:avLst/>
          </a:prstGeom>
        </p:spPr>
      </p:pic>
      <p:pic>
        <p:nvPicPr>
          <p:cNvPr id="5" name="图片 4" descr="shock heating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49"/>
          <a:stretch/>
        </p:blipFill>
        <p:spPr>
          <a:xfrm>
            <a:off x="799915" y="3524845"/>
            <a:ext cx="2791263" cy="2324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1880" y="5679118"/>
            <a:ext cx="25894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Lorenz factor of electrons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324" y="3679012"/>
            <a:ext cx="306564" cy="20001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72670" y="3583241"/>
            <a:ext cx="306564" cy="20001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23002" y="5641731"/>
            <a:ext cx="25894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Lorenz factor of electrons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7340" y="3778531"/>
            <a:ext cx="2296873" cy="120032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cold</a:t>
            </a:r>
          </a:p>
          <a:p>
            <a:r>
              <a:rPr kumimoji="1" lang="en-US" altLang="zh-CN" sz="2400" dirty="0" smtClean="0"/>
              <a:t>mildly </a:t>
            </a:r>
            <a:r>
              <a:rPr kumimoji="1" lang="en-US" altLang="zh-CN" sz="2400" dirty="0" err="1" smtClean="0"/>
              <a:t>relativisitc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electrons</a:t>
            </a:r>
            <a:endParaRPr kumimoji="1"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35008" y="3413556"/>
            <a:ext cx="102752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Gaussian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79711" y="3786620"/>
            <a:ext cx="2286954" cy="120032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hot</a:t>
            </a:r>
          </a:p>
          <a:p>
            <a:r>
              <a:rPr kumimoji="1" lang="en-US" altLang="zh-CN" sz="2400" dirty="0" smtClean="0"/>
              <a:t>highly </a:t>
            </a:r>
            <a:r>
              <a:rPr kumimoji="1" lang="en-US" altLang="zh-CN" sz="2400" dirty="0" err="1" smtClean="0"/>
              <a:t>relativisitc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electrons</a:t>
            </a:r>
            <a:endParaRPr kumimoji="1" lang="zh-CN" altLang="en-US" sz="2400" dirty="0"/>
          </a:p>
        </p:txBody>
      </p:sp>
      <p:sp>
        <p:nvSpPr>
          <p:cNvPr id="16" name="弧 15"/>
          <p:cNvSpPr/>
          <p:nvPr/>
        </p:nvSpPr>
        <p:spPr>
          <a:xfrm rot="2943255">
            <a:off x="-3659438" y="-1256906"/>
            <a:ext cx="8779066" cy="8401519"/>
          </a:xfrm>
          <a:prstGeom prst="arc">
            <a:avLst>
              <a:gd name="adj1" fmla="val 17617785"/>
              <a:gd name="adj2" fmla="val 20332592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1086" y="5679118"/>
            <a:ext cx="12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shock front</a:t>
            </a:r>
            <a:endParaRPr kumimoji="1" lang="zh-CN" altLang="en-US" b="1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286424" y="1966586"/>
            <a:ext cx="3492789" cy="3628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1271304" y="2329424"/>
            <a:ext cx="3688154" cy="2116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1271304" y="2737609"/>
            <a:ext cx="368815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1241064" y="3009734"/>
            <a:ext cx="3718394" cy="1650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44676" y="1647885"/>
            <a:ext cx="181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pulsar wind, cold</a:t>
            </a:r>
            <a:endParaRPr kumimoji="1"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59796" y="6001937"/>
            <a:ext cx="49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  <a:r>
              <a:rPr kumimoji="1" lang="en-US" altLang="zh-CN" baseline="30000" dirty="0" smtClean="0"/>
              <a:t>3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788131" y="6048450"/>
            <a:ext cx="49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  <a:r>
              <a:rPr kumimoji="1" lang="en-US" altLang="zh-CN" baseline="30000" dirty="0"/>
              <a:t>5</a:t>
            </a:r>
            <a:endParaRPr kumimoji="1" lang="zh-CN" altLang="en-US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1980759" y="2329424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3131079" y="2315526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4234839" y="228529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707888" y="2662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5550340" y="2314908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5778340" y="230101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5974900" y="230101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536528" y="2663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810315" y="1647885"/>
            <a:ext cx="5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e</a:t>
            </a:r>
            <a:r>
              <a:rPr kumimoji="1" lang="en-US" altLang="zh-CN" b="1" i="1" baseline="30000" dirty="0" smtClean="0"/>
              <a:t>+/-</a:t>
            </a:r>
            <a:endParaRPr kumimoji="1" lang="zh-CN" altLang="en-US" b="1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5128744" y="1597254"/>
            <a:ext cx="5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e</a:t>
            </a:r>
            <a:r>
              <a:rPr kumimoji="1" lang="en-US" altLang="zh-CN" b="1" i="1" baseline="30000" dirty="0" smtClean="0"/>
              <a:t>+/-</a:t>
            </a:r>
            <a:endParaRPr kumimoji="1" lang="zh-CN" altLang="en-US" b="1" i="1" dirty="0"/>
          </a:p>
        </p:txBody>
      </p:sp>
      <p:cxnSp>
        <p:nvCxnSpPr>
          <p:cNvPr id="72" name="曲线连接符 71"/>
          <p:cNvCxnSpPr/>
          <p:nvPr/>
        </p:nvCxnSpPr>
        <p:spPr>
          <a:xfrm flipV="1">
            <a:off x="6366841" y="1966586"/>
            <a:ext cx="412871" cy="318704"/>
          </a:xfrm>
          <a:prstGeom prst="curvedConnector3">
            <a:avLst>
              <a:gd name="adj1" fmla="val 3901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/>
          <p:nvPr/>
        </p:nvCxnSpPr>
        <p:spPr>
          <a:xfrm flipV="1">
            <a:off x="6399639" y="2423786"/>
            <a:ext cx="424402" cy="1172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/>
          <p:nvPr/>
        </p:nvCxnSpPr>
        <p:spPr>
          <a:xfrm rot="16200000" flipH="1">
            <a:off x="6419551" y="2770531"/>
            <a:ext cx="361485" cy="3588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5997346" y="1863368"/>
            <a:ext cx="463290" cy="206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909983" y="1847008"/>
            <a:ext cx="20500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Synchrotron 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radiation: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KeV</a:t>
            </a:r>
            <a:r>
              <a:rPr kumimoji="1" lang="en-US" altLang="zh-CN" dirty="0" smtClean="0">
                <a:solidFill>
                  <a:srgbClr val="FF0000"/>
                </a:solidFill>
              </a:rPr>
              <a:t> X-ray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001257" y="3326016"/>
            <a:ext cx="136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pulsar wind,</a:t>
            </a:r>
          </a:p>
          <a:p>
            <a:r>
              <a:rPr kumimoji="1" lang="en-US" altLang="zh-CN" b="1" dirty="0" smtClean="0"/>
              <a:t>hot</a:t>
            </a:r>
            <a:endParaRPr kumimoji="1" lang="zh-CN" altLang="en-US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3916686" y="6417782"/>
            <a:ext cx="16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Kong et al. 2011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4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 69"/>
          <p:cNvGrpSpPr/>
          <p:nvPr/>
        </p:nvGrpSpPr>
        <p:grpSpPr>
          <a:xfrm>
            <a:off x="5066496" y="2329294"/>
            <a:ext cx="1300345" cy="1089725"/>
            <a:chOff x="6335405" y="1647885"/>
            <a:chExt cx="1300345" cy="1089725"/>
          </a:xfrm>
        </p:grpSpPr>
        <p:cxnSp>
          <p:nvCxnSpPr>
            <p:cNvPr id="53" name="直线箭头连接符 52"/>
            <p:cNvCxnSpPr/>
            <p:nvPr/>
          </p:nvCxnSpPr>
          <p:spPr>
            <a:xfrm flipV="1">
              <a:off x="6779712" y="1647885"/>
              <a:ext cx="659474" cy="369332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/>
            <p:nvPr/>
          </p:nvCxnSpPr>
          <p:spPr>
            <a:xfrm flipH="1">
              <a:off x="6985578" y="1647885"/>
              <a:ext cx="453608" cy="101413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 flipH="1" flipV="1">
              <a:off x="6335405" y="2017217"/>
              <a:ext cx="650173" cy="644803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6335405" y="2017217"/>
              <a:ext cx="1300345" cy="268073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 flipH="1" flipV="1">
              <a:off x="6668051" y="1647885"/>
              <a:ext cx="967699" cy="63740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 flipH="1">
              <a:off x="6547089" y="1647885"/>
              <a:ext cx="120962" cy="108972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Origin of the X-ray/</a:t>
            </a:r>
            <a:r>
              <a:rPr kumimoji="1" lang="en-US" altLang="zh-CN" dirty="0" err="1" smtClean="0"/>
              <a:t>TeV</a:t>
            </a:r>
            <a:r>
              <a:rPr kumimoji="1" lang="en-US" altLang="zh-CN" dirty="0" smtClean="0"/>
              <a:t> emission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324" y="3679012"/>
            <a:ext cx="306564" cy="20001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72670" y="3583241"/>
            <a:ext cx="306564" cy="20001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3785" y="4220731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弧 15"/>
          <p:cNvSpPr/>
          <p:nvPr/>
        </p:nvSpPr>
        <p:spPr>
          <a:xfrm rot="2943255">
            <a:off x="-3659438" y="-1256906"/>
            <a:ext cx="8779066" cy="8401519"/>
          </a:xfrm>
          <a:prstGeom prst="arc">
            <a:avLst>
              <a:gd name="adj1" fmla="val 17617785"/>
              <a:gd name="adj2" fmla="val 20332592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1086" y="5679118"/>
            <a:ext cx="12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shock front</a:t>
            </a:r>
            <a:endParaRPr kumimoji="1" lang="zh-CN" altLang="en-US" b="1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286424" y="1966586"/>
            <a:ext cx="3492789" cy="3628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1271304" y="2329424"/>
            <a:ext cx="3688154" cy="2116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1271304" y="2737609"/>
            <a:ext cx="368815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1241064" y="3009734"/>
            <a:ext cx="3718394" cy="1650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44676" y="1647885"/>
            <a:ext cx="181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pulsar wind, cold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143785" y="4029253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kumimoji="1" lang="en-HK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kumimoji="1" lang="en-HK" altLang="zh-CN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kumimoji="1" lang="en-US" altLang="zh-CN" dirty="0" smtClean="0"/>
                  <a:t>10</a:t>
                </a:r>
                <a:r>
                  <a:rPr kumimoji="1" lang="en-US" altLang="zh-CN" baseline="30000" dirty="0" smtClean="0"/>
                  <a:t>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85" y="4029253"/>
                <a:ext cx="849913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箭头连接符 32"/>
          <p:cNvCxnSpPr/>
          <p:nvPr/>
        </p:nvCxnSpPr>
        <p:spPr>
          <a:xfrm flipV="1">
            <a:off x="1980759" y="2329424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3131079" y="2315526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4234839" y="228529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707888" y="2662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5550340" y="2314908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5778340" y="230101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5974900" y="230101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536528" y="2663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810315" y="1647885"/>
            <a:ext cx="5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e</a:t>
            </a:r>
            <a:r>
              <a:rPr kumimoji="1" lang="en-US" altLang="zh-CN" b="1" i="1" baseline="30000" dirty="0" smtClean="0"/>
              <a:t>+/-</a:t>
            </a:r>
            <a:endParaRPr kumimoji="1" lang="zh-CN" altLang="en-US" b="1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5128744" y="1597254"/>
            <a:ext cx="5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e</a:t>
            </a:r>
            <a:r>
              <a:rPr kumimoji="1" lang="en-US" altLang="zh-CN" b="1" i="1" baseline="30000" dirty="0" smtClean="0"/>
              <a:t>+/-</a:t>
            </a:r>
            <a:endParaRPr kumimoji="1" lang="zh-CN" altLang="en-US" b="1" i="1" dirty="0"/>
          </a:p>
        </p:txBody>
      </p:sp>
      <p:cxnSp>
        <p:nvCxnSpPr>
          <p:cNvPr id="72" name="曲线连接符 71"/>
          <p:cNvCxnSpPr/>
          <p:nvPr/>
        </p:nvCxnSpPr>
        <p:spPr>
          <a:xfrm flipV="1">
            <a:off x="6366841" y="1966586"/>
            <a:ext cx="412871" cy="318704"/>
          </a:xfrm>
          <a:prstGeom prst="curvedConnector3">
            <a:avLst>
              <a:gd name="adj1" fmla="val 3901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/>
          <p:nvPr/>
        </p:nvCxnSpPr>
        <p:spPr>
          <a:xfrm rot="16200000" flipH="1">
            <a:off x="6419551" y="2770531"/>
            <a:ext cx="361485" cy="3588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5997346" y="1863368"/>
            <a:ext cx="463290" cy="206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041575" y="2769206"/>
            <a:ext cx="189753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90"/>
                </a:solidFill>
              </a:rPr>
              <a:t>Inverse-</a:t>
            </a:r>
            <a:r>
              <a:rPr kumimoji="1" lang="en-US" altLang="zh-CN" b="1" dirty="0" err="1" smtClean="0">
                <a:solidFill>
                  <a:srgbClr val="000090"/>
                </a:solidFill>
              </a:rPr>
              <a:t>Comption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 </a:t>
            </a:r>
          </a:p>
          <a:p>
            <a:r>
              <a:rPr kumimoji="1" lang="en-US" altLang="zh-CN" b="1" dirty="0" smtClean="0">
                <a:solidFill>
                  <a:srgbClr val="000090"/>
                </a:solidFill>
              </a:rPr>
              <a:t>Scatter: </a:t>
            </a:r>
          </a:p>
          <a:p>
            <a:r>
              <a:rPr kumimoji="1" lang="en-US" altLang="zh-CN" b="1" dirty="0" err="1" smtClean="0">
                <a:solidFill>
                  <a:srgbClr val="000090"/>
                </a:solidFill>
              </a:rPr>
              <a:t>TeV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 gamma-ray</a:t>
            </a:r>
            <a:endParaRPr kumimoji="1" lang="zh-CN" altLang="en-US" b="1" dirty="0">
              <a:solidFill>
                <a:srgbClr val="00009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001257" y="3326016"/>
            <a:ext cx="136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pulsar wind,</a:t>
            </a:r>
          </a:p>
          <a:p>
            <a:r>
              <a:rPr kumimoji="1" lang="en-US" altLang="zh-CN" b="1" dirty="0" smtClean="0"/>
              <a:t>hot</a:t>
            </a:r>
            <a:endParaRPr kumimoji="1" lang="zh-CN" altLang="en-US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3916686" y="6417782"/>
            <a:ext cx="16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Kong et al. 2011</a:t>
            </a:r>
            <a:endParaRPr kumimoji="1" lang="zh-CN" altLang="en-US" dirty="0"/>
          </a:p>
        </p:txBody>
      </p:sp>
      <p:cxnSp>
        <p:nvCxnSpPr>
          <p:cNvPr id="50" name="曲线连接符 49"/>
          <p:cNvCxnSpPr/>
          <p:nvPr/>
        </p:nvCxnSpPr>
        <p:spPr>
          <a:xfrm flipV="1">
            <a:off x="6366841" y="2118986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flipV="1">
            <a:off x="6986377" y="1979406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/>
          <p:nvPr/>
        </p:nvCxnSpPr>
        <p:spPr>
          <a:xfrm flipV="1">
            <a:off x="7628689" y="1833416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 flipV="1">
            <a:off x="6402457" y="257796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/>
          <p:nvPr/>
        </p:nvCxnSpPr>
        <p:spPr>
          <a:xfrm flipV="1">
            <a:off x="7021993" y="243838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/>
          <p:nvPr/>
        </p:nvCxnSpPr>
        <p:spPr>
          <a:xfrm flipV="1">
            <a:off x="7664305" y="229239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20794" y="3404170"/>
                <a:ext cx="9385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HK" b="0" dirty="0" smtClean="0"/>
              </a:p>
              <a:p>
                <a:endParaRPr lang="en-HK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94" y="3404170"/>
                <a:ext cx="938527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Emission in 100 MeV-100 GeV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199" y="1570946"/>
            <a:ext cx="4011105" cy="3029334"/>
            <a:chOff x="980574" y="1714062"/>
            <a:chExt cx="7241091" cy="40406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74" y="1714062"/>
              <a:ext cx="7182852" cy="346758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919" y="5125993"/>
              <a:ext cx="6601746" cy="62873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367637" y="5105568"/>
            <a:ext cx="374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Tam 2011, </a:t>
            </a:r>
            <a:r>
              <a:rPr lang="en-HK" dirty="0" err="1" smtClean="0"/>
              <a:t>Abdo</a:t>
            </a:r>
            <a:r>
              <a:rPr lang="en-HK" dirty="0" smtClean="0"/>
              <a:t> 2011, </a:t>
            </a:r>
            <a:r>
              <a:rPr lang="en-HK" dirty="0" err="1" smtClean="0"/>
              <a:t>Caliandro</a:t>
            </a:r>
            <a:r>
              <a:rPr lang="en-HK" dirty="0" smtClean="0"/>
              <a:t> 2015</a:t>
            </a:r>
            <a:endParaRPr lang="en-US" dirty="0"/>
          </a:p>
        </p:txBody>
      </p:sp>
      <p:grpSp>
        <p:nvGrpSpPr>
          <p:cNvPr id="7" name="组 13"/>
          <p:cNvGrpSpPr/>
          <p:nvPr/>
        </p:nvGrpSpPr>
        <p:grpSpPr>
          <a:xfrm>
            <a:off x="5802101" y="1924849"/>
            <a:ext cx="1943908" cy="1797731"/>
            <a:chOff x="4554378" y="1224171"/>
            <a:chExt cx="4000500" cy="4770114"/>
          </a:xfrm>
        </p:grpSpPr>
        <p:pic>
          <p:nvPicPr>
            <p:cNvPr id="8" name="图片 3" descr="illustratio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378" y="1224171"/>
              <a:ext cx="4000500" cy="45593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109399" y="2919852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18869" y="5410315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917" y="4342387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41792" y="5343327"/>
              <a:ext cx="637476" cy="242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Explosion 2 20"/>
          <p:cNvSpPr/>
          <p:nvPr/>
        </p:nvSpPr>
        <p:spPr>
          <a:xfrm>
            <a:off x="6931473" y="2150398"/>
            <a:ext cx="540867" cy="497711"/>
          </a:xfrm>
          <a:prstGeom prst="irregularSeal2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箭头连接符 15"/>
          <p:cNvCxnSpPr/>
          <p:nvPr/>
        </p:nvCxnSpPr>
        <p:spPr>
          <a:xfrm>
            <a:off x="7340144" y="2576670"/>
            <a:ext cx="1818369" cy="58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16"/>
          <p:cNvSpPr txBox="1"/>
          <p:nvPr/>
        </p:nvSpPr>
        <p:spPr>
          <a:xfrm rot="1176973">
            <a:off x="7724685" y="2494197"/>
            <a:ext cx="12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to observer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35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Models for GeV emission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Inverse Compton scattering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3" y="4093744"/>
            <a:ext cx="756759" cy="5398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423052" y="3345084"/>
            <a:ext cx="2327145" cy="7486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23052" y="3970116"/>
            <a:ext cx="2327145" cy="2662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423052" y="4363655"/>
            <a:ext cx="2327145" cy="115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3052" y="4479403"/>
            <a:ext cx="2222973" cy="501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23052" y="4661965"/>
            <a:ext cx="1979905" cy="8707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9812" y="5598977"/>
            <a:ext cx="328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solidFill>
                  <a:schemeClr val="tx2"/>
                </a:solidFill>
              </a:rPr>
              <a:t>Cold, mild relativistic pulsar wind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731451" y="3211975"/>
            <a:ext cx="1581329" cy="2534856"/>
          </a:xfrm>
          <a:prstGeom prst="cloud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 smtClean="0">
                <a:solidFill>
                  <a:schemeClr val="tx2"/>
                </a:solidFill>
              </a:rPr>
              <a:t>Soft photons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9" name="曲线连接符 49"/>
          <p:cNvCxnSpPr/>
          <p:nvPr/>
        </p:nvCxnSpPr>
        <p:spPr>
          <a:xfrm flipV="1">
            <a:off x="5367132" y="406292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53"/>
          <p:cNvCxnSpPr/>
          <p:nvPr/>
        </p:nvCxnSpPr>
        <p:spPr>
          <a:xfrm flipV="1">
            <a:off x="5986668" y="392334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54"/>
          <p:cNvCxnSpPr/>
          <p:nvPr/>
        </p:nvCxnSpPr>
        <p:spPr>
          <a:xfrm flipV="1">
            <a:off x="6628980" y="377735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56"/>
          <p:cNvCxnSpPr/>
          <p:nvPr/>
        </p:nvCxnSpPr>
        <p:spPr>
          <a:xfrm flipV="1">
            <a:off x="5402748" y="452190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57"/>
          <p:cNvCxnSpPr/>
          <p:nvPr/>
        </p:nvCxnSpPr>
        <p:spPr>
          <a:xfrm flipV="1">
            <a:off x="6022284" y="438232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59"/>
          <p:cNvCxnSpPr/>
          <p:nvPr/>
        </p:nvCxnSpPr>
        <p:spPr>
          <a:xfrm flipV="1">
            <a:off x="6664596" y="423633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64430" y="3233556"/>
                <a:ext cx="9385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HK" b="0" dirty="0" smtClean="0"/>
              </a:p>
              <a:p>
                <a:endParaRPr lang="en-HK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430" y="3233556"/>
                <a:ext cx="938527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396223" y="3970116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 smtClean="0"/>
              <a:t>GeV photons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96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577</Words>
  <Application>Microsoft Macintosh PowerPoint</Application>
  <PresentationFormat>全屏显示(4:3)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A NEW APPROACH TO THE GeV FLARE OF PSR B1259-63/LS2883 </vt:lpstr>
      <vt:lpstr>PowerPoint 演示文稿</vt:lpstr>
      <vt:lpstr>PowerPoint 演示文稿</vt:lpstr>
      <vt:lpstr>PowerPoint 演示文稿</vt:lpstr>
      <vt:lpstr>Origin of the X-ray/TeV emission</vt:lpstr>
      <vt:lpstr>Origin of the X-ray/TeV emission</vt:lpstr>
      <vt:lpstr>Origin of the X-ray/TeV emission</vt:lpstr>
      <vt:lpstr>Emission in 100 MeV-100 GeV</vt:lpstr>
      <vt:lpstr>Models for GeV emission</vt:lpstr>
      <vt:lpstr>Models for GeV emission</vt:lpstr>
      <vt:lpstr>Models for GeV emission</vt:lpstr>
      <vt:lpstr>Condition of mass transfer from optical companion </vt:lpstr>
      <vt:lpstr>Location of the circumstellar disk, and phases of mass transfer</vt:lpstr>
      <vt:lpstr>Condition of the formation of accretion disk</vt:lpstr>
      <vt:lpstr>Formation of the accretion disk</vt:lpstr>
      <vt:lpstr>Evolution of the accretion disk</vt:lpstr>
      <vt:lpstr>Evolution of SED</vt:lpstr>
      <vt:lpstr>Evolution of SED and light curve</vt:lpstr>
      <vt:lpstr>Predication</vt:lpstr>
      <vt:lpstr>Summary of the model</vt:lpstr>
    </vt:vector>
  </TitlesOfParts>
  <Company>高能所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逸度</dc:creator>
  <cp:lastModifiedBy>易 逸度</cp:lastModifiedBy>
  <cp:revision>172</cp:revision>
  <dcterms:created xsi:type="dcterms:W3CDTF">2017-06-16T04:13:49Z</dcterms:created>
  <dcterms:modified xsi:type="dcterms:W3CDTF">2017-06-25T03:50:17Z</dcterms:modified>
</cp:coreProperties>
</file>