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00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137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rock-paper-scissor computer program"/>
          <p:cNvSpPr txBox="1">
            <a:spLocks noGrp="1"/>
          </p:cNvSpPr>
          <p:nvPr>
            <p:ph type="ctrTitle"/>
          </p:nvPr>
        </p:nvSpPr>
        <p:spPr>
          <a:xfrm>
            <a:off x="355600" y="127635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A rock-paper-scissor computer program</a:t>
            </a:r>
          </a:p>
        </p:txBody>
      </p:sp>
      <p:sp>
        <p:nvSpPr>
          <p:cNvPr id="120" name="Yi Shu-Xu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Yi Shu-Xu</a:t>
            </a:r>
          </a:p>
        </p:txBody>
      </p:sp>
      <p:pic>
        <p:nvPicPr>
          <p:cNvPr id="121" name="rock-paper-scissors.png" descr="rock-paper-scisso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184" y="6061121"/>
            <a:ext cx="3508432" cy="2863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6791" y="347565"/>
            <a:ext cx="649459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win               lose              even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O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=D*M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or </a:t>
            </a:r>
            <a:r>
              <a:rPr lang="en-US" altLang="zh-CN" dirty="0"/>
              <a:t>O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=U*</a:t>
            </a:r>
            <a:r>
              <a:rPr lang="en-US" altLang="zh-CN" dirty="0"/>
              <a:t>M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or O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=M</a:t>
            </a:r>
            <a:r>
              <a:rPr lang="en-US" altLang="zh-CN" baseline="-25000" dirty="0" smtClean="0"/>
              <a:t>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55774" y="2218265"/>
            <a:ext cx="21771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0</a:t>
            </a:r>
            <a:r>
              <a:rPr lang="en-US" altLang="zh-CN" baseline="-25000" dirty="0" smtClean="0"/>
              <a:t>,3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1,4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2,5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9637" y="2218265"/>
            <a:ext cx="21771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</a:t>
            </a:r>
            <a:r>
              <a:rPr lang="en-US" altLang="zh-CN" baseline="-25000" dirty="0" smtClean="0"/>
              <a:t>1,2</a:t>
            </a:r>
            <a:r>
              <a:rPr lang="en-US" altLang="zh-CN" dirty="0" smtClean="0"/>
              <a:t> S</a:t>
            </a:r>
            <a:r>
              <a:rPr lang="en-US" altLang="zh-CN" baseline="-25000" dirty="0"/>
              <a:t>3</a:t>
            </a:r>
            <a:r>
              <a:rPr lang="en-US" altLang="zh-CN" baseline="-25000" dirty="0" smtClean="0"/>
              <a:t>,4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5,6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5233" y="2162475"/>
            <a:ext cx="20955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</a:t>
            </a:r>
            <a:r>
              <a:rPr lang="en-US" altLang="zh-CN" baseline="-25000" dirty="0" smtClean="0"/>
              <a:t>0,1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2,3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4,5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7275" y="3691594"/>
            <a:ext cx="115591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U*M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0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1607" y="3691594"/>
            <a:ext cx="6169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M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0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75898" y="3719082"/>
            <a:ext cx="11753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*M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0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 flipH="1">
            <a:off x="1207570" y="1558153"/>
            <a:ext cx="2227758" cy="660112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线箭头连接符 8"/>
          <p:cNvCxnSpPr/>
          <p:nvPr/>
        </p:nvCxnSpPr>
        <p:spPr>
          <a:xfrm>
            <a:off x="1415772" y="3060361"/>
            <a:ext cx="3381503" cy="999302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线箭头连接符 14"/>
          <p:cNvCxnSpPr>
            <a:endCxn id="6" idx="0"/>
          </p:cNvCxnSpPr>
          <p:nvPr/>
        </p:nvCxnSpPr>
        <p:spPr>
          <a:xfrm flipH="1">
            <a:off x="2148214" y="1558153"/>
            <a:ext cx="1287114" cy="660112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线箭头连接符 16"/>
          <p:cNvCxnSpPr>
            <a:stCxn id="6" idx="2"/>
            <a:endCxn id="12" idx="0"/>
          </p:cNvCxnSpPr>
          <p:nvPr/>
        </p:nvCxnSpPr>
        <p:spPr>
          <a:xfrm>
            <a:off x="2148214" y="2874855"/>
            <a:ext cx="4311859" cy="816739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线箭头连接符 18"/>
          <p:cNvCxnSpPr/>
          <p:nvPr/>
        </p:nvCxnSpPr>
        <p:spPr>
          <a:xfrm flipH="1">
            <a:off x="2914824" y="1558153"/>
            <a:ext cx="520504" cy="660112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线箭头连接符 20"/>
          <p:cNvCxnSpPr>
            <a:stCxn id="6" idx="3"/>
            <a:endCxn id="13" idx="0"/>
          </p:cNvCxnSpPr>
          <p:nvPr/>
        </p:nvCxnSpPr>
        <p:spPr>
          <a:xfrm>
            <a:off x="3236791" y="2546560"/>
            <a:ext cx="4326758" cy="1172522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箭头连接符 22"/>
          <p:cNvCxnSpPr>
            <a:endCxn id="5" idx="1"/>
          </p:cNvCxnSpPr>
          <p:nvPr/>
        </p:nvCxnSpPr>
        <p:spPr>
          <a:xfrm>
            <a:off x="9098415" y="1558153"/>
            <a:ext cx="857359" cy="98840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线箭头连接符 24"/>
          <p:cNvCxnSpPr>
            <a:stCxn id="5" idx="1"/>
            <a:endCxn id="12" idx="0"/>
          </p:cNvCxnSpPr>
          <p:nvPr/>
        </p:nvCxnSpPr>
        <p:spPr>
          <a:xfrm flipH="1">
            <a:off x="6460073" y="2546560"/>
            <a:ext cx="3495701" cy="114503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线箭头连接符 26"/>
          <p:cNvCxnSpPr>
            <a:endCxn id="5" idx="0"/>
          </p:cNvCxnSpPr>
          <p:nvPr/>
        </p:nvCxnSpPr>
        <p:spPr>
          <a:xfrm>
            <a:off x="9098415" y="1558153"/>
            <a:ext cx="1945936" cy="66011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线箭头连接符 28"/>
          <p:cNvCxnSpPr>
            <a:stCxn id="5" idx="2"/>
            <a:endCxn id="11" idx="0"/>
          </p:cNvCxnSpPr>
          <p:nvPr/>
        </p:nvCxnSpPr>
        <p:spPr>
          <a:xfrm flipH="1">
            <a:off x="5375233" y="2874855"/>
            <a:ext cx="5669118" cy="81673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线箭头连接符 30"/>
          <p:cNvCxnSpPr/>
          <p:nvPr/>
        </p:nvCxnSpPr>
        <p:spPr>
          <a:xfrm>
            <a:off x="9098415" y="1558153"/>
            <a:ext cx="2727443" cy="66011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/>
          <p:cNvCxnSpPr>
            <a:endCxn id="13" idx="3"/>
          </p:cNvCxnSpPr>
          <p:nvPr/>
        </p:nvCxnSpPr>
        <p:spPr>
          <a:xfrm flipH="1">
            <a:off x="8151200" y="2874855"/>
            <a:ext cx="3487276" cy="117252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线箭头连接符 34"/>
          <p:cNvCxnSpPr/>
          <p:nvPr/>
        </p:nvCxnSpPr>
        <p:spPr>
          <a:xfrm flipH="1">
            <a:off x="5017661" y="2819065"/>
            <a:ext cx="357572" cy="872529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线箭头连接符 36"/>
          <p:cNvCxnSpPr>
            <a:stCxn id="4" idx="2"/>
          </p:cNvCxnSpPr>
          <p:nvPr/>
        </p:nvCxnSpPr>
        <p:spPr>
          <a:xfrm flipH="1">
            <a:off x="5621461" y="1558153"/>
            <a:ext cx="862626" cy="604322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箭头连接符 38"/>
          <p:cNvCxnSpPr>
            <a:stCxn id="4" idx="2"/>
          </p:cNvCxnSpPr>
          <p:nvPr/>
        </p:nvCxnSpPr>
        <p:spPr>
          <a:xfrm>
            <a:off x="6484087" y="1558153"/>
            <a:ext cx="2" cy="604322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线箭头连接符 40"/>
          <p:cNvCxnSpPr>
            <a:stCxn id="7" idx="2"/>
            <a:endCxn id="12" idx="0"/>
          </p:cNvCxnSpPr>
          <p:nvPr/>
        </p:nvCxnSpPr>
        <p:spPr>
          <a:xfrm>
            <a:off x="6423009" y="2819065"/>
            <a:ext cx="37064" cy="872529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线箭头连接符 42"/>
          <p:cNvCxnSpPr>
            <a:stCxn id="4" idx="2"/>
          </p:cNvCxnSpPr>
          <p:nvPr/>
        </p:nvCxnSpPr>
        <p:spPr>
          <a:xfrm>
            <a:off x="6484087" y="1558153"/>
            <a:ext cx="678052" cy="604322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箭头连接符 44"/>
          <p:cNvCxnSpPr/>
          <p:nvPr/>
        </p:nvCxnSpPr>
        <p:spPr>
          <a:xfrm>
            <a:off x="7470784" y="2819065"/>
            <a:ext cx="92765" cy="872529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文本框 45"/>
          <p:cNvSpPr txBox="1"/>
          <p:nvPr/>
        </p:nvSpPr>
        <p:spPr>
          <a:xfrm>
            <a:off x="4848571" y="4396491"/>
            <a:ext cx="8241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lose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13148" y="4396491"/>
            <a:ext cx="96821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even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274963" y="4348184"/>
            <a:ext cx="74256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win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96657" y="4348184"/>
            <a:ext cx="17620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if M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1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=M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0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3366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53510" y="5285548"/>
            <a:ext cx="6814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1,2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84984" y="5285548"/>
            <a:ext cx="6814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0,1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797275" y="5353887"/>
            <a:ext cx="6814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1,4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54" name="直线箭头连接符 53"/>
          <p:cNvCxnSpPr>
            <a:stCxn id="46" idx="2"/>
            <a:endCxn id="50" idx="0"/>
          </p:cNvCxnSpPr>
          <p:nvPr/>
        </p:nvCxnSpPr>
        <p:spPr>
          <a:xfrm flipH="1">
            <a:off x="3494211" y="5053081"/>
            <a:ext cx="1766445" cy="232467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线箭头连接符 55"/>
          <p:cNvCxnSpPr>
            <a:stCxn id="46" idx="2"/>
            <a:endCxn id="51" idx="0"/>
          </p:cNvCxnSpPr>
          <p:nvPr/>
        </p:nvCxnSpPr>
        <p:spPr>
          <a:xfrm flipH="1">
            <a:off x="4425685" y="5053081"/>
            <a:ext cx="834971" cy="232467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箭头连接符 57"/>
          <p:cNvCxnSpPr>
            <a:stCxn id="46" idx="2"/>
            <a:endCxn id="52" idx="0"/>
          </p:cNvCxnSpPr>
          <p:nvPr/>
        </p:nvCxnSpPr>
        <p:spPr>
          <a:xfrm flipH="1">
            <a:off x="5137976" y="5053081"/>
            <a:ext cx="122680" cy="30080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文本框 60"/>
          <p:cNvSpPr txBox="1"/>
          <p:nvPr/>
        </p:nvSpPr>
        <p:spPr>
          <a:xfrm>
            <a:off x="5672740" y="5682182"/>
            <a:ext cx="20955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3,4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S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2,3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S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0,3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414239" y="5285548"/>
            <a:ext cx="20955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</a:t>
            </a:r>
            <a:r>
              <a:rPr kumimoji="0" lang="en-US" altLang="zh-CN" sz="36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5,6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S</a:t>
            </a:r>
            <a:r>
              <a:rPr lang="en-US" altLang="zh-CN" baseline="-25000" dirty="0" smtClean="0"/>
              <a:t>4,5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2,5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64" name="直线箭头连接符 63"/>
          <p:cNvCxnSpPr>
            <a:stCxn id="47" idx="2"/>
          </p:cNvCxnSpPr>
          <p:nvPr/>
        </p:nvCxnSpPr>
        <p:spPr>
          <a:xfrm flipH="1">
            <a:off x="6025975" y="5053081"/>
            <a:ext cx="371280" cy="629101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直线箭头连接符 65"/>
          <p:cNvCxnSpPr>
            <a:stCxn id="47" idx="2"/>
            <a:endCxn id="61" idx="0"/>
          </p:cNvCxnSpPr>
          <p:nvPr/>
        </p:nvCxnSpPr>
        <p:spPr>
          <a:xfrm>
            <a:off x="6397255" y="5053081"/>
            <a:ext cx="323261" cy="629101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箭头连接符 67"/>
          <p:cNvCxnSpPr>
            <a:stCxn id="47" idx="2"/>
          </p:cNvCxnSpPr>
          <p:nvPr/>
        </p:nvCxnSpPr>
        <p:spPr>
          <a:xfrm>
            <a:off x="6397255" y="5053081"/>
            <a:ext cx="1073529" cy="62910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线箭头连接符 69"/>
          <p:cNvCxnSpPr>
            <a:stCxn id="48" idx="2"/>
            <a:endCxn id="62" idx="1"/>
          </p:cNvCxnSpPr>
          <p:nvPr/>
        </p:nvCxnSpPr>
        <p:spPr>
          <a:xfrm>
            <a:off x="7646246" y="5004774"/>
            <a:ext cx="767993" cy="609069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线箭头连接符 71"/>
          <p:cNvCxnSpPr>
            <a:stCxn id="48" idx="2"/>
          </p:cNvCxnSpPr>
          <p:nvPr/>
        </p:nvCxnSpPr>
        <p:spPr>
          <a:xfrm>
            <a:off x="7646246" y="5004774"/>
            <a:ext cx="1452169" cy="349113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直线箭头连接符 76"/>
          <p:cNvCxnSpPr/>
          <p:nvPr/>
        </p:nvCxnSpPr>
        <p:spPr>
          <a:xfrm>
            <a:off x="7768291" y="5004774"/>
            <a:ext cx="2187483" cy="34911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文本框 77"/>
          <p:cNvSpPr txBox="1"/>
          <p:nvPr/>
        </p:nvSpPr>
        <p:spPr>
          <a:xfrm>
            <a:off x="2157162" y="6303485"/>
            <a:ext cx="804808" cy="1764585"/>
          </a:xfrm>
          <a:prstGeom prst="rect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U*M</a:t>
            </a:r>
            <a:r>
              <a:rPr kumimoji="0" lang="en-US" altLang="zh-CN" sz="24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or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0</a:t>
            </a:r>
            <a:endParaRPr lang="en-US" altLang="zh-CN" sz="24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3225988" y="6661104"/>
            <a:ext cx="923330" cy="533479"/>
          </a:xfrm>
          <a:prstGeom prst="rect">
            <a:avLst/>
          </a:prstGeom>
          <a:noFill/>
          <a:ln w="12700" cap="flat">
            <a:solidFill>
              <a:srgbClr val="3366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U*M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0</a:t>
            </a: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371477" y="6480045"/>
            <a:ext cx="936922" cy="1395254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U*M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aseline="0" dirty="0" smtClean="0"/>
              <a:t>or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D*M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491525" y="6496956"/>
            <a:ext cx="923330" cy="139525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or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U*M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kumimoji="0" lang="zh-CN" altLang="en-US" sz="2800" b="0" i="0" u="none" strike="noStrike" cap="none" spc="0" normalizeH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470660" y="6375950"/>
            <a:ext cx="936922" cy="1395254"/>
          </a:xfrm>
          <a:prstGeom prst="rect">
            <a:avLst/>
          </a:prstGeom>
          <a:noFill/>
          <a:ln w="12700" cap="flat">
            <a:solidFill>
              <a:srgbClr val="3366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D*M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aseline="0" dirty="0" smtClean="0"/>
              <a:t>or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473151" y="6850878"/>
            <a:ext cx="502633" cy="533479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M</a:t>
            </a:r>
            <a:r>
              <a:rPr lang="en-US" altLang="zh-CN" sz="2800" baseline="-25000" dirty="0"/>
              <a:t>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414239" y="6584139"/>
            <a:ext cx="936922" cy="53347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D*M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lang="en-US" altLang="zh-CN" sz="2800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9392120" y="6403436"/>
            <a:ext cx="936922" cy="1395254"/>
          </a:xfrm>
          <a:prstGeom prst="rect">
            <a:avLst/>
          </a:prstGeom>
          <a:noFill/>
          <a:ln w="12700" cap="flat">
            <a:solidFill>
              <a:srgbClr val="3366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aseline="0" dirty="0" smtClean="0"/>
              <a:t>or</a:t>
            </a:r>
          </a:p>
          <a:p>
            <a:r>
              <a:rPr lang="en-US" altLang="zh-CN" sz="2800" dirty="0"/>
              <a:t>D*M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0509790" y="6049152"/>
            <a:ext cx="936922" cy="1395254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U*M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aseline="0" dirty="0" smtClean="0"/>
              <a:t>or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D*M</a:t>
            </a:r>
            <a:r>
              <a:rPr kumimoji="0" lang="en-US" altLang="zh-CN" sz="2800" b="0" i="0" u="none" strike="noStrike" cap="none" spc="0" normalizeH="0" baseline="-2500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964030" y="8155809"/>
            <a:ext cx="130597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2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=U*M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3366FF"/>
                </a:solidFill>
              </a:rPr>
              <a:t>win or even</a:t>
            </a:r>
            <a:endParaRPr kumimoji="0" lang="zh-CN" altLang="en-US" sz="2000" b="0" i="0" u="none" strike="noStrike" cap="none" spc="0" normalizeH="0" dirty="0">
              <a:ln>
                <a:noFill/>
              </a:ln>
              <a:solidFill>
                <a:srgbClr val="3366FF"/>
              </a:solidFill>
              <a:effectLst/>
              <a:uFillTx/>
              <a:sym typeface="Gill Sans Ligh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180237" y="7334003"/>
            <a:ext cx="10485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18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2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=D*M</a:t>
            </a:r>
            <a:r>
              <a:rPr kumimoji="0" lang="en-US" altLang="zh-CN" sz="18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rgbClr val="3366FF"/>
                </a:solidFill>
              </a:rPr>
              <a:t>win</a:t>
            </a:r>
            <a:endParaRPr kumimoji="0" lang="zh-CN" altLang="en-US" sz="1800" b="0" i="0" u="none" strike="noStrike" cap="none" spc="0" normalizeH="0" dirty="0">
              <a:ln>
                <a:noFill/>
              </a:ln>
              <a:solidFill>
                <a:srgbClr val="3366FF"/>
              </a:solidFill>
              <a:effectLst/>
              <a:uFillTx/>
              <a:sym typeface="Gill Sans Light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263001" y="8068070"/>
            <a:ext cx="1185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18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2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=D*M</a:t>
            </a:r>
            <a:r>
              <a:rPr kumimoji="0" lang="en-US" altLang="zh-CN" sz="18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rgbClr val="3366FF"/>
                </a:solidFill>
              </a:rPr>
              <a:t>win or even</a:t>
            </a:r>
            <a:endParaRPr kumimoji="0" lang="zh-CN" altLang="en-US" sz="1800" b="0" i="0" u="none" strike="noStrike" cap="none" spc="0" normalizeH="0" dirty="0">
              <a:ln>
                <a:noFill/>
              </a:ln>
              <a:solidFill>
                <a:srgbClr val="3366FF"/>
              </a:solidFill>
              <a:effectLst/>
              <a:uFillTx/>
              <a:sym typeface="Gill Sans Ligh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7389" y="8221583"/>
            <a:ext cx="130597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2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=U*M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3366FF"/>
                </a:solidFill>
              </a:rPr>
              <a:t>win or even</a:t>
            </a:r>
            <a:endParaRPr kumimoji="0" lang="zh-CN" altLang="en-US" sz="2000" b="0" i="0" u="none" strike="noStrike" cap="none" spc="0" normalizeH="0" dirty="0">
              <a:ln>
                <a:noFill/>
              </a:ln>
              <a:solidFill>
                <a:srgbClr val="3366FF"/>
              </a:solidFill>
              <a:effectLst/>
              <a:uFillTx/>
              <a:sym typeface="Gill Sans Ligh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437901" y="7986035"/>
            <a:ext cx="130597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2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=M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3366FF"/>
                </a:solidFill>
              </a:rPr>
              <a:t>win or even</a:t>
            </a:r>
            <a:endParaRPr kumimoji="0" lang="zh-CN" altLang="en-US" sz="2000" b="0" i="0" u="none" strike="noStrike" cap="none" spc="0" normalizeH="0" dirty="0">
              <a:ln>
                <a:noFill/>
              </a:ln>
              <a:solidFill>
                <a:srgbClr val="3366FF"/>
              </a:solidFill>
              <a:effectLst/>
              <a:uFillTx/>
              <a:sym typeface="Gill Sans Ligh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385666" y="7631520"/>
            <a:ext cx="118023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2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=U*M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3366FF"/>
                </a:solidFill>
              </a:rPr>
              <a:t>win </a:t>
            </a:r>
            <a:endParaRPr kumimoji="0" lang="zh-CN" altLang="en-US" sz="2000" b="0" i="0" u="none" strike="noStrike" cap="none" spc="0" normalizeH="0" dirty="0">
              <a:ln>
                <a:noFill/>
              </a:ln>
              <a:solidFill>
                <a:srgbClr val="3366FF"/>
              </a:solidFill>
              <a:effectLst/>
              <a:uFillTx/>
              <a:sym typeface="Gill Sans Ligh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382488" y="7267890"/>
            <a:ext cx="84339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2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=M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3366FF"/>
                </a:solidFill>
              </a:rPr>
              <a:t>win</a:t>
            </a:r>
            <a:endParaRPr kumimoji="0" lang="zh-CN" altLang="en-US" sz="2000" b="0" i="0" u="none" strike="noStrike" cap="none" spc="0" normalizeH="0" dirty="0">
              <a:ln>
                <a:noFill/>
              </a:ln>
              <a:solidFill>
                <a:srgbClr val="3366FF"/>
              </a:solidFill>
              <a:effectLst/>
              <a:uFillTx/>
              <a:sym typeface="Gill Sans Ligh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203818" y="7990593"/>
            <a:ext cx="130597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2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=M</a:t>
            </a:r>
            <a:r>
              <a:rPr kumimoji="0" lang="en-US" altLang="zh-CN" sz="20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3366FF"/>
                </a:solidFill>
              </a:rPr>
              <a:t>win or even</a:t>
            </a:r>
            <a:endParaRPr kumimoji="0" lang="zh-CN" altLang="en-US" sz="2000" b="0" i="0" u="none" strike="noStrike" cap="none" spc="0" normalizeH="0" dirty="0">
              <a:ln>
                <a:noFill/>
              </a:ln>
              <a:solidFill>
                <a:srgbClr val="3366FF"/>
              </a:solidFill>
              <a:effectLst/>
              <a:uFillTx/>
              <a:sym typeface="Gill Sans Light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472917" y="7564993"/>
            <a:ext cx="1185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M</a:t>
            </a:r>
            <a:r>
              <a:rPr kumimoji="0" lang="en-US" altLang="zh-CN" sz="18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2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=D*M</a:t>
            </a:r>
            <a:r>
              <a:rPr kumimoji="0" lang="en-US" altLang="zh-CN" sz="1800" b="0" i="0" u="none" strike="noStrike" cap="none" spc="0" normalizeH="0" baseline="-2500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sym typeface="Gill Sans Light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rgbClr val="3366FF"/>
                </a:solidFill>
              </a:rPr>
              <a:t>win or even</a:t>
            </a:r>
            <a:endParaRPr kumimoji="0" lang="zh-CN" altLang="en-US" sz="1800" b="0" i="0" u="none" strike="noStrike" cap="none" spc="0" normalizeH="0" dirty="0">
              <a:ln>
                <a:noFill/>
              </a:ln>
              <a:solidFill>
                <a:srgbClr val="3366FF"/>
              </a:solidFill>
              <a:effectLst/>
              <a:uFillTx/>
              <a:sym typeface="Gill Sans Light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93078" y="8939728"/>
            <a:ext cx="563670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1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You’ll never lose</a:t>
            </a:r>
            <a:r>
              <a:rPr kumimoji="0" lang="en-US" altLang="zh-CN" sz="3600" b="1" i="1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the third round!</a:t>
            </a:r>
            <a:endParaRPr kumimoji="0" lang="zh-CN" altLang="en-US" sz="3600" b="1" i="1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733708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In the first and second round, you show the same hand. If the result is: </a:t>
            </a:r>
          </a:p>
          <a:p>
            <a:r>
              <a:rPr kumimoji="1" lang="en-US" altLang="zh-CN" dirty="0" smtClean="0"/>
              <a:t>win-even: then you show U*M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, the outcome will be even or win. “Even” means your opposite’s strategy is S</a:t>
            </a:r>
            <a:r>
              <a:rPr kumimoji="1" lang="en-US" altLang="zh-CN" baseline="-25000" dirty="0" smtClean="0"/>
              <a:t>4</a:t>
            </a:r>
            <a:r>
              <a:rPr kumimoji="1" lang="en-US" altLang="zh-CN" dirty="0" smtClean="0"/>
              <a:t>, then you go to S</a:t>
            </a:r>
            <a:r>
              <a:rPr kumimoji="1" lang="en-US" altLang="zh-CN" baseline="-25000" dirty="0" smtClean="0"/>
              <a:t>5</a:t>
            </a:r>
            <a:r>
              <a:rPr kumimoji="1" lang="en-US" altLang="zh-CN" dirty="0" smtClean="0"/>
              <a:t> in the follow. “win” means your opposite is S</a:t>
            </a:r>
            <a:r>
              <a:rPr kumimoji="1" lang="en-US" altLang="zh-CN" baseline="-25000" dirty="0" smtClean="0"/>
              <a:t>3</a:t>
            </a:r>
            <a:r>
              <a:rPr kumimoji="1" lang="en-US" altLang="zh-CN" dirty="0" smtClean="0"/>
              <a:t>, then you go to S</a:t>
            </a:r>
            <a:r>
              <a:rPr kumimoji="1" lang="en-US" altLang="zh-CN" baseline="-25000" dirty="0" smtClean="0"/>
              <a:t>4</a:t>
            </a:r>
            <a:r>
              <a:rPr kumimoji="1" lang="en-US" altLang="zh-CN" dirty="0" smtClean="0"/>
              <a:t>. You will be winning from then.</a:t>
            </a:r>
          </a:p>
          <a:p>
            <a:r>
              <a:rPr kumimoji="1" lang="en-US" altLang="zh-CN" dirty="0" smtClean="0"/>
              <a:t>win-lose: you show </a:t>
            </a:r>
            <a:r>
              <a:rPr kumimoji="1" lang="en-US" altLang="zh-CN" dirty="0"/>
              <a:t>U*M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, the outcome will be even or win</a:t>
            </a:r>
            <a:r>
              <a:rPr kumimoji="1" lang="en-US" altLang="zh-CN" dirty="0" smtClean="0"/>
              <a:t>. </a:t>
            </a:r>
            <a:r>
              <a:rPr kumimoji="1" lang="en-US" altLang="zh-CN" dirty="0"/>
              <a:t>“Even” means your opposite’s strategy is </a:t>
            </a:r>
            <a:r>
              <a:rPr kumimoji="1" lang="en-US" altLang="zh-CN" dirty="0" smtClean="0"/>
              <a:t>S</a:t>
            </a:r>
            <a:r>
              <a:rPr kumimoji="1" lang="en-US" altLang="zh-CN" baseline="-25000" dirty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then you go to </a:t>
            </a:r>
            <a:r>
              <a:rPr kumimoji="1" lang="en-US" altLang="zh-CN" dirty="0" smtClean="0"/>
              <a:t>S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in the follow. </a:t>
            </a:r>
            <a:r>
              <a:rPr kumimoji="1" lang="en-US" altLang="zh-CN" dirty="0" smtClean="0"/>
              <a:t>Otherwise go to S</a:t>
            </a:r>
            <a:r>
              <a:rPr kumimoji="1" lang="en-US" altLang="zh-CN" baseline="-25000" dirty="0" smtClean="0"/>
              <a:t>3</a:t>
            </a:r>
            <a:r>
              <a:rPr kumimoji="1" lang="en-US" altLang="zh-CN" dirty="0" smtClean="0"/>
              <a:t>. You </a:t>
            </a:r>
            <a:r>
              <a:rPr kumimoji="1" lang="en-US" altLang="zh-CN" dirty="0"/>
              <a:t>will be winning from then.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603517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win-win: keep M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, you will win again. </a:t>
            </a:r>
          </a:p>
          <a:p>
            <a:r>
              <a:rPr kumimoji="1" lang="en-US" altLang="zh-CN" dirty="0" smtClean="0"/>
              <a:t>lose-win: keep M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, even (go to S</a:t>
            </a:r>
            <a:r>
              <a:rPr kumimoji="1" lang="en-US" altLang="zh-CN" baseline="-25000" dirty="0" smtClean="0"/>
              <a:t>5</a:t>
            </a:r>
            <a:r>
              <a:rPr kumimoji="1" lang="en-US" altLang="zh-CN" dirty="0" smtClean="0"/>
              <a:t>) or win (to S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). </a:t>
            </a:r>
          </a:p>
          <a:p>
            <a:r>
              <a:rPr kumimoji="1" lang="en-US" altLang="zh-CN" dirty="0" smtClean="0"/>
              <a:t>lose-even: keep M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, even (to S</a:t>
            </a:r>
            <a:r>
              <a:rPr kumimoji="1" lang="en-US" altLang="zh-CN" baseline="-25000" dirty="0" smtClean="0"/>
              <a:t>4</a:t>
            </a:r>
            <a:r>
              <a:rPr kumimoji="1" lang="en-US" altLang="zh-CN" dirty="0" smtClean="0"/>
              <a:t>) or win (to S</a:t>
            </a:r>
            <a:r>
              <a:rPr kumimoji="1" lang="en-US" altLang="zh-CN" baseline="-25000" dirty="0" smtClean="0"/>
              <a:t>3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lose-lose: D*M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, will win</a:t>
            </a:r>
          </a:p>
          <a:p>
            <a:r>
              <a:rPr kumimoji="1" lang="en-US" altLang="zh-CN" dirty="0" smtClean="0"/>
              <a:t>even-win: D*M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, even (to S</a:t>
            </a:r>
            <a:r>
              <a:rPr kumimoji="1" lang="en-US" altLang="zh-CN" baseline="-25000" dirty="0" smtClean="0"/>
              <a:t>0</a:t>
            </a:r>
            <a:r>
              <a:rPr kumimoji="1" lang="en-US" altLang="zh-CN" dirty="0" smtClean="0"/>
              <a:t>) or win (to S</a:t>
            </a:r>
            <a:r>
              <a:rPr kumimoji="1" lang="en-US" altLang="zh-CN" baseline="-25000" dirty="0" smtClean="0"/>
              <a:t>3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even-even: U*M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, will win</a:t>
            </a:r>
          </a:p>
          <a:p>
            <a:r>
              <a:rPr kumimoji="1" lang="en-US" altLang="zh-CN" dirty="0"/>
              <a:t>even-lose: D*M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, even (S</a:t>
            </a:r>
            <a:r>
              <a:rPr kumimoji="1" lang="en-US" altLang="zh-CN" baseline="-25000" dirty="0"/>
              <a:t>5</a:t>
            </a:r>
            <a:r>
              <a:rPr kumimoji="1" lang="en-US" altLang="zh-CN" dirty="0"/>
              <a:t>) or win (S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437631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you insist on your strategy, until you lose. That means you opposite finally change his/her strategy. Then from this round, you repeat the analysis above, and find your new corresponding strategy again. </a:t>
            </a:r>
          </a:p>
          <a:p>
            <a:r>
              <a:rPr kumimoji="1" lang="en-US" altLang="zh-CN" dirty="0" smtClean="0"/>
              <a:t>The above-mentioned procedure is too complicated to do by human. Therefore I wrote an app to do it.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356369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app</a:t>
            </a:r>
            <a:endParaRPr kumimoji="1" lang="zh-CN" altLang="en-US" dirty="0"/>
          </a:p>
        </p:txBody>
      </p:sp>
      <p:pic>
        <p:nvPicPr>
          <p:cNvPr id="4" name="图片 3" descr="屏幕截图 2017-06-25 17.2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19" y="2192749"/>
            <a:ext cx="4895379" cy="68198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44" y="2187728"/>
            <a:ext cx="728139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It</a:t>
            </a:r>
            <a:r>
              <a:rPr lang="mr-IN" altLang="zh-CN" dirty="0" smtClean="0"/>
              <a:t>’</a:t>
            </a:r>
            <a:r>
              <a:rPr lang="en-US" altLang="zh-CN" dirty="0" smtClean="0"/>
              <a:t>s an android based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game called: Rock-paper-scissor master,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1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with astronomy</a:t>
            </a:r>
            <a:r>
              <a:rPr kumimoji="0" lang="en-US" altLang="zh-CN" sz="3600" b="0" i="1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features.</a:t>
            </a:r>
            <a:endParaRPr kumimoji="0" lang="en-US" altLang="zh-CN" sz="3600" b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aseline="0" dirty="0" smtClean="0"/>
              <a:t>there’s only a Chinese</a:t>
            </a:r>
            <a:r>
              <a:rPr lang="en-US" altLang="zh-CN" dirty="0" smtClean="0"/>
              <a:t> interface version</a:t>
            </a:r>
            <a:endParaRPr kumimoji="0" lang="zh-CN" altLang="en-US" sz="3600" b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600" y="5105407"/>
            <a:ext cx="66184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sng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Choose</a:t>
            </a:r>
            <a:r>
              <a:rPr kumimoji="0" lang="en-US" altLang="zh-CN" sz="3600" b="1" i="0" u="sng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an astronomer to challenge</a:t>
            </a:r>
            <a:endParaRPr kumimoji="0" lang="zh-CN" altLang="en-US" sz="3600" b="1" i="0" u="sng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4200" y="6495460"/>
            <a:ext cx="106920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sng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guide</a:t>
            </a:r>
            <a:endParaRPr kumimoji="0" lang="zh-CN" altLang="en-US" sz="3600" b="0" i="0" u="sng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41413" y="7952775"/>
            <a:ext cx="257705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sng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advisor mode</a:t>
            </a:r>
            <a:endParaRPr kumimoji="0" lang="zh-CN" altLang="en-US" sz="3600" b="0" i="0" u="sng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6974023" y="5761997"/>
            <a:ext cx="2103572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线箭头连接符 12"/>
          <p:cNvCxnSpPr>
            <a:stCxn id="7" idx="3"/>
          </p:cNvCxnSpPr>
          <p:nvPr/>
        </p:nvCxnSpPr>
        <p:spPr>
          <a:xfrm flipV="1">
            <a:off x="5853403" y="6641192"/>
            <a:ext cx="3224192" cy="18256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线箭头连接符 14"/>
          <p:cNvCxnSpPr>
            <a:stCxn id="9" idx="3"/>
          </p:cNvCxnSpPr>
          <p:nvPr/>
        </p:nvCxnSpPr>
        <p:spPr>
          <a:xfrm flipV="1">
            <a:off x="6818466" y="7515581"/>
            <a:ext cx="2259129" cy="76548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54747549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app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0966" y="2236706"/>
            <a:ext cx="576970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 will leave the introduction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of the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astronomy feature later. 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4" name="图片 3" descr="屏幕截图 2017-06-25 17.3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22" y="2236706"/>
            <a:ext cx="5091478" cy="72120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406" y="4223373"/>
            <a:ext cx="729446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As a competition between human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and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a computer, you’d better let the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aseline="0" dirty="0" smtClean="0"/>
              <a:t>player be sure that the computer is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not cheating. Because, in principle, you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will not notice that the computer show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its hand 0.1 s after you show yours, and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thus win every round. </a:t>
            </a:r>
            <a:endParaRPr kumimoji="0" lang="en-US" altLang="zh-CN" sz="36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90947700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app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4406" y="2513705"/>
            <a:ext cx="47291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i="1" dirty="0" smtClean="0"/>
              <a:t>Anti-cheating mechanism:</a:t>
            </a:r>
            <a:r>
              <a:rPr kumimoji="0" lang="en-US" altLang="zh-CN" sz="3600" b="0" i="1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 </a:t>
            </a:r>
            <a:endParaRPr kumimoji="0" lang="zh-CN" altLang="en-US" sz="3600" b="0" i="1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pic>
        <p:nvPicPr>
          <p:cNvPr id="4" name="图片 3" descr="屏幕截图 2017-06-25 17.3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22" y="2236706"/>
            <a:ext cx="5091478" cy="72120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406" y="3110704"/>
            <a:ext cx="608612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So I let the computer show its hand before the player in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every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round.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aseline="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But then how to prevent the player from cheating? 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5747621" y="7856693"/>
            <a:ext cx="4240754" cy="21525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/>
          <p:cNvSpPr txBox="1"/>
          <p:nvPr/>
        </p:nvSpPr>
        <p:spPr>
          <a:xfrm>
            <a:off x="754362" y="6759148"/>
            <a:ext cx="478336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In every round, the player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is asked to press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and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hold this yellow button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5962567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app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4406" y="2513705"/>
            <a:ext cx="47291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i="1" dirty="0" smtClean="0"/>
              <a:t>Anti-cheating mechanism:</a:t>
            </a:r>
            <a:r>
              <a:rPr kumimoji="0" lang="en-US" altLang="zh-CN" sz="3600" b="0" i="1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 </a:t>
            </a:r>
            <a:endParaRPr kumimoji="0" lang="zh-CN" altLang="en-US" sz="3600" b="0" i="1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sym typeface="Gill Sans Light"/>
            </a:endParaRPr>
          </a:p>
        </p:txBody>
      </p:sp>
      <p:pic>
        <p:nvPicPr>
          <p:cNvPr id="4" name="图片 3" descr="屏幕截图 2017-06-25 17.3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22" y="2236706"/>
            <a:ext cx="5091478" cy="7212094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5360141" y="4326562"/>
            <a:ext cx="4628234" cy="3530131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/>
          <p:cNvSpPr txBox="1"/>
          <p:nvPr/>
        </p:nvSpPr>
        <p:spPr>
          <a:xfrm>
            <a:off x="355600" y="3508845"/>
            <a:ext cx="478336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In every round, the player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is asked to press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and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hold this yellow button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20998" y="5549530"/>
            <a:ext cx="7168629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Once this button is released</a:t>
            </a:r>
            <a:r>
              <a:rPr lang="en-US" altLang="zh-CN" dirty="0" smtClean="0"/>
              <a:t>,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the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computer will show its hand,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and the player should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make the choice of the hand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very quick (within 0.4 second)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the 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time is not sufficient for the player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to </a:t>
            </a:r>
            <a:r>
              <a:rPr lang="en-US" altLang="zh-CN" dirty="0" smtClean="0"/>
              <a:t>respond to the computer’s hand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8667319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app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4761" y="2236706"/>
            <a:ext cx="712990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For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each round, your health bar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aseline="0" dirty="0" smtClean="0"/>
              <a:t>reduces</a:t>
            </a:r>
            <a:r>
              <a:rPr lang="en-US" altLang="zh-CN" dirty="0" smtClean="0"/>
              <a:t> if you lose. And your opposite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‘s health bar reduces if you win.</a:t>
            </a:r>
          </a:p>
        </p:txBody>
      </p:sp>
      <p:pic>
        <p:nvPicPr>
          <p:cNvPr id="4" name="图片 3" descr="屏幕截图 2017-06-25 17.3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22" y="2236706"/>
            <a:ext cx="5091478" cy="72120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0938" y="4482943"/>
            <a:ext cx="7665284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This game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is generally following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the algorithm described above. 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I always add some more functions,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such that 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if you have a certain pattern</a:t>
            </a:r>
            <a:r>
              <a:rPr lang="en-US" altLang="zh-CN" dirty="0" smtClean="0"/>
              <a:t> like</a:t>
            </a:r>
            <a:endParaRPr lang="en-US" altLang="zh-CN" sz="2000" dirty="0" smtClean="0"/>
          </a:p>
          <a:p>
            <a:r>
              <a:rPr kumimoji="0" lang="en-US" altLang="zh-CN" sz="2000" b="0" i="0" u="sng" strike="noStrike" cap="none" spc="0" normalizeH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sym typeface="Gill Sans Light"/>
              </a:rPr>
              <a:t>rock-rock-scissor-</a:t>
            </a:r>
            <a:r>
              <a:rPr lang="en-US" altLang="zh-CN" sz="2000" u="sng" dirty="0"/>
              <a:t>paper</a:t>
            </a:r>
            <a:r>
              <a:rPr lang="en-US" altLang="zh-CN" sz="2000" dirty="0"/>
              <a:t>-</a:t>
            </a:r>
            <a:r>
              <a:rPr lang="en-US" altLang="zh-CN" sz="2000" u="sng" dirty="0"/>
              <a:t>rock-rock-scissor-paper</a:t>
            </a:r>
            <a:r>
              <a:rPr lang="en-US" altLang="zh-CN" sz="2000" dirty="0" smtClean="0"/>
              <a:t>-</a:t>
            </a:r>
            <a:r>
              <a:rPr lang="en-US" altLang="zh-CN" sz="2000" u="sng" dirty="0"/>
              <a:t>rock-rock-scissor-paper</a:t>
            </a:r>
            <a:r>
              <a:rPr lang="en-US" altLang="zh-CN" sz="2000" dirty="0" smtClean="0"/>
              <a:t>-</a:t>
            </a:r>
          </a:p>
          <a:p>
            <a:r>
              <a:rPr lang="en-US" altLang="zh-CN" dirty="0" smtClean="0"/>
              <a:t>It’ll know.  </a:t>
            </a:r>
            <a:endParaRPr kumimoji="0" lang="en-US" altLang="zh-CN" sz="3600" b="0" i="0" u="none" strike="noStrike" cap="none" spc="0" normalizeH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571098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app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Different astronomers share the same algorithms. However they have different rules of the health reduce, thus the difficulty against each other is not the same.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724100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he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Rule</a:t>
            </a:r>
          </a:p>
        </p:txBody>
      </p:sp>
      <p:sp>
        <p:nvSpPr>
          <p:cNvPr id="124" name="Two people show one of their hand simultaneously, with one of the three shapes:…"/>
          <p:cNvSpPr txBox="1">
            <a:spLocks noGrp="1"/>
          </p:cNvSpPr>
          <p:nvPr>
            <p:ph type="body" sz="half" idx="1"/>
          </p:nvPr>
        </p:nvSpPr>
        <p:spPr>
          <a:xfrm>
            <a:off x="838200" y="2209800"/>
            <a:ext cx="5892800" cy="6299200"/>
          </a:xfrm>
          <a:prstGeom prst="rect">
            <a:avLst/>
          </a:prstGeom>
        </p:spPr>
        <p:txBody>
          <a:bodyPr anchor="t"/>
          <a:lstStyle/>
          <a:p>
            <a:pPr marL="392938" indent="-392938" defTabSz="531622">
              <a:spcBef>
                <a:spcPts val="3400"/>
              </a:spcBef>
              <a:defRPr sz="3458"/>
            </a:pPr>
            <a:r>
              <a:t>Two people show one of their hand simultaneously, with one of the three shapes: </a:t>
            </a:r>
          </a:p>
          <a:p>
            <a:pPr marL="392938" indent="-392938" defTabSz="531622">
              <a:spcBef>
                <a:spcPts val="3400"/>
              </a:spcBef>
              <a:defRPr sz="3458"/>
            </a:pPr>
            <a:r>
              <a:t>rock: a fist</a:t>
            </a:r>
          </a:p>
          <a:p>
            <a:pPr marL="392938" indent="-392938" defTabSz="531622">
              <a:spcBef>
                <a:spcPts val="3400"/>
              </a:spcBef>
              <a:defRPr sz="3458"/>
            </a:pPr>
            <a:r>
              <a:t>paper: a flat palm</a:t>
            </a:r>
          </a:p>
          <a:p>
            <a:pPr marL="392938" indent="-392938" defTabSz="531622">
              <a:spcBef>
                <a:spcPts val="3400"/>
              </a:spcBef>
              <a:defRPr sz="3458"/>
            </a:pPr>
            <a:r>
              <a:t>scissor: a V gesture</a:t>
            </a:r>
          </a:p>
          <a:p>
            <a:pPr marL="392938" indent="-392938" defTabSz="531622">
              <a:spcBef>
                <a:spcPts val="3400"/>
              </a:spcBef>
              <a:defRPr sz="3458"/>
            </a:pPr>
            <a:r>
              <a:t>each shape can win over other shape as illustrated on the right</a:t>
            </a:r>
          </a:p>
        </p:txBody>
      </p:sp>
      <p:pic>
        <p:nvPicPr>
          <p:cNvPr id="125" name="300px-Rock-paper-scissors.svg.png" descr="300px-Rock-paper-scissors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7300" y="3378200"/>
            <a:ext cx="3810000" cy="364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app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CN" altLang="en-US" dirty="0" smtClean="0"/>
              <a:t>苏亚邪夫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Sunyaev</a:t>
            </a:r>
            <a:r>
              <a:rPr kumimoji="1" lang="en-US" altLang="zh-CN" dirty="0" smtClean="0"/>
              <a:t>): the famous Soviet and Russian astronomer. He invented the </a:t>
            </a:r>
            <a:r>
              <a:rPr kumimoji="1" lang="en-US" altLang="zh-CN" i="1" dirty="0" smtClean="0"/>
              <a:t>Standard accretion disk</a:t>
            </a:r>
            <a:r>
              <a:rPr kumimoji="1" lang="en-US" altLang="zh-CN" dirty="0" smtClean="0"/>
              <a:t>. So he is a </a:t>
            </a:r>
            <a:r>
              <a:rPr kumimoji="1" lang="en-US" altLang="zh-CN" i="1" dirty="0" smtClean="0"/>
              <a:t>standard opposite. </a:t>
            </a:r>
          </a:p>
          <a:p>
            <a:r>
              <a:rPr kumimoji="1" lang="zh-CN" altLang="en-US" dirty="0" smtClean="0"/>
              <a:t>霍金</a:t>
            </a:r>
            <a:r>
              <a:rPr kumimoji="1" lang="en-US" altLang="zh-CN" dirty="0" smtClean="0"/>
              <a:t> (Hawking): Playing with him, your health bar is gradually evaporating during the competition, following a rule of </a:t>
            </a:r>
            <a:r>
              <a:rPr kumimoji="1" lang="en-US" altLang="zh-CN" i="1" dirty="0" smtClean="0"/>
              <a:t>Hawking evaporation</a:t>
            </a:r>
            <a:r>
              <a:rPr kumimoji="1" lang="en-US" altLang="zh-CN" dirty="0" smtClean="0"/>
              <a:t>. </a:t>
            </a:r>
          </a:p>
          <a:p>
            <a:r>
              <a:rPr kumimoji="1" lang="zh-CN" altLang="en-US" dirty="0" smtClean="0"/>
              <a:t>古斯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Guth</a:t>
            </a:r>
            <a:r>
              <a:rPr kumimoji="1" lang="en-US" altLang="zh-CN" dirty="0" smtClean="0"/>
              <a:t>): If you’re hit successively, your blood will go nonlinearly. Like a </a:t>
            </a:r>
            <a:r>
              <a:rPr kumimoji="1" lang="en-US" altLang="zh-CN" i="1" dirty="0" smtClean="0"/>
              <a:t>cosmic inflation</a:t>
            </a:r>
            <a:r>
              <a:rPr kumimoji="1" lang="en-US" altLang="zh-CN" dirty="0" smtClean="0"/>
              <a:t>. </a:t>
            </a:r>
          </a:p>
          <a:p>
            <a:r>
              <a:rPr kumimoji="1" lang="zh-CN" altLang="en-US" dirty="0" smtClean="0"/>
              <a:t>钱德拉（</a:t>
            </a:r>
            <a:r>
              <a:rPr kumimoji="1" lang="en-US" altLang="zh-CN" dirty="0"/>
              <a:t>Chandrasekhar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: When you’re blood is 1.4 times more than Chandra’s (</a:t>
            </a:r>
            <a:r>
              <a:rPr kumimoji="1" lang="en-US" altLang="zh-CN" i="1" dirty="0" smtClean="0"/>
              <a:t>the Chandrasekhar limit</a:t>
            </a:r>
            <a:r>
              <a:rPr kumimoji="1" lang="en-US" altLang="zh-CN" dirty="0" smtClean="0"/>
              <a:t>), his blood will burst to the same as yours. Like the supernova explosion, this only happen once. </a:t>
            </a:r>
          </a:p>
          <a:p>
            <a:r>
              <a:rPr kumimoji="1" lang="zh-CN" altLang="en-US" dirty="0" smtClean="0"/>
              <a:t>爱丁顿</a:t>
            </a:r>
            <a:r>
              <a:rPr kumimoji="1" lang="zh-CN" altLang="zh-CN" dirty="0" smtClean="0"/>
              <a:t>（</a:t>
            </a:r>
            <a:r>
              <a:rPr lang="en-US" altLang="zh-CN" b="1" dirty="0" err="1"/>
              <a:t>Eddington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: His blood can not be less than half of yours. (</a:t>
            </a:r>
            <a:r>
              <a:rPr kumimoji="1" lang="en-US" altLang="zh-CN" i="1" dirty="0" err="1" smtClean="0"/>
              <a:t>Eddington</a:t>
            </a:r>
            <a:r>
              <a:rPr kumimoji="1" lang="en-US" altLang="zh-CN" i="1" dirty="0" smtClean="0"/>
              <a:t> limit</a:t>
            </a:r>
            <a:r>
              <a:rPr kumimoji="1" lang="en-US" altLang="zh-CN" dirty="0" smtClean="0"/>
              <a:t>) When reach this limit, your blood will reduce accordingly.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565149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Theory</a:t>
            </a:r>
          </a:p>
        </p:txBody>
      </p:sp>
      <p:sp>
        <p:nvSpPr>
          <p:cNvPr id="128" name="Define the hand of me in round n:       which can take value of “rock, paper or scissor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4076" indent="-354076" defTabSz="397256">
              <a:spcBef>
                <a:spcPts val="3100"/>
              </a:spcBef>
              <a:defRPr sz="3128"/>
            </a:pPr>
            <a:r>
              <a:rPr dirty="0"/>
              <a:t>Define the hand of me in round n:  </a:t>
            </a:r>
            <a:r>
              <a:rPr lang="en-US" dirty="0" smtClean="0"/>
              <a:t>M</a:t>
            </a:r>
            <a:r>
              <a:rPr lang="en-US" baseline="-25000" dirty="0"/>
              <a:t>n</a:t>
            </a:r>
            <a:r>
              <a:rPr dirty="0" smtClean="0"/>
              <a:t>   </a:t>
            </a:r>
            <a:r>
              <a:rPr dirty="0"/>
              <a:t>which can take value of “rock, paper or scissor” 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rPr dirty="0"/>
              <a:t>the hand of my opposite in round n as: </a:t>
            </a:r>
            <a:r>
              <a:rPr lang="en-US" dirty="0" smtClean="0"/>
              <a:t>O</a:t>
            </a:r>
            <a:r>
              <a:rPr lang="en-US" baseline="-25000" dirty="0" smtClean="0"/>
              <a:t>n</a:t>
            </a:r>
            <a:endParaRPr dirty="0"/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rPr dirty="0"/>
              <a:t>you decide your hand in the next round based on your opposite in this round, so: </a:t>
            </a:r>
            <a:r>
              <a:rPr lang="en-US" dirty="0" smtClean="0"/>
              <a:t>M</a:t>
            </a:r>
            <a:r>
              <a:rPr lang="en-US" baseline="-25000" dirty="0" smtClean="0"/>
              <a:t>n+1</a:t>
            </a:r>
            <a:r>
              <a:rPr lang="en-US" dirty="0" smtClean="0"/>
              <a:t>=S*O</a:t>
            </a:r>
            <a:r>
              <a:rPr lang="en-US" baseline="-25000" dirty="0" smtClean="0"/>
              <a:t>n</a:t>
            </a:r>
            <a:endParaRPr dirty="0"/>
          </a:p>
          <a:p>
            <a:pPr marL="354076" indent="-354076" defTabSz="397256">
              <a:spcBef>
                <a:spcPts val="3100"/>
              </a:spcBef>
              <a:defRPr sz="3128"/>
            </a:pPr>
            <a:r>
              <a:rPr dirty="0"/>
              <a:t>where “S” is the “strategy operator”. </a:t>
            </a:r>
          </a:p>
          <a:p>
            <a:pPr marL="354076" indent="-354076" defTabSz="397256">
              <a:spcBef>
                <a:spcPts val="3100"/>
              </a:spcBef>
              <a:defRPr sz="3128"/>
            </a:pPr>
            <a:endParaRPr dirty="0"/>
          </a:p>
        </p:txBody>
      </p:sp>
      <p:pic>
        <p:nvPicPr>
          <p:cNvPr id="129" name="MathTypeEquation.pdf" descr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7650" y="4737100"/>
            <a:ext cx="1143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he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Theory</a:t>
            </a:r>
          </a:p>
        </p:txBody>
      </p:sp>
      <p:sp>
        <p:nvSpPr>
          <p:cNvPr id="135" name="There is only three independent strategi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02005" indent="-302005" defTabSz="338835">
              <a:spcBef>
                <a:spcPts val="2600"/>
              </a:spcBef>
              <a:defRPr sz="2667"/>
            </a:pPr>
            <a:r>
              <a:rPr dirty="0"/>
              <a:t>There is only three independent </a:t>
            </a:r>
            <a:r>
              <a:rPr lang="en-US" dirty="0" smtClean="0"/>
              <a:t>operations from one hand to anther</a:t>
            </a:r>
            <a:r>
              <a:rPr dirty="0" smtClean="0"/>
              <a:t>: </a:t>
            </a:r>
            <a:endParaRPr dirty="0"/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rPr dirty="0"/>
              <a:t>1. </a:t>
            </a:r>
            <a:r>
              <a:rPr lang="en-US" dirty="0" smtClean="0"/>
              <a:t>Identical</a:t>
            </a:r>
            <a:r>
              <a:rPr dirty="0" smtClean="0"/>
              <a:t>: </a:t>
            </a:r>
            <a:r>
              <a:rPr dirty="0"/>
              <a:t>e.g., </a:t>
            </a:r>
            <a:r>
              <a:rPr lang="en-US" dirty="0" smtClean="0"/>
              <a:t>from rock to rock:</a:t>
            </a:r>
            <a:r>
              <a:rPr dirty="0" smtClean="0"/>
              <a:t> </a:t>
            </a:r>
            <a:r>
              <a:rPr dirty="0"/>
              <a:t>we denote: S=I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rPr dirty="0"/>
              <a:t>2. Roll upward: e.g.</a:t>
            </a:r>
            <a:r>
              <a:rPr dirty="0" smtClean="0"/>
              <a:t>,</a:t>
            </a:r>
            <a:r>
              <a:rPr lang="en-US" dirty="0" smtClean="0"/>
              <a:t> from rock to paper</a:t>
            </a:r>
            <a:r>
              <a:rPr dirty="0" smtClean="0"/>
              <a:t>. </a:t>
            </a:r>
            <a:r>
              <a:rPr dirty="0"/>
              <a:t>we denote: S=U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rPr dirty="0"/>
              <a:t>3. Roll downward: e.g., </a:t>
            </a:r>
            <a:r>
              <a:rPr lang="en-US" dirty="0" smtClean="0"/>
              <a:t>from rock to scissor: </a:t>
            </a:r>
            <a:r>
              <a:rPr dirty="0" smtClean="0"/>
              <a:t>We </a:t>
            </a:r>
            <a:r>
              <a:rPr dirty="0"/>
              <a:t>denote: S=D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rPr dirty="0"/>
              <a:t>There are relations</a:t>
            </a:r>
            <a:r>
              <a:rPr dirty="0" smtClean="0"/>
              <a:t>:</a:t>
            </a:r>
            <a:r>
              <a:rPr lang="en-US" dirty="0" smtClean="0"/>
              <a:t> D=U</a:t>
            </a:r>
            <a:r>
              <a:rPr lang="en-US" baseline="30000" dirty="0" smtClean="0"/>
              <a:t>2</a:t>
            </a:r>
            <a:r>
              <a:rPr lang="en-US" dirty="0" smtClean="0"/>
              <a:t>, I=U</a:t>
            </a:r>
            <a:r>
              <a:rPr lang="en-US" baseline="30000" dirty="0" smtClean="0"/>
              <a:t>3</a:t>
            </a:r>
            <a:r>
              <a:rPr dirty="0" smtClean="0"/>
              <a:t>  </a:t>
            </a:r>
            <a:r>
              <a:rPr dirty="0"/>
              <a:t>the index 2 or 3 means “roll upward twice or three times</a:t>
            </a:r>
            <a:r>
              <a:rPr dirty="0" smtClean="0"/>
              <a:t>”</a:t>
            </a:r>
            <a:endParaRPr lang="en-US" dirty="0" smtClean="0"/>
          </a:p>
          <a:p>
            <a:pPr marL="0" indent="0" defTabSz="338835">
              <a:spcBef>
                <a:spcPts val="2600"/>
              </a:spcBef>
              <a:buNone/>
              <a:defRPr sz="2667"/>
            </a:pPr>
            <a:r>
              <a:rPr lang="en-US" dirty="0" smtClean="0"/>
              <a:t>more relations:</a:t>
            </a:r>
          </a:p>
          <a:p>
            <a:pPr marL="0" indent="0" algn="ctr" defTabSz="338835">
              <a:spcBef>
                <a:spcPts val="2600"/>
              </a:spcBef>
              <a:buNone/>
              <a:defRPr sz="2667"/>
            </a:pPr>
            <a:r>
              <a:rPr lang="en-US" dirty="0" smtClean="0"/>
              <a:t>I*U=U, I*D=D, I=D</a:t>
            </a:r>
            <a:r>
              <a:rPr lang="en-US" baseline="30000" dirty="0" smtClean="0"/>
              <a:t>3</a:t>
            </a:r>
            <a:r>
              <a:rPr lang="en-US" dirty="0" smtClean="0"/>
              <a:t>=D*U=U*D, D^2=U, U</a:t>
            </a:r>
            <a:r>
              <a:rPr lang="en-US" baseline="30000" dirty="0" smtClean="0"/>
              <a:t>i+3</a:t>
            </a:r>
            <a:r>
              <a:rPr lang="en-US" dirty="0" smtClean="0"/>
              <a:t>=</a:t>
            </a:r>
            <a:r>
              <a:rPr lang="en-US" dirty="0" err="1" smtClean="0"/>
              <a:t>U</a:t>
            </a:r>
            <a:r>
              <a:rPr lang="en-US" baseline="30000" dirty="0" err="1" smtClean="0"/>
              <a:t>i</a:t>
            </a:r>
            <a:r>
              <a:rPr lang="en-US" dirty="0" smtClean="0"/>
              <a:t> </a:t>
            </a:r>
            <a:r>
              <a:rPr lang="mr-IN" dirty="0" smtClean="0"/>
              <a:t>…………………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he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Theory</a:t>
            </a:r>
          </a:p>
        </p:txBody>
      </p:sp>
      <p:sp>
        <p:nvSpPr>
          <p:cNvPr id="140" name="Let’s see how many different strategies one can have based on the combination of the tree basics:"/>
          <p:cNvSpPr txBox="1">
            <a:spLocks noGrp="1"/>
          </p:cNvSpPr>
          <p:nvPr>
            <p:ph type="body" idx="1"/>
          </p:nvPr>
        </p:nvSpPr>
        <p:spPr>
          <a:xfrm>
            <a:off x="355600" y="1543830"/>
            <a:ext cx="12293600" cy="6299200"/>
          </a:xfrm>
          <a:prstGeom prst="rect">
            <a:avLst/>
          </a:prstGeom>
        </p:spPr>
        <p:txBody>
          <a:bodyPr/>
          <a:lstStyle/>
          <a:p>
            <a:r>
              <a:rPr sz="3200" dirty="0"/>
              <a:t>Let’s see how many different strategies one can have based on the combination of the tree basics</a:t>
            </a:r>
            <a:r>
              <a:rPr sz="3200" dirty="0" smtClean="0"/>
              <a:t>: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94989"/>
              </p:ext>
            </p:extLst>
          </p:nvPr>
        </p:nvGraphicFramePr>
        <p:xfrm>
          <a:off x="1209738" y="3124699"/>
          <a:ext cx="10220535" cy="647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45"/>
                <a:gridCol w="3406845"/>
                <a:gridCol w="3406845"/>
              </a:tblGrid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Strategy level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Opposite</a:t>
                      </a:r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</a:t>
                      </a:r>
                      <a:r>
                        <a:rPr lang="en-US" altLang="zh-CN" sz="4000" baseline="-25000" dirty="0" smtClean="0"/>
                        <a:t>0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M</a:t>
                      </a:r>
                      <a:r>
                        <a:rPr lang="en-US" altLang="zh-CN" sz="4000" baseline="-25000" dirty="0" smtClean="0"/>
                        <a:t>n+1</a:t>
                      </a:r>
                      <a:r>
                        <a:rPr lang="en-US" altLang="zh-CN" sz="4000" baseline="0" dirty="0" smtClean="0"/>
                        <a:t>=I*</a:t>
                      </a:r>
                      <a:r>
                        <a:rPr lang="en-US" altLang="zh-CN" sz="4000" baseline="0" dirty="0" err="1" smtClean="0"/>
                        <a:t>M</a:t>
                      </a:r>
                      <a:r>
                        <a:rPr lang="en-US" altLang="zh-CN" sz="4000" baseline="-25000" dirty="0" err="1" smtClean="0"/>
                        <a:t>n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=I*O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4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</a:t>
                      </a:r>
                      <a:r>
                        <a:rPr lang="en-US" altLang="zh-CN" sz="4000" baseline="-25000" dirty="0" smtClean="0"/>
                        <a:t>1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</a:t>
                      </a:r>
                      <a:r>
                        <a:rPr lang="en-US" altLang="zh-CN" sz="4000" baseline="-25000" dirty="0" smtClean="0"/>
                        <a:t>2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</a:t>
                      </a:r>
                      <a:r>
                        <a:rPr kumimoji="0" lang="en-US" altLang="zh-CN" sz="4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</a:t>
                      </a:r>
                      <a:r>
                        <a:rPr kumimoji="0" lang="en-US" altLang="zh-CN" sz="4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</a:t>
                      </a:r>
                      <a:r>
                        <a:rPr lang="en-US" altLang="zh-CN" sz="4000" baseline="-25000" dirty="0" smtClean="0"/>
                        <a:t>3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=I*O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=I*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</a:t>
                      </a:r>
                      <a:r>
                        <a:rPr lang="en-US" altLang="zh-CN" sz="4000" baseline="-25000" dirty="0" smtClean="0"/>
                        <a:t>4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</a:t>
                      </a:r>
                      <a:r>
                        <a:rPr lang="en-US" altLang="zh-CN" sz="4000" baseline="-25000" dirty="0" smtClean="0"/>
                        <a:t>5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</a:t>
                      </a:r>
                      <a:r>
                        <a:rPr kumimoji="0" lang="en-US" altLang="zh-CN" sz="4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</a:t>
                      </a:r>
                      <a:r>
                        <a:rPr kumimoji="0" lang="en-US" altLang="zh-CN" sz="4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线箭头连接符 3"/>
          <p:cNvCxnSpPr/>
          <p:nvPr/>
        </p:nvCxnSpPr>
        <p:spPr>
          <a:xfrm flipV="1">
            <a:off x="7730944" y="4455220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直线箭头连接符 6"/>
          <p:cNvCxnSpPr/>
          <p:nvPr/>
        </p:nvCxnSpPr>
        <p:spPr>
          <a:xfrm flipV="1">
            <a:off x="7730944" y="5390202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线箭头连接符 7"/>
          <p:cNvCxnSpPr/>
          <p:nvPr/>
        </p:nvCxnSpPr>
        <p:spPr>
          <a:xfrm flipV="1">
            <a:off x="7730944" y="6325184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线箭头连接符 8"/>
          <p:cNvCxnSpPr/>
          <p:nvPr/>
        </p:nvCxnSpPr>
        <p:spPr>
          <a:xfrm flipV="1">
            <a:off x="7730944" y="7260166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线箭头连接符 9"/>
          <p:cNvCxnSpPr/>
          <p:nvPr/>
        </p:nvCxnSpPr>
        <p:spPr>
          <a:xfrm flipV="1">
            <a:off x="7730944" y="8195146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组 2"/>
          <p:cNvGrpSpPr/>
          <p:nvPr/>
        </p:nvGrpSpPr>
        <p:grpSpPr>
          <a:xfrm>
            <a:off x="7461632" y="4208851"/>
            <a:ext cx="788170" cy="4517472"/>
            <a:chOff x="7461632" y="4208851"/>
            <a:chExt cx="788170" cy="4517472"/>
          </a:xfrm>
        </p:grpSpPr>
        <p:sp>
          <p:nvSpPr>
            <p:cNvPr id="5" name="文本框 4"/>
            <p:cNvSpPr txBox="1"/>
            <p:nvPr/>
          </p:nvSpPr>
          <p:spPr>
            <a:xfrm rot="18778863">
              <a:off x="7418644" y="4251839"/>
              <a:ext cx="74256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win</a:t>
              </a:r>
              <a:endPara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 rot="18778863">
              <a:off x="7487764" y="5236999"/>
              <a:ext cx="74256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win</a:t>
              </a:r>
              <a:endPara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rot="18778863">
              <a:off x="7550224" y="6090578"/>
              <a:ext cx="74256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win</a:t>
              </a:r>
              <a:endPara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18778863">
              <a:off x="7529404" y="7027433"/>
              <a:ext cx="74256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win</a:t>
              </a:r>
              <a:endPara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 rot="18778863">
              <a:off x="7529404" y="8026745"/>
              <a:ext cx="74256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win</a:t>
              </a:r>
              <a:endPara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Theory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If your opposite using S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 smtClean="0"/>
              <a:t> and you use S</a:t>
            </a:r>
            <a:r>
              <a:rPr kumimoji="1" lang="en-US" altLang="zh-CN" baseline="-25000" dirty="0" smtClean="0"/>
              <a:t>i+1</a:t>
            </a:r>
            <a:r>
              <a:rPr kumimoji="1" lang="en-US" altLang="zh-CN" dirty="0" smtClean="0"/>
              <a:t>, you win in the next round! And we see than S</a:t>
            </a:r>
            <a:r>
              <a:rPr kumimoji="1" lang="en-US" altLang="zh-CN" baseline="-25000" dirty="0" smtClean="0"/>
              <a:t>i+6</a:t>
            </a:r>
            <a:r>
              <a:rPr kumimoji="1" lang="en-US" altLang="zh-CN" dirty="0" smtClean="0"/>
              <a:t>=S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Therefore there is only six strategies in all!</a:t>
            </a:r>
          </a:p>
          <a:p>
            <a:r>
              <a:rPr kumimoji="1" lang="en-US" altLang="zh-CN" dirty="0" smtClean="0"/>
              <a:t>You only need to know what strategy your opposite is using in this round. </a:t>
            </a:r>
            <a:r>
              <a:rPr kumimoji="1" lang="en-US" altLang="zh-CN" i="1" dirty="0" smtClean="0">
                <a:solidFill>
                  <a:srgbClr val="3366FF"/>
                </a:solidFill>
              </a:rPr>
              <a:t>People usually insist on the same strategy for many round. (that’s our important assumption!)</a:t>
            </a:r>
            <a:endParaRPr kumimoji="1" lang="zh-CN" alt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8330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theory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Say, in the first round, you hand is rock, and the opposite is scissor. And in the next round the opposite changed to paper. His strategy can be:</a:t>
            </a:r>
          </a:p>
          <a:p>
            <a:r>
              <a:rPr kumimoji="1" lang="en-US" altLang="zh-CN" dirty="0" smtClean="0"/>
              <a:t>U*</a:t>
            </a:r>
            <a:r>
              <a:rPr kumimoji="1" lang="en-US" altLang="zh-CN" dirty="0" err="1" smtClean="0"/>
              <a:t>M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 or D*O</a:t>
            </a:r>
            <a:r>
              <a:rPr kumimoji="1" lang="en-US" altLang="zh-CN" baseline="-25000" dirty="0" smtClean="0"/>
              <a:t>n</a:t>
            </a:r>
            <a:r>
              <a:rPr kumimoji="1" lang="en-US" altLang="zh-CN" dirty="0" smtClean="0"/>
              <a:t>=U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*O</a:t>
            </a:r>
            <a:r>
              <a:rPr kumimoji="1" lang="en-US" altLang="zh-CN" baseline="-25000" dirty="0" smtClean="0"/>
              <a:t>n</a:t>
            </a:r>
            <a:r>
              <a:rPr kumimoji="1" lang="en-US" altLang="zh-CN" dirty="0" smtClean="0"/>
              <a:t>, in other words: S</a:t>
            </a:r>
            <a:r>
              <a:rPr kumimoji="1" lang="en-US" altLang="zh-CN" baseline="-25000" dirty="0"/>
              <a:t>1</a:t>
            </a:r>
            <a:r>
              <a:rPr kumimoji="1" lang="en-US" altLang="zh-CN" baseline="-25000" dirty="0" smtClean="0"/>
              <a:t> </a:t>
            </a:r>
            <a:r>
              <a:rPr kumimoji="1" lang="en-US" altLang="zh-CN" dirty="0" smtClean="0"/>
              <a:t>or S</a:t>
            </a:r>
            <a:r>
              <a:rPr kumimoji="1" lang="en-US" altLang="zh-CN" baseline="-25000" dirty="0"/>
              <a:t>2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 smtClean="0"/>
              <a:t>So you decide to use S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or S</a:t>
            </a:r>
            <a:r>
              <a:rPr kumimoji="1" lang="en-US" altLang="zh-CN" baseline="-25000" dirty="0" smtClean="0"/>
              <a:t>3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24238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theory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02935"/>
              </p:ext>
            </p:extLst>
          </p:nvPr>
        </p:nvGraphicFramePr>
        <p:xfrm>
          <a:off x="1209738" y="3124699"/>
          <a:ext cx="10220535" cy="647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845"/>
                <a:gridCol w="3406845"/>
                <a:gridCol w="3406845"/>
              </a:tblGrid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Strategy level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Opposite</a:t>
                      </a:r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</a:t>
                      </a:r>
                      <a:r>
                        <a:rPr lang="en-US" altLang="zh-CN" sz="4000" baseline="-25000" dirty="0" smtClean="0"/>
                        <a:t>0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M</a:t>
                      </a:r>
                      <a:r>
                        <a:rPr lang="en-US" altLang="zh-CN" sz="4000" baseline="-25000" dirty="0" smtClean="0"/>
                        <a:t>n+1</a:t>
                      </a:r>
                      <a:r>
                        <a:rPr lang="en-US" altLang="zh-CN" sz="4000" baseline="0" dirty="0" smtClean="0"/>
                        <a:t>=I*</a:t>
                      </a:r>
                      <a:r>
                        <a:rPr lang="en-US" altLang="zh-CN" sz="4000" baseline="0" dirty="0" err="1" smtClean="0"/>
                        <a:t>M</a:t>
                      </a:r>
                      <a:r>
                        <a:rPr lang="en-US" altLang="zh-CN" sz="4000" baseline="-25000" dirty="0" err="1" smtClean="0"/>
                        <a:t>n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=I*O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4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altLang="zh-CN" sz="4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4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</a:t>
                      </a:r>
                      <a:r>
                        <a:rPr lang="en-US" altLang="zh-CN" sz="4000" baseline="-25000" dirty="0" smtClean="0"/>
                        <a:t>2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</a:t>
                      </a:r>
                      <a:r>
                        <a:rPr kumimoji="0" lang="en-US" altLang="zh-CN" sz="4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</a:t>
                      </a:r>
                      <a:r>
                        <a:rPr kumimoji="0" lang="en-US" altLang="zh-CN" sz="4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altLang="zh-CN" sz="4000" baseline="-250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4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=I*O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=I*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</a:t>
                      </a:r>
                      <a:r>
                        <a:rPr lang="en-US" altLang="zh-CN" sz="4000" baseline="-25000" dirty="0" smtClean="0"/>
                        <a:t>4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799767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altLang="zh-CN" sz="4000" baseline="-250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sz="4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</a:t>
                      </a:r>
                      <a:r>
                        <a:rPr kumimoji="0" lang="en-US" altLang="zh-CN" sz="4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*O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O</a:t>
                      </a:r>
                      <a:r>
                        <a:rPr kumimoji="0" lang="en-US" altLang="zh-CN" sz="40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n+1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=U</a:t>
                      </a:r>
                      <a:r>
                        <a:rPr kumimoji="0" lang="en-US" altLang="zh-CN" sz="4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2</a:t>
                      </a:r>
                      <a:r>
                        <a:rPr kumimoji="0" lang="en-US" altLang="zh-CN" sz="4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*</a:t>
                      </a:r>
                      <a:r>
                        <a:rPr kumimoji="0" lang="en-US" altLang="zh-CN" sz="4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M</a:t>
                      </a:r>
                      <a:r>
                        <a:rPr kumimoji="0" lang="en-US" altLang="zh-CN" sz="4000" b="0" i="0" u="none" strike="noStrike" kern="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n</a:t>
                      </a: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3535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Gill Sans Light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heory"/>
          <p:cNvSpPr txBox="1">
            <a:spLocks/>
          </p:cNvSpPr>
          <p:nvPr/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mtClean="0"/>
              <a:t>Theory</a:t>
            </a:r>
            <a:endParaRPr lang="en-US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7730944" y="4455220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线箭头连接符 16"/>
          <p:cNvCxnSpPr/>
          <p:nvPr/>
        </p:nvCxnSpPr>
        <p:spPr>
          <a:xfrm flipV="1">
            <a:off x="7730944" y="5390202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线箭头连接符 23"/>
          <p:cNvCxnSpPr/>
          <p:nvPr/>
        </p:nvCxnSpPr>
        <p:spPr>
          <a:xfrm flipV="1">
            <a:off x="7737604" y="6252321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线箭头连接符 24"/>
          <p:cNvCxnSpPr/>
          <p:nvPr/>
        </p:nvCxnSpPr>
        <p:spPr>
          <a:xfrm flipV="1">
            <a:off x="7737604" y="7187303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线箭头连接符 25"/>
          <p:cNvCxnSpPr/>
          <p:nvPr/>
        </p:nvCxnSpPr>
        <p:spPr>
          <a:xfrm flipV="1">
            <a:off x="7758424" y="8230126"/>
            <a:ext cx="624605" cy="707838"/>
          </a:xfrm>
          <a:prstGeom prst="straightConnector1">
            <a:avLst/>
          </a:prstGeom>
          <a:noFill/>
          <a:ln w="76200" cap="flat" cmpd="sng">
            <a:solidFill>
              <a:srgbClr val="4F81BD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线箭头连接符 33"/>
          <p:cNvCxnSpPr/>
          <p:nvPr/>
        </p:nvCxnSpPr>
        <p:spPr>
          <a:xfrm>
            <a:off x="7758424" y="5267153"/>
            <a:ext cx="597125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线箭头连接符 34"/>
          <p:cNvCxnSpPr/>
          <p:nvPr/>
        </p:nvCxnSpPr>
        <p:spPr>
          <a:xfrm>
            <a:off x="7723444" y="7085073"/>
            <a:ext cx="597125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箭头连接符 35"/>
          <p:cNvCxnSpPr/>
          <p:nvPr/>
        </p:nvCxnSpPr>
        <p:spPr>
          <a:xfrm>
            <a:off x="7723444" y="9042059"/>
            <a:ext cx="597125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线箭头连接符 36"/>
          <p:cNvCxnSpPr/>
          <p:nvPr/>
        </p:nvCxnSpPr>
        <p:spPr>
          <a:xfrm>
            <a:off x="1209738" y="2525742"/>
            <a:ext cx="597125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文本框 37"/>
          <p:cNvSpPr txBox="1"/>
          <p:nvPr/>
        </p:nvSpPr>
        <p:spPr>
          <a:xfrm>
            <a:off x="2103898" y="2114171"/>
            <a:ext cx="257322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outcome flips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5069990" y="2529734"/>
            <a:ext cx="597125" cy="0"/>
          </a:xfrm>
          <a:prstGeom prst="straightConnector1">
            <a:avLst/>
          </a:prstGeom>
          <a:noFill/>
          <a:ln w="25400" cap="flat">
            <a:solidFill>
              <a:srgbClr val="008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5667115" y="2197447"/>
            <a:ext cx="32709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outcome remains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7669586" y="4264361"/>
            <a:ext cx="597125" cy="0"/>
          </a:xfrm>
          <a:prstGeom prst="straightConnector1">
            <a:avLst/>
          </a:prstGeom>
          <a:noFill/>
          <a:ln w="25400" cap="flat">
            <a:solidFill>
              <a:srgbClr val="008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线箭头连接符 42"/>
          <p:cNvCxnSpPr/>
          <p:nvPr/>
        </p:nvCxnSpPr>
        <p:spPr>
          <a:xfrm>
            <a:off x="7732046" y="6160497"/>
            <a:ext cx="597125" cy="0"/>
          </a:xfrm>
          <a:prstGeom prst="straightConnector1">
            <a:avLst/>
          </a:prstGeom>
          <a:noFill/>
          <a:ln w="25400" cap="flat">
            <a:solidFill>
              <a:srgbClr val="008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/>
          <p:cNvCxnSpPr/>
          <p:nvPr/>
        </p:nvCxnSpPr>
        <p:spPr>
          <a:xfrm>
            <a:off x="7732046" y="8060086"/>
            <a:ext cx="597125" cy="0"/>
          </a:xfrm>
          <a:prstGeom prst="straightConnector1">
            <a:avLst/>
          </a:prstGeom>
          <a:noFill/>
          <a:ln w="25400" cap="flat">
            <a:solidFill>
              <a:srgbClr val="008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92130788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Theory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if you win the second round (Scissor), you want the outcome to remain. Then S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is the better </a:t>
            </a:r>
            <a:r>
              <a:rPr kumimoji="1" lang="en-US" altLang="zh-CN" dirty="0" err="1" smtClean="0"/>
              <a:t>choise</a:t>
            </a:r>
            <a:r>
              <a:rPr kumimoji="1" lang="en-US" altLang="zh-CN" dirty="0" smtClean="0"/>
              <a:t> (paper): Either the opposite is S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(U*Scissor=rock) or S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(D*paper=rock) you will win. </a:t>
            </a:r>
          </a:p>
          <a:p>
            <a:r>
              <a:rPr kumimoji="1" lang="en-US" altLang="zh-CN" dirty="0" smtClean="0"/>
              <a:t>if you lose the second round (rock), still S</a:t>
            </a:r>
            <a:r>
              <a:rPr kumimoji="1" lang="en-US" altLang="zh-CN" baseline="-25000" dirty="0"/>
              <a:t>3</a:t>
            </a:r>
            <a:r>
              <a:rPr kumimoji="1" lang="en-US" altLang="zh-CN" dirty="0" smtClean="0"/>
              <a:t> is better: Either the opposite is S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/>
              <a:t>(U</a:t>
            </a:r>
            <a:r>
              <a:rPr kumimoji="1" lang="en-US" altLang="zh-CN" dirty="0" smtClean="0"/>
              <a:t>*rock=paper) </a:t>
            </a:r>
            <a:r>
              <a:rPr kumimoji="1" lang="en-US" altLang="zh-CN" dirty="0"/>
              <a:t>or S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(D</a:t>
            </a:r>
            <a:r>
              <a:rPr kumimoji="1" lang="en-US" altLang="zh-CN" dirty="0" smtClean="0"/>
              <a:t>*paper=rock) , you won’t lose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417514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1634</Words>
  <Application>Microsoft Macintosh PowerPoint</Application>
  <PresentationFormat>自定义</PresentationFormat>
  <Paragraphs>211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Showroom</vt:lpstr>
      <vt:lpstr>A rock-paper-scissor computer program</vt:lpstr>
      <vt:lpstr>The Rule</vt:lpstr>
      <vt:lpstr>Theory</vt:lpstr>
      <vt:lpstr>Theory</vt:lpstr>
      <vt:lpstr>Theory</vt:lpstr>
      <vt:lpstr>Theory</vt:lpstr>
      <vt:lpstr>theory</vt:lpstr>
      <vt:lpstr>theory</vt:lpstr>
      <vt:lpstr>Theory</vt:lpstr>
      <vt:lpstr>PowerPoint 演示文稿</vt:lpstr>
      <vt:lpstr>PowerPoint 演示文稿</vt:lpstr>
      <vt:lpstr>PowerPoint 演示文稿</vt:lpstr>
      <vt:lpstr>PowerPoint 演示文稿</vt:lpstr>
      <vt:lpstr>The app</vt:lpstr>
      <vt:lpstr>the app</vt:lpstr>
      <vt:lpstr>the app</vt:lpstr>
      <vt:lpstr>the app</vt:lpstr>
      <vt:lpstr>the app</vt:lpstr>
      <vt:lpstr>the app</vt:lpstr>
      <vt:lpstr>the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rock-paper-scissor computer program</dc:title>
  <cp:lastModifiedBy>易 逸度</cp:lastModifiedBy>
  <cp:revision>384</cp:revision>
  <dcterms:modified xsi:type="dcterms:W3CDTF">2017-06-25T11:04:06Z</dcterms:modified>
</cp:coreProperties>
</file>