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59" r:id="rId6"/>
    <p:sldId id="263" r:id="rId7"/>
    <p:sldId id="260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 snapToObjects="1">
      <p:cViewPr varScale="1">
        <p:scale>
          <a:sx n="130" d="100"/>
          <a:sy n="130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744B-389A-0245-9781-3B7BC9F61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024428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华数 大数据中心</a:t>
            </a:r>
            <a:br>
              <a:rPr kumimoji="1" lang="en-US" altLang="zh-CN" dirty="0"/>
            </a:br>
            <a:r>
              <a:rPr kumimoji="1" lang="zh-CN" altLang="en-US" sz="5400" dirty="0"/>
              <a:t>实习工作总结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63DD9-1C32-8D45-85EB-AAAE7E5D3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67556"/>
            <a:ext cx="6831673" cy="1086237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实习生：曹抒言</a:t>
            </a:r>
            <a:endParaRPr kumimoji="1" lang="en-US" altLang="zh-CN" sz="1800" dirty="0"/>
          </a:p>
          <a:p>
            <a:r>
              <a:rPr kumimoji="1" lang="zh-CN" altLang="en-US" sz="1800" dirty="0"/>
              <a:t>岗位：数据挖掘</a:t>
            </a:r>
          </a:p>
        </p:txBody>
      </p:sp>
    </p:spTree>
    <p:extLst>
      <p:ext uri="{BB962C8B-B14F-4D97-AF65-F5344CB8AC3E}">
        <p14:creationId xmlns:p14="http://schemas.microsoft.com/office/powerpoint/2010/main" val="305512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2C6E0-93CB-CC47-9054-789D0286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dirty="0"/>
              <a:t>华数资产相似度对比工具</a:t>
            </a:r>
            <a:br>
              <a:rPr kumimoji="1" lang="en-US" altLang="zh-CN" dirty="0"/>
            </a:br>
            <a:r>
              <a:rPr kumimoji="1" lang="en-US" altLang="zh-CN" sz="2800" dirty="0"/>
              <a:t>——</a:t>
            </a:r>
            <a:r>
              <a:rPr kumimoji="1" lang="zh-CN" altLang="en-US" sz="2800" dirty="0"/>
              <a:t>产品背景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CC0A1-48A6-7549-ADD5-565D73FD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25927"/>
            <a:ext cx="9601200" cy="3581400"/>
          </a:xfrm>
        </p:spPr>
        <p:txBody>
          <a:bodyPr/>
          <a:lstStyle/>
          <a:p>
            <a:r>
              <a:rPr kumimoji="1" lang="zh-CN" altLang="en-US" dirty="0"/>
              <a:t>现存问题：公司产品数据集与互联网数据存在冲突。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以本项目为例，公司所有影片数据库与豆瓣数据库存在部分信息不对称。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解决方案：为了解决数据缺失和不精确的问题，本工具将数据集与第三方数据比较、匹配，将公司产品数据集与通用信息做匹配。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76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E1BF0-A7D2-9448-AE1B-1987FED7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华数资产相似度对比工具</a:t>
            </a:r>
            <a:br>
              <a:rPr kumimoji="1" lang="en-US" altLang="zh-CN" dirty="0"/>
            </a:br>
            <a:r>
              <a:rPr kumimoji="1" lang="en-US" altLang="zh-CN" sz="2800" dirty="0"/>
              <a:t>——</a:t>
            </a:r>
            <a:r>
              <a:rPr kumimoji="1" lang="zh-CN" altLang="en-US" sz="2800" dirty="0"/>
              <a:t>产品预期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E8DE4-9B64-6848-9D2E-0F7FB47A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39538"/>
            <a:ext cx="9601200" cy="95127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AU" dirty="0"/>
              <a:t>将</a:t>
            </a:r>
            <a:r>
              <a:rPr kumimoji="1" lang="zh-CN" altLang="en-US" dirty="0"/>
              <a:t>华数资产库与第三方资产库录入本工具后，在两份资产库中寻找相似的资产，得到一份适配结果： </a:t>
            </a:r>
            <a:r>
              <a:rPr kumimoji="1" lang="en-AU" altLang="zh-CN" dirty="0"/>
              <a:t>‘</a:t>
            </a:r>
            <a:r>
              <a:rPr kumimoji="1" lang="zh-CN" altLang="en-US" dirty="0"/>
              <a:t>华数资产</a:t>
            </a:r>
            <a:r>
              <a:rPr kumimoji="1" lang="en-AU" altLang="zh-CN" dirty="0"/>
              <a:t>’:</a:t>
            </a:r>
            <a:r>
              <a:rPr kumimoji="1" lang="zh-CN" altLang="en-US" dirty="0"/>
              <a:t> </a:t>
            </a:r>
            <a:r>
              <a:rPr kumimoji="1" lang="en-AU" altLang="zh-CN" dirty="0"/>
              <a:t>{‘</a:t>
            </a:r>
            <a:r>
              <a:rPr kumimoji="1" lang="zh-CN" altLang="en-US" dirty="0"/>
              <a:t>第三方资产</a:t>
            </a:r>
            <a:r>
              <a:rPr kumimoji="1" lang="en-AU" altLang="zh-CN" dirty="0"/>
              <a:t>’: </a:t>
            </a:r>
            <a:r>
              <a:rPr kumimoji="1" lang="zh-CN" altLang="en-AU" dirty="0"/>
              <a:t>相似度</a:t>
            </a:r>
            <a:r>
              <a:rPr kumimoji="1" lang="en-US" altLang="zh-CN" dirty="0"/>
              <a:t>}</a:t>
            </a:r>
            <a:r>
              <a:rPr kumimoji="1" lang="zh-CN" altLang="en-US" dirty="0"/>
              <a:t>的匹配和相似度分数</a:t>
            </a:r>
            <a:endParaRPr kumimoji="1" lang="en-US" altLang="zh-CN" dirty="0"/>
          </a:p>
          <a:p>
            <a:r>
              <a:rPr kumimoji="1" lang="zh-CN" altLang="en-US" dirty="0"/>
              <a:t>一对多输出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3646BC-861D-324E-B4FD-AA3E82A021DE}"/>
              </a:ext>
            </a:extLst>
          </p:cNvPr>
          <p:cNvSpPr/>
          <p:nvPr/>
        </p:nvSpPr>
        <p:spPr>
          <a:xfrm>
            <a:off x="3045760" y="2143479"/>
            <a:ext cx="1820352" cy="274442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华数产品数据</a:t>
            </a:r>
            <a:endParaRPr kumimoji="1" lang="en-AU" altLang="zh-CN" sz="2000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4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5</a:t>
            </a:r>
          </a:p>
          <a:p>
            <a:pPr algn="ctr"/>
            <a:r>
              <a:rPr kumimoji="1" lang="en-AU" altLang="zh-CN" dirty="0">
                <a:solidFill>
                  <a:schemeClr val="tx1"/>
                </a:solidFill>
              </a:rPr>
              <a:t>……..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5EAC3-F708-6B48-AA9D-002CC1F51E08}"/>
              </a:ext>
            </a:extLst>
          </p:cNvPr>
          <p:cNvSpPr/>
          <p:nvPr/>
        </p:nvSpPr>
        <p:spPr>
          <a:xfrm>
            <a:off x="7180114" y="2144708"/>
            <a:ext cx="1820352" cy="27432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第三方产品数据</a:t>
            </a:r>
            <a:endParaRPr kumimoji="1" lang="en-AU" altLang="zh-CN" sz="2000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4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assets_id</a:t>
            </a:r>
            <a:r>
              <a:rPr kumimoji="1" lang="en-US" altLang="zh-CN" dirty="0">
                <a:solidFill>
                  <a:schemeClr val="tx1"/>
                </a:solidFill>
              </a:rPr>
              <a:t> 5</a:t>
            </a:r>
          </a:p>
          <a:p>
            <a:pPr algn="ctr"/>
            <a:r>
              <a:rPr kumimoji="1" lang="en-AU" altLang="zh-CN" dirty="0">
                <a:solidFill>
                  <a:schemeClr val="tx1"/>
                </a:solidFill>
              </a:rPr>
              <a:t>……..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678DE56B-474B-CF42-A2DA-DDCC5CE87587}"/>
              </a:ext>
            </a:extLst>
          </p:cNvPr>
          <p:cNvSpPr/>
          <p:nvPr/>
        </p:nvSpPr>
        <p:spPr>
          <a:xfrm>
            <a:off x="5009322" y="3348573"/>
            <a:ext cx="2027582" cy="341243"/>
          </a:xfrm>
          <a:prstGeom prst="rightArrow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AB7E4D-2A1E-1947-A1A4-EDD35B01A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"/>
          <a:stretch/>
        </p:blipFill>
        <p:spPr>
          <a:xfrm>
            <a:off x="3379035" y="5614185"/>
            <a:ext cx="7093853" cy="3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6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94FA-70C0-3B46-B3FF-98EB9D24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15" y="96650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华数资产相似度对比工具</a:t>
            </a:r>
            <a:br>
              <a:rPr kumimoji="1" lang="en-US" altLang="zh-CN" dirty="0"/>
            </a:br>
            <a:r>
              <a:rPr kumimoji="1" lang="en-US" altLang="zh-CN" sz="2800" dirty="0"/>
              <a:t>——</a:t>
            </a:r>
            <a:r>
              <a:rPr kumimoji="1" lang="zh-CN" altLang="en-US" sz="2800" dirty="0"/>
              <a:t>产品实现</a:t>
            </a:r>
            <a:br>
              <a:rPr kumimoji="1" lang="en-US" altLang="zh-CN" sz="2800" dirty="0"/>
            </a:br>
            <a:br>
              <a:rPr kumimoji="1" lang="en-US" altLang="zh-CN" sz="2800" dirty="0"/>
            </a:br>
            <a:r>
              <a:rPr kumimoji="1" lang="zh-CN" altLang="en-US" sz="2800" dirty="0"/>
              <a:t>流程图</a:t>
            </a:r>
            <a:endParaRPr kumimoji="1" lang="zh-CN" altLang="en-US" dirty="0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1656A0D6-71B0-8B4E-A417-61E4667B1A4F}"/>
              </a:ext>
            </a:extLst>
          </p:cNvPr>
          <p:cNvSpPr txBox="1"/>
          <p:nvPr/>
        </p:nvSpPr>
        <p:spPr>
          <a:xfrm>
            <a:off x="1690022" y="2472887"/>
            <a:ext cx="170084" cy="31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A45D0D-20C6-D845-A019-3BA1B19E26B1}"/>
              </a:ext>
            </a:extLst>
          </p:cNvPr>
          <p:cNvSpPr/>
          <p:nvPr/>
        </p:nvSpPr>
        <p:spPr>
          <a:xfrm>
            <a:off x="3378749" y="2412093"/>
            <a:ext cx="2066049" cy="52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Pandas</a:t>
            </a:r>
            <a:r>
              <a:rPr kumimoji="1" lang="zh-CN" altLang="en-US" dirty="0"/>
              <a:t>读取文本库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8FCEE0B-98EC-8C41-882D-41C33415EF4D}"/>
              </a:ext>
            </a:extLst>
          </p:cNvPr>
          <p:cNvSpPr/>
          <p:nvPr/>
        </p:nvSpPr>
        <p:spPr>
          <a:xfrm>
            <a:off x="3725977" y="1430128"/>
            <a:ext cx="1371599" cy="54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开始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8EC741-9840-CB4F-8A76-8508263214C1}"/>
              </a:ext>
            </a:extLst>
          </p:cNvPr>
          <p:cNvSpPr/>
          <p:nvPr/>
        </p:nvSpPr>
        <p:spPr>
          <a:xfrm>
            <a:off x="3618469" y="3500384"/>
            <a:ext cx="1586607" cy="52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Jieba</a:t>
            </a:r>
            <a:r>
              <a:rPr kumimoji="1" lang="zh-CN" altLang="en-US" dirty="0"/>
              <a:t>分词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959EE9-C783-0643-9834-D3605B3C1931}"/>
              </a:ext>
            </a:extLst>
          </p:cNvPr>
          <p:cNvSpPr/>
          <p:nvPr/>
        </p:nvSpPr>
        <p:spPr>
          <a:xfrm>
            <a:off x="3486868" y="4495612"/>
            <a:ext cx="1849808" cy="52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去停用词、标点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7BFBA7-165D-6541-AE1F-1B2DFA2D2B05}"/>
              </a:ext>
            </a:extLst>
          </p:cNvPr>
          <p:cNvSpPr/>
          <p:nvPr/>
        </p:nvSpPr>
        <p:spPr>
          <a:xfrm>
            <a:off x="7361127" y="2488600"/>
            <a:ext cx="2066049" cy="52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Gensim</a:t>
            </a:r>
            <a:r>
              <a:rPr kumimoji="1" lang="zh-CN" altLang="en-US" dirty="0"/>
              <a:t>相似度计算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350213-41E2-2742-ACF9-A36C18909DF3}"/>
              </a:ext>
            </a:extLst>
          </p:cNvPr>
          <p:cNvSpPr/>
          <p:nvPr/>
        </p:nvSpPr>
        <p:spPr>
          <a:xfrm>
            <a:off x="3486868" y="5490840"/>
            <a:ext cx="1849808" cy="76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生成语料库</a:t>
            </a:r>
            <a:endParaRPr kumimoji="1" lang="en-AU" altLang="zh-CN" dirty="0"/>
          </a:p>
          <a:p>
            <a:pPr algn="ctr"/>
            <a:r>
              <a:rPr kumimoji="1" lang="zh-CN" altLang="en-US" dirty="0"/>
              <a:t>去不重复语料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EF63E2-7C52-BC48-91BF-9CB2282186F1}"/>
              </a:ext>
            </a:extLst>
          </p:cNvPr>
          <p:cNvSpPr/>
          <p:nvPr/>
        </p:nvSpPr>
        <p:spPr>
          <a:xfrm>
            <a:off x="7469247" y="3609524"/>
            <a:ext cx="1849808" cy="76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各属性相似度匹配，打分，过滤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9C60C4-D832-AE4B-863A-324BD8E3AF24}"/>
              </a:ext>
            </a:extLst>
          </p:cNvPr>
          <p:cNvSpPr/>
          <p:nvPr/>
        </p:nvSpPr>
        <p:spPr>
          <a:xfrm>
            <a:off x="7469247" y="5110644"/>
            <a:ext cx="1849808" cy="76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输出</a:t>
            </a:r>
            <a:r>
              <a:rPr kumimoji="1" lang="en-US" altLang="zh-CN" dirty="0"/>
              <a:t>8</a:t>
            </a:r>
            <a:r>
              <a:rPr kumimoji="1" lang="zh-CN" altLang="en-US" dirty="0"/>
              <a:t>种情况一对多相似交集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2C0590D4-20B7-9A49-8461-85ABE5DA50F7}"/>
              </a:ext>
            </a:extLst>
          </p:cNvPr>
          <p:cNvSpPr/>
          <p:nvPr/>
        </p:nvSpPr>
        <p:spPr>
          <a:xfrm>
            <a:off x="2656703" y="3429000"/>
            <a:ext cx="580767" cy="2822232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CE27D7-F0EA-2F46-9BDA-DB85FB65F363}"/>
              </a:ext>
            </a:extLst>
          </p:cNvPr>
          <p:cNvSpPr txBox="1"/>
          <p:nvPr/>
        </p:nvSpPr>
        <p:spPr>
          <a:xfrm>
            <a:off x="1003410" y="4436965"/>
            <a:ext cx="157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Data_ preprocessing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3C16412-CDB3-A34A-884E-30BEBF557669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 flipH="1">
            <a:off x="4411774" y="1974710"/>
            <a:ext cx="3" cy="4373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BE1363A-1865-5744-BCE4-DA233368ADE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4411773" y="2941131"/>
            <a:ext cx="1" cy="5592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15658BF-BC25-0643-9D44-218A451263F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411772" y="4029422"/>
            <a:ext cx="1" cy="4661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8DF834A-4128-1F49-BB74-FC6613A4786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411772" y="5024650"/>
            <a:ext cx="0" cy="4661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01A49280-6FAF-014D-BFBA-CCD2EBD42A0A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5400000" flipH="1" flipV="1">
            <a:off x="4521646" y="2378726"/>
            <a:ext cx="3762632" cy="3982380"/>
          </a:xfrm>
          <a:prstGeom prst="curvedConnector5">
            <a:avLst>
              <a:gd name="adj1" fmla="val -6076"/>
              <a:gd name="adj2" fmla="val 48642"/>
              <a:gd name="adj3" fmla="val 10607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BDF960E-94C2-7440-B28C-83CD4EA2F18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8394151" y="3017638"/>
            <a:ext cx="1" cy="5918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4EE89D7-DF19-9C4A-9128-CA8727704A3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8394151" y="4369916"/>
            <a:ext cx="0" cy="740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6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94FA-70C0-3B46-B3FF-98EB9D24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15" y="96650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华数资产相似度对比工具</a:t>
            </a:r>
            <a:br>
              <a:rPr kumimoji="1" lang="en-US" altLang="zh-CN" dirty="0"/>
            </a:br>
            <a:r>
              <a:rPr kumimoji="1" lang="en-US" altLang="zh-CN" sz="2800" dirty="0"/>
              <a:t>——</a:t>
            </a:r>
            <a:r>
              <a:rPr kumimoji="1" lang="zh-CN" altLang="en-US" sz="2800" dirty="0"/>
              <a:t>产品实现</a:t>
            </a:r>
            <a:br>
              <a:rPr kumimoji="1" lang="en-US" altLang="zh-CN" sz="2800" dirty="0"/>
            </a:br>
            <a:br>
              <a:rPr kumimoji="1" lang="en-US" altLang="zh-CN" sz="2800" dirty="0"/>
            </a:br>
            <a:r>
              <a:rPr kumimoji="1" lang="zh-CN" altLang="en-US" sz="2800" dirty="0"/>
              <a:t>一、数据预处理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B2FEA-4846-AD4B-8915-D8F8A0CC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15" y="3739422"/>
            <a:ext cx="9601200" cy="3581400"/>
          </a:xfrm>
        </p:spPr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读取数据和存储数据</a:t>
            </a:r>
            <a:endParaRPr kumimoji="1" lang="en-US" altLang="zh-CN" dirty="0"/>
          </a:p>
          <a:p>
            <a:r>
              <a:rPr kumimoji="1" lang="zh-CN" altLang="en-US" dirty="0"/>
              <a:t>处理不完整信息 </a:t>
            </a:r>
            <a:r>
              <a:rPr kumimoji="1" lang="en-US" altLang="zh-CN" dirty="0"/>
              <a:t>avoid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nan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</a:p>
          <a:p>
            <a:r>
              <a:rPr kumimoji="1" lang="zh-CN" altLang="en-US" dirty="0"/>
              <a:t>去停用词，去除标点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jieba</a:t>
            </a:r>
            <a:r>
              <a:rPr kumimoji="1" lang="zh-CN" altLang="en-US" dirty="0"/>
              <a:t>分词</a:t>
            </a:r>
            <a:endParaRPr kumimoji="1" lang="en-US" altLang="zh-CN" dirty="0"/>
          </a:p>
          <a:p>
            <a:r>
              <a:rPr kumimoji="1" lang="zh-CN" altLang="en-US" dirty="0"/>
              <a:t>生成</a:t>
            </a:r>
            <a:r>
              <a:rPr kumimoji="1" lang="en-US" altLang="zh-CN" dirty="0"/>
              <a:t>corpus</a:t>
            </a:r>
            <a:r>
              <a:rPr kumimoji="1" lang="zh-CN" altLang="en-US" dirty="0"/>
              <a:t>语料库，即特征辞典</a:t>
            </a:r>
            <a:endParaRPr kumimoji="1" lang="en-US" altLang="zh-CN" dirty="0"/>
          </a:p>
          <a:p>
            <a:r>
              <a:rPr kumimoji="1" lang="zh-CN" altLang="en-US" dirty="0"/>
              <a:t>将导演、演员和编剧合并成新增列‘人物’</a:t>
            </a:r>
            <a:endParaRPr kumimoji="1" lang="en-US" altLang="zh-CN" dirty="0"/>
          </a:p>
          <a:p>
            <a:r>
              <a:rPr kumimoji="1" lang="zh-CN" altLang="en-US" dirty="0"/>
              <a:t>新增：删除仅出现一次的语料，提高工具运算效率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1656A0D6-71B0-8B4E-A417-61E4667B1A4F}"/>
              </a:ext>
            </a:extLst>
          </p:cNvPr>
          <p:cNvSpPr txBox="1"/>
          <p:nvPr/>
        </p:nvSpPr>
        <p:spPr>
          <a:xfrm>
            <a:off x="1690022" y="2472887"/>
            <a:ext cx="170084" cy="31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B21391-58FA-1A4C-B9A5-3D4D5B2E5404}"/>
              </a:ext>
            </a:extLst>
          </p:cNvPr>
          <p:cNvSpPr/>
          <p:nvPr/>
        </p:nvSpPr>
        <p:spPr>
          <a:xfrm>
            <a:off x="1161215" y="1835456"/>
            <a:ext cx="6425087" cy="1907085"/>
          </a:xfrm>
          <a:prstGeom prst="rect">
            <a:avLst/>
          </a:prstGeom>
          <a:solidFill>
            <a:srgbClr val="C0504D">
              <a:alpha val="24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F312D62-CBA6-4B4C-AD13-6AAC738AFEE5}"/>
              </a:ext>
            </a:extLst>
          </p:cNvPr>
          <p:cNvSpPr/>
          <p:nvPr/>
        </p:nvSpPr>
        <p:spPr>
          <a:xfrm>
            <a:off x="9922634" y="1834121"/>
            <a:ext cx="2068251" cy="19084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2E18CC6-DF57-D843-A8EC-4AF015824B05}"/>
              </a:ext>
            </a:extLst>
          </p:cNvPr>
          <p:cNvSpPr/>
          <p:nvPr/>
        </p:nvSpPr>
        <p:spPr>
          <a:xfrm>
            <a:off x="7685903" y="1834121"/>
            <a:ext cx="2202917" cy="1907085"/>
          </a:xfrm>
          <a:prstGeom prst="rect">
            <a:avLst/>
          </a:prstGeom>
          <a:solidFill>
            <a:schemeClr val="accent3">
              <a:alpha val="2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13C460AF-A7E0-5D4E-888B-88AFBF849931}"/>
              </a:ext>
            </a:extLst>
          </p:cNvPr>
          <p:cNvGrpSpPr/>
          <p:nvPr/>
        </p:nvGrpSpPr>
        <p:grpSpPr>
          <a:xfrm>
            <a:off x="1284796" y="1933688"/>
            <a:ext cx="10621271" cy="1709287"/>
            <a:chOff x="144697" y="3177729"/>
            <a:chExt cx="9143898" cy="3429509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56EE9889-38C3-DE47-AA5A-117FD458E37B}"/>
                </a:ext>
              </a:extLst>
            </p:cNvPr>
            <p:cNvSpPr/>
            <p:nvPr/>
          </p:nvSpPr>
          <p:spPr>
            <a:xfrm>
              <a:off x="144697" y="3183989"/>
              <a:ext cx="1751292" cy="34232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导演相似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{</a:t>
              </a:r>
              <a:r>
                <a:rPr lang="zh-CN" altLang="en-US" b="1" dirty="0"/>
                <a:t>华数资产</a:t>
              </a:r>
              <a:r>
                <a:rPr lang="en-US" altLang="zh-CN" b="1" dirty="0"/>
                <a:t>ID: {</a:t>
              </a:r>
              <a:r>
                <a:rPr lang="zh-CN" altLang="en-US" b="1" dirty="0"/>
                <a:t>第三方资产</a:t>
              </a:r>
              <a:r>
                <a:rPr lang="en-US" altLang="zh-CN" b="1" dirty="0"/>
                <a:t>ID: 0.79}</a:t>
              </a:r>
            </a:p>
            <a:p>
              <a:pPr algn="ctr"/>
              <a:r>
                <a:rPr lang="mr-IN" altLang="zh-CN" b="1" dirty="0"/>
                <a:t>…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}</a:t>
              </a:r>
            </a:p>
            <a:p>
              <a:pPr algn="ctr"/>
              <a:endParaRPr lang="en-US" b="1" dirty="0"/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75E0CA79-2EEC-EA43-ADFD-325BD0422C25}"/>
                </a:ext>
              </a:extLst>
            </p:cNvPr>
            <p:cNvSpPr/>
            <p:nvPr/>
          </p:nvSpPr>
          <p:spPr>
            <a:xfrm>
              <a:off x="1984080" y="3183989"/>
              <a:ext cx="1616882" cy="34232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演员相似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{</a:t>
              </a:r>
              <a:r>
                <a:rPr lang="zh-CN" altLang="en-US" b="1" dirty="0"/>
                <a:t>华数资产</a:t>
              </a:r>
              <a:r>
                <a:rPr lang="en-US" altLang="zh-CN" b="1" dirty="0"/>
                <a:t>ID: {</a:t>
              </a:r>
              <a:r>
                <a:rPr lang="zh-CN" altLang="en-US" b="1" dirty="0"/>
                <a:t>第三方资产</a:t>
              </a:r>
              <a:r>
                <a:rPr lang="en-US" altLang="zh-CN" b="1" dirty="0"/>
                <a:t>ID: 0.1}</a:t>
              </a:r>
            </a:p>
            <a:p>
              <a:pPr algn="ctr"/>
              <a:r>
                <a:rPr lang="mr-IN" altLang="zh-CN" b="1" dirty="0"/>
                <a:t>…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}</a:t>
              </a:r>
            </a:p>
            <a:p>
              <a:pPr algn="ctr"/>
              <a:endParaRPr lang="en-US" b="1" dirty="0"/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40B0705E-EACB-A241-862C-7CCA266C9BA9}"/>
                </a:ext>
              </a:extLst>
            </p:cNvPr>
            <p:cNvSpPr/>
            <p:nvPr/>
          </p:nvSpPr>
          <p:spPr>
            <a:xfrm>
              <a:off x="3681346" y="3183989"/>
              <a:ext cx="1770638" cy="34232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编剧相似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{</a:t>
              </a:r>
              <a:r>
                <a:rPr lang="zh-CN" altLang="en-US" b="1" dirty="0"/>
                <a:t>华数资产</a:t>
              </a:r>
              <a:r>
                <a:rPr lang="en-US" altLang="zh-CN" b="1" dirty="0"/>
                <a:t>ID: {</a:t>
              </a:r>
              <a:r>
                <a:rPr lang="zh-CN" altLang="en-US" b="1" dirty="0"/>
                <a:t>第三方资产</a:t>
              </a:r>
              <a:r>
                <a:rPr lang="en-US" altLang="zh-CN" b="1" dirty="0"/>
                <a:t>ID: 0.4}</a:t>
              </a:r>
            </a:p>
            <a:p>
              <a:pPr algn="ctr"/>
              <a:r>
                <a:rPr lang="mr-IN" altLang="zh-CN" b="1" dirty="0"/>
                <a:t>…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}</a:t>
              </a:r>
            </a:p>
            <a:p>
              <a:pPr algn="ctr"/>
              <a:endParaRPr lang="en-US" b="1" dirty="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29DF0C82-4598-5A42-AC29-CDFFE2B3BEF2}"/>
                </a:ext>
              </a:extLst>
            </p:cNvPr>
            <p:cNvSpPr/>
            <p:nvPr/>
          </p:nvSpPr>
          <p:spPr>
            <a:xfrm>
              <a:off x="5742624" y="3177729"/>
              <a:ext cx="1723568" cy="34232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标题相似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{</a:t>
              </a:r>
              <a:r>
                <a:rPr lang="zh-CN" altLang="en-US" b="1" dirty="0"/>
                <a:t>华数资产</a:t>
              </a:r>
              <a:r>
                <a:rPr lang="en-US" altLang="zh-CN" b="1" dirty="0"/>
                <a:t>ID: {</a:t>
              </a:r>
              <a:r>
                <a:rPr lang="zh-CN" altLang="en-US" b="1" dirty="0"/>
                <a:t>第三方资产</a:t>
              </a:r>
              <a:r>
                <a:rPr lang="en-US" altLang="zh-CN" b="1" dirty="0"/>
                <a:t>ID: 0.4}</a:t>
              </a:r>
            </a:p>
            <a:p>
              <a:pPr algn="ctr"/>
              <a:r>
                <a:rPr lang="mr-IN" altLang="zh-CN" b="1" dirty="0"/>
                <a:t>…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}</a:t>
              </a:r>
            </a:p>
            <a:p>
              <a:pPr algn="ctr"/>
              <a:endParaRPr lang="en-US" b="1" dirty="0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53EB84D0-2635-7641-B8EA-38C362612B38}"/>
                </a:ext>
              </a:extLst>
            </p:cNvPr>
            <p:cNvSpPr/>
            <p:nvPr/>
          </p:nvSpPr>
          <p:spPr>
            <a:xfrm>
              <a:off x="7639273" y="3183989"/>
              <a:ext cx="1649322" cy="34232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简介相似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{</a:t>
              </a:r>
              <a:r>
                <a:rPr lang="zh-CN" altLang="en-US" b="1" dirty="0"/>
                <a:t>华数资产</a:t>
              </a:r>
              <a:r>
                <a:rPr lang="en-US" altLang="zh-CN" b="1" dirty="0"/>
                <a:t>ID: {</a:t>
              </a:r>
              <a:r>
                <a:rPr lang="zh-CN" altLang="en-US" b="1" dirty="0"/>
                <a:t>第三方资产</a:t>
              </a:r>
              <a:r>
                <a:rPr lang="en-US" altLang="zh-CN" b="1" dirty="0"/>
                <a:t>ID: 1.0 }</a:t>
              </a:r>
            </a:p>
            <a:p>
              <a:pPr algn="ctr"/>
              <a:r>
                <a:rPr lang="mr-IN" altLang="zh-CN" b="1" dirty="0"/>
                <a:t>…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}</a:t>
              </a:r>
            </a:p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6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EDE3-5BD1-884C-B215-BE607838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110317"/>
            <a:ext cx="10493524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/>
              <a:t>华数资产相似度对比工具</a:t>
            </a:r>
            <a:br>
              <a:rPr kumimoji="1" lang="en-US" altLang="zh-CN" sz="2400" dirty="0"/>
            </a:br>
            <a:r>
              <a:rPr kumimoji="1" lang="en-US" altLang="zh-CN" sz="2400" dirty="0"/>
              <a:t>——</a:t>
            </a:r>
            <a:r>
              <a:rPr kumimoji="1" lang="zh-CN" altLang="en-US" sz="2400" dirty="0"/>
              <a:t>产品实现</a:t>
            </a:r>
            <a:br>
              <a:rPr kumimoji="1" lang="en-US" altLang="zh-CN" sz="2400" dirty="0"/>
            </a:br>
            <a:br>
              <a:rPr kumimoji="1" lang="en-US" altLang="zh-CN" sz="2400" dirty="0"/>
            </a:br>
            <a:r>
              <a:rPr kumimoji="1" lang="zh-CN" altLang="en-US" sz="2400" dirty="0"/>
              <a:t>二、相似度计算（</a:t>
            </a:r>
            <a:r>
              <a:rPr kumimoji="1" lang="en-US" altLang="zh-CN" sz="2400" dirty="0"/>
              <a:t>TF-IDF</a:t>
            </a:r>
            <a:r>
              <a:rPr kumimoji="1" lang="zh-CN" altLang="en-US" sz="2400" dirty="0"/>
              <a:t>）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0990B-35F2-0F4C-95EA-F2A4E2E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441655"/>
            <a:ext cx="5072437" cy="482411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使用</a:t>
            </a:r>
            <a:r>
              <a:rPr kumimoji="1" lang="en-US" altLang="zh-CN" sz="1800" dirty="0" err="1"/>
              <a:t>gensim</a:t>
            </a:r>
            <a:r>
              <a:rPr kumimoji="1" lang="zh-CN" altLang="en-US" sz="1800" dirty="0"/>
              <a:t>进行文本相似度的计算。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多维度多层次多情况地比较资产并计算相似度，分别存入各个属性的相似度字典。</a:t>
            </a:r>
          </a:p>
          <a:p>
            <a:pPr marL="0" indent="0">
              <a:buNone/>
            </a:pPr>
            <a:endParaRPr kumimoji="1" lang="zh-CN" altLang="en-US" sz="1800" dirty="0"/>
          </a:p>
          <a:p>
            <a:r>
              <a:rPr kumimoji="1" lang="zh-CN" altLang="en-US" sz="1800" dirty="0"/>
              <a:t>根据数据完整度调整各属性相似度的权重，将各属性相似度字典分情况做交集，过滤低相似度的匹配。返回</a:t>
            </a:r>
            <a:r>
              <a:rPr kumimoji="1" lang="en-US" altLang="zh-CN" sz="1800" dirty="0"/>
              <a:t>8</a:t>
            </a:r>
            <a:r>
              <a:rPr kumimoji="1" lang="zh-CN" altLang="en-US" sz="1800" dirty="0"/>
              <a:t>种不同情况的相似度匹配。</a:t>
            </a:r>
          </a:p>
          <a:p>
            <a:endParaRPr kumimoji="1" lang="zh-CN" altLang="en-US" sz="1800" dirty="0"/>
          </a:p>
          <a:p>
            <a:endParaRPr kumimoji="1"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2F371-1908-F043-B2F6-AA2BD699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25" y="4441645"/>
            <a:ext cx="2817906" cy="241635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F06B55-18F5-B347-8835-5C308E08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24" y="2724993"/>
            <a:ext cx="2738739" cy="79076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D1A86052-E8EF-794E-8EA7-4DABFE3F9860}"/>
              </a:ext>
            </a:extLst>
          </p:cNvPr>
          <p:cNvSpPr/>
          <p:nvPr/>
        </p:nvSpPr>
        <p:spPr>
          <a:xfrm>
            <a:off x="9560170" y="2700291"/>
            <a:ext cx="1709192" cy="540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Corpus</a:t>
            </a:r>
            <a:r>
              <a:rPr kumimoji="1" lang="zh-CN" altLang="en-US" sz="1600" dirty="0"/>
              <a:t>的总数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A5541D-F3EF-5143-A2F8-FFBF1A22BAE4}"/>
              </a:ext>
            </a:extLst>
          </p:cNvPr>
          <p:cNvSpPr/>
          <p:nvPr/>
        </p:nvSpPr>
        <p:spPr>
          <a:xfrm>
            <a:off x="9585509" y="3428446"/>
            <a:ext cx="1709192" cy="540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包含词条</a:t>
            </a:r>
            <a:r>
              <a:rPr kumimoji="1" lang="en-US" altLang="zh-CN" sz="1600" dirty="0"/>
              <a:t>w</a:t>
            </a:r>
            <a:r>
              <a:rPr kumimoji="1" lang="zh-CN" altLang="en-US" sz="1600" dirty="0"/>
              <a:t>的个数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CDE78F2-266D-F74A-A977-E2F927249AC1}"/>
              </a:ext>
            </a:extLst>
          </p:cNvPr>
          <p:cNvCxnSpPr>
            <a:cxnSpLocks/>
          </p:cNvCxnSpPr>
          <p:nvPr/>
        </p:nvCxnSpPr>
        <p:spPr>
          <a:xfrm>
            <a:off x="9325930" y="3327243"/>
            <a:ext cx="2228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1C8CA55-C6EE-1847-A048-7262CE12F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24" y="939611"/>
            <a:ext cx="2387481" cy="85949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86C31F6D-6BB1-6747-BF3D-35451497D03F}"/>
              </a:ext>
            </a:extLst>
          </p:cNvPr>
          <p:cNvSpPr/>
          <p:nvPr/>
        </p:nvSpPr>
        <p:spPr>
          <a:xfrm>
            <a:off x="9560170" y="571500"/>
            <a:ext cx="1709192" cy="540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词条</a:t>
            </a:r>
            <a:r>
              <a:rPr kumimoji="1" lang="en-US" altLang="zh-CN" sz="1600" dirty="0"/>
              <a:t>w</a:t>
            </a:r>
            <a:r>
              <a:rPr kumimoji="1" lang="zh-CN" altLang="en-US" sz="1600" dirty="0"/>
              <a:t>出现次数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8CA8E71-E449-444F-8FF3-ACFFE7F434E3}"/>
              </a:ext>
            </a:extLst>
          </p:cNvPr>
          <p:cNvSpPr/>
          <p:nvPr/>
        </p:nvSpPr>
        <p:spPr>
          <a:xfrm>
            <a:off x="9585509" y="1314513"/>
            <a:ext cx="1709192" cy="540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词条总述</a:t>
            </a: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6437737-F77C-CE4F-9A54-9435028138D9}"/>
              </a:ext>
            </a:extLst>
          </p:cNvPr>
          <p:cNvCxnSpPr>
            <a:cxnSpLocks/>
          </p:cNvCxnSpPr>
          <p:nvPr/>
        </p:nvCxnSpPr>
        <p:spPr>
          <a:xfrm>
            <a:off x="9325930" y="1213310"/>
            <a:ext cx="2228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6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2F63F4-D4E0-724E-97C7-894209AC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5324946" cy="16834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sz="4000" cap="all" dirty="0"/>
              <a:t>数资产相似度对比工具</a:t>
            </a:r>
            <a:br>
              <a:rPr kumimoji="1" lang="en-US" altLang="zh-CN" sz="3700" cap="all" dirty="0"/>
            </a:br>
            <a:r>
              <a:rPr kumimoji="1" lang="en-US" altLang="zh-CN" sz="3600" cap="all" dirty="0"/>
              <a:t>——</a:t>
            </a:r>
            <a:r>
              <a:rPr kumimoji="1" lang="zh-CN" altLang="en-US" sz="3600" cap="all" dirty="0"/>
              <a:t>产品优化</a:t>
            </a:r>
            <a:endParaRPr kumimoji="1" lang="zh-CN" altLang="en-US" sz="3700" cap="all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747CAC-22C6-324D-B2D8-348A1E7F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19" t="60873" r="59154" b="1292"/>
          <a:stretch/>
        </p:blipFill>
        <p:spPr>
          <a:xfrm>
            <a:off x="117270" y="46715"/>
            <a:ext cx="5598155" cy="3436101"/>
          </a:xfrm>
          <a:prstGeom prst="rect">
            <a:avLst/>
          </a:prstGeom>
          <a:noFill/>
          <a:effectLst>
            <a:softEdge rad="25400"/>
          </a:effectLst>
        </p:spPr>
      </p:pic>
      <p:pic>
        <p:nvPicPr>
          <p:cNvPr id="5" name="内容占位符 4" descr="图片包含 游戏机, 电脑&#10;&#10;描述已自动生成">
            <a:extLst>
              <a:ext uri="{FF2B5EF4-FFF2-40B4-BE49-F238E27FC236}">
                <a16:creationId xmlns:a16="http://schemas.microsoft.com/office/drawing/2014/main" id="{C251273A-581C-D249-8E73-0F20ED21C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03" t="45546" r="43963" b="1292"/>
          <a:stretch/>
        </p:blipFill>
        <p:spPr>
          <a:xfrm>
            <a:off x="6476577" y="46715"/>
            <a:ext cx="5598155" cy="3436101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F7DC3A2D-E2C8-4C88-AC0D-6D7C5853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425" y="5682979"/>
            <a:ext cx="5912283" cy="168347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前后分别取样三次平均用时，相较先前节约 </a:t>
            </a:r>
            <a:r>
              <a:rPr lang="en-US" altLang="zh-CN" b="1" i="1" u="sng" dirty="0"/>
              <a:t>30</a:t>
            </a:r>
            <a:r>
              <a:rPr lang="en-AU" altLang="zh-CN" b="1" i="1" u="sng" dirty="0"/>
              <a:t>.40</a:t>
            </a:r>
            <a:r>
              <a:rPr lang="en-US" altLang="zh-CN" b="1" i="1" u="sng" dirty="0"/>
              <a:t>%</a:t>
            </a:r>
            <a:endParaRPr lang="en-US" sz="1800" b="1" i="1" u="sng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ACED6D-3986-DB49-8345-D81D9A321773}"/>
              </a:ext>
            </a:extLst>
          </p:cNvPr>
          <p:cNvSpPr/>
          <p:nvPr/>
        </p:nvSpPr>
        <p:spPr>
          <a:xfrm>
            <a:off x="286654" y="2519912"/>
            <a:ext cx="1260000" cy="1260000"/>
          </a:xfrm>
          <a:prstGeom prst="ellipse">
            <a:avLst/>
          </a:prstGeom>
          <a:blipFill dpi="0" rotWithShape="1">
            <a:blip r:embed="rId2"/>
            <a:srcRect/>
            <a:stretch>
              <a:fillRect l="-50000" t="-1000000" r="-1000000"/>
            </a:stretch>
          </a:blipFill>
          <a:ln w="38100">
            <a:noFill/>
          </a:ln>
          <a:effectLst>
            <a:glow rad="228600">
              <a:schemeClr val="accent1">
                <a:satMod val="175000"/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ABAE10A-67CD-0F48-BFD8-F1CF4BEF231E}"/>
              </a:ext>
            </a:extLst>
          </p:cNvPr>
          <p:cNvSpPr/>
          <p:nvPr/>
        </p:nvSpPr>
        <p:spPr>
          <a:xfrm>
            <a:off x="6237803" y="2594565"/>
            <a:ext cx="1260000" cy="1260000"/>
          </a:xfrm>
          <a:prstGeom prst="ellipse">
            <a:avLst/>
          </a:prstGeom>
          <a:blipFill dpi="0" rotWithShape="1">
            <a:blip r:embed="rId3"/>
            <a:srcRect/>
            <a:stretch>
              <a:fillRect l="-53000" t="-1200000" r="-1000000"/>
            </a:stretch>
          </a:blipFill>
          <a:ln w="38100">
            <a:noFill/>
          </a:ln>
          <a:effectLst>
            <a:glow rad="228600">
              <a:schemeClr val="accent1">
                <a:satMod val="175000"/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FCEE99-6814-2144-BC91-1F512AEF7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546" y="4118789"/>
            <a:ext cx="4430626" cy="139547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8186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9FBE9-95D4-B849-9502-A6E0BABA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546" y="391828"/>
            <a:ext cx="9601200" cy="1485900"/>
          </a:xfrm>
        </p:spPr>
        <p:txBody>
          <a:bodyPr/>
          <a:lstStyle/>
          <a:p>
            <a:r>
              <a:rPr kumimoji="1" lang="zh-CN" altLang="en-US" dirty="0"/>
              <a:t>实习期经验总结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A1854-5D46-CC4D-A192-DA1D43E0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546" y="1899851"/>
            <a:ext cx="7166919" cy="3581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1.</a:t>
            </a:r>
            <a:r>
              <a:rPr kumimoji="1" lang="zh-CN" altLang="en-US" b="1" dirty="0"/>
              <a:t> 成果：</a:t>
            </a:r>
            <a:endParaRPr kumimoji="1" lang="en-US" altLang="zh-CN" b="1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python3</a:t>
            </a:r>
            <a:r>
              <a:rPr kumimoji="1" lang="zh-CN" altLang="en-US" dirty="0"/>
              <a:t>语言的初步学习及应用</a:t>
            </a:r>
            <a:endParaRPr kumimoji="1" lang="en-US" altLang="zh-CN" dirty="0"/>
          </a:p>
          <a:p>
            <a:r>
              <a:rPr kumimoji="1" lang="zh-CN" altLang="en-US" dirty="0"/>
              <a:t>对于相似度对比工具原理的学习</a:t>
            </a:r>
            <a:endParaRPr kumimoji="1" lang="en-US" altLang="zh-CN" dirty="0"/>
          </a:p>
          <a:p>
            <a:r>
              <a:rPr kumimoji="1" lang="zh-CN" altLang="en-US" dirty="0"/>
              <a:t>采用了过滤单次词语的方式，提高了模型的性能。优化相似度工具提高</a:t>
            </a:r>
            <a:r>
              <a:rPr kumimoji="1" lang="en-US" altLang="zh-CN" dirty="0"/>
              <a:t>30.40%</a:t>
            </a:r>
            <a:r>
              <a:rPr kumimoji="1" lang="zh-CN" altLang="en-US" dirty="0"/>
              <a:t>的效率</a:t>
            </a:r>
            <a:endParaRPr kumimoji="1" lang="en-US" altLang="zh-CN" dirty="0"/>
          </a:p>
          <a:p>
            <a:r>
              <a:rPr kumimoji="1" lang="zh-CN" altLang="en-US" dirty="0"/>
              <a:t>节省工具使用时内存的占用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2.</a:t>
            </a:r>
            <a:r>
              <a:rPr kumimoji="1" lang="zh-CN" altLang="en-US" b="1" dirty="0"/>
              <a:t> 不足：</a:t>
            </a:r>
            <a:endParaRPr kumimoji="1" lang="en-US" altLang="zh-CN" b="1" dirty="0"/>
          </a:p>
          <a:p>
            <a:r>
              <a:rPr kumimoji="1" lang="zh-CN" altLang="en-US" dirty="0"/>
              <a:t>缺少段落加权和词频统计提高算法精度</a:t>
            </a:r>
            <a:endParaRPr kumimoji="1" lang="en-US" altLang="zh-CN" dirty="0"/>
          </a:p>
          <a:p>
            <a:r>
              <a:rPr lang="zh-CN" altLang="en-US" dirty="0"/>
              <a:t>没有考虑特征词的位置因素对文本的区分度。（词条出现在文档的不同位置时，对区分度的贡献大小是不一样的）</a:t>
            </a:r>
            <a:endParaRPr lang="en-US" altLang="zh-CN" dirty="0"/>
          </a:p>
          <a:p>
            <a:r>
              <a:rPr kumimoji="1" lang="zh-CN" altLang="en-US" dirty="0"/>
              <a:t>将一对多的输出优化成一对一的精准输出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7BF80D-6579-E345-A4B2-7361EAC3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465" y="3763956"/>
            <a:ext cx="1182997" cy="24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1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744B-389A-0245-9781-3B7BC9F61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8800" dirty="0"/>
              <a:t>谢 谢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12E411F-EC73-7042-8EE8-5BE47244A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252841"/>
            <a:ext cx="6831673" cy="1086237"/>
          </a:xfrm>
        </p:spPr>
        <p:txBody>
          <a:bodyPr/>
          <a:lstStyle/>
          <a:p>
            <a:r>
              <a:rPr lang="zh-CN" altLang="en-US" dirty="0"/>
              <a:t>感谢汪昊辰老师、周楼川老师及各位同事的帮助！</a:t>
            </a:r>
          </a:p>
        </p:txBody>
      </p:sp>
    </p:spTree>
    <p:extLst>
      <p:ext uri="{BB962C8B-B14F-4D97-AF65-F5344CB8AC3E}">
        <p14:creationId xmlns:p14="http://schemas.microsoft.com/office/powerpoint/2010/main" val="2659219222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676</Words>
  <Application>Microsoft Macintosh PowerPoint</Application>
  <PresentationFormat>宽屏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Franklin Gothic Book</vt:lpstr>
      <vt:lpstr>剪切</vt:lpstr>
      <vt:lpstr>华数 大数据中心 实习工作总结</vt:lpstr>
      <vt:lpstr>华数资产相似度对比工具 ——产品背景</vt:lpstr>
      <vt:lpstr>华数资产相似度对比工具 ——产品预期</vt:lpstr>
      <vt:lpstr>华数资产相似度对比工具 ——产品实现  流程图</vt:lpstr>
      <vt:lpstr>华数资产相似度对比工具 ——产品实现  一、数据预处理</vt:lpstr>
      <vt:lpstr>华数资产相似度对比工具 ——产品实现  二、相似度计算（TF-IDF）</vt:lpstr>
      <vt:lpstr>数资产相似度对比工具 ——产品优化</vt:lpstr>
      <vt:lpstr>实习期经验总结</vt:lpstr>
      <vt:lpstr>谢 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华数 大数据中心 实习工作总结</dc:title>
  <dc:creator>Shuyan Cao</dc:creator>
  <cp:lastModifiedBy>Shuyan Cao</cp:lastModifiedBy>
  <cp:revision>9</cp:revision>
  <dcterms:created xsi:type="dcterms:W3CDTF">2020-01-15T06:56:53Z</dcterms:created>
  <dcterms:modified xsi:type="dcterms:W3CDTF">2020-07-18T04:21:03Z</dcterms:modified>
</cp:coreProperties>
</file>