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59" r:id="rId6"/>
    <p:sldId id="267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E7"/>
    <a:srgbClr val="00A4FF"/>
    <a:srgbClr val="B74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>
      <p:cViewPr>
        <p:scale>
          <a:sx n="68" d="100"/>
          <a:sy n="68" d="100"/>
        </p:scale>
        <p:origin x="7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2BF88-91B3-412C-BF43-0581CDA2DC1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BF670-B02F-4C4B-B61E-00DA9CD4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6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F95DACD-D536-43AA-8F3A-638066CEFBA0}"/>
              </a:ext>
            </a:extLst>
          </p:cNvPr>
          <p:cNvCxnSpPr/>
          <p:nvPr userDrawn="1"/>
        </p:nvCxnSpPr>
        <p:spPr>
          <a:xfrm>
            <a:off x="-16503" y="6240546"/>
            <a:ext cx="1225296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934B10B-7E9C-4A5B-9082-413F624E99C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940350" y="3447854"/>
            <a:ext cx="694944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DA0D7E1-E92D-4EA3-ACA4-9D7169C98318}"/>
              </a:ext>
            </a:extLst>
          </p:cNvPr>
          <p:cNvCxnSpPr/>
          <p:nvPr userDrawn="1"/>
        </p:nvCxnSpPr>
        <p:spPr>
          <a:xfrm>
            <a:off x="-36925" y="6322528"/>
            <a:ext cx="1225296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615461E-EE8C-4BF1-9F26-446851A443D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026605" y="3455550"/>
            <a:ext cx="694944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6186E23A-9DA4-4EC8-8BF0-3A02E6AD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3BFAE-FCDD-44CD-ACCA-517381299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16B2E-1673-4966-86C2-4FB6EF28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5D-A27E-4395-A420-B1DA3AFDFE26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63C50-0CD6-4FA2-BCCC-604F344B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C0EC1-2900-40FF-8295-7A4427FA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2E1E71C-07FD-42C0-BA82-72EFDDF132A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2748073" y="3449423"/>
            <a:ext cx="694944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F0FCD80-AFB5-4768-9441-F2E27EA238A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2661818" y="3457119"/>
            <a:ext cx="694944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9A5143F-44C4-45AE-AD7E-B16D5AD0B047}"/>
              </a:ext>
            </a:extLst>
          </p:cNvPr>
          <p:cNvCxnSpPr/>
          <p:nvPr userDrawn="1"/>
        </p:nvCxnSpPr>
        <p:spPr>
          <a:xfrm>
            <a:off x="-17286" y="953687"/>
            <a:ext cx="1225296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29CAC93-E637-4BF1-A293-FDA5B41CB61F}"/>
              </a:ext>
            </a:extLst>
          </p:cNvPr>
          <p:cNvCxnSpPr/>
          <p:nvPr userDrawn="1"/>
        </p:nvCxnSpPr>
        <p:spPr>
          <a:xfrm>
            <a:off x="-25930" y="1046056"/>
            <a:ext cx="1225296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7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F39A8-93B4-4430-A986-A70AA367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C27A5F-F354-41BF-876E-A20B1CA3A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FCEF1-939D-42EA-BBE2-DDD48E9C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11D6-483C-4403-9C0E-DBA9463ECC78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273D8-EBE4-40B4-9FD5-6312E74C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BC332-5CA6-402A-A707-C33F8EE8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8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850368-5A9B-4136-97FA-BF8697FA5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D5226E-71D2-437E-8FAE-68EBC3231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1CB52-AF86-4908-8A19-EF218B20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95-67BB-4259-8968-F1E0326F7253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4B4C8-8E6D-4169-B576-FBD6780D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2D166-5ECC-4942-BF17-34E1D30C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98C2A-C86E-4C26-8AAA-CB3C72D9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16" y="47493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3060F-576E-4DB7-9E4F-99F28DFBF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345" y="1775509"/>
            <a:ext cx="10515600" cy="4351338"/>
          </a:xfrm>
        </p:spPr>
        <p:txBody>
          <a:bodyPr/>
          <a:lstStyle>
            <a:lvl1pPr marL="228600" indent="-2286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68EA7-00E1-4866-ADFD-CBF71011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5341" y="6356350"/>
            <a:ext cx="2743200" cy="365125"/>
          </a:xfrm>
        </p:spPr>
        <p:txBody>
          <a:bodyPr/>
          <a:lstStyle/>
          <a:p>
            <a:fld id="{22CA190D-ACF4-4F0F-A0BE-18EFEB047256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1AB6D-475B-4EC5-A455-ABA0C147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F5E94-F776-4B2C-A607-45FB861C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CE4459-3536-4F2B-862B-E07AFE8820AC}"/>
              </a:ext>
            </a:extLst>
          </p:cNvPr>
          <p:cNvCxnSpPr/>
          <p:nvPr userDrawn="1"/>
        </p:nvCxnSpPr>
        <p:spPr>
          <a:xfrm>
            <a:off x="-29066" y="1336229"/>
            <a:ext cx="1225296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A3732C6-9365-4F8C-AF24-D64D2E1F5987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2183536" y="3447854"/>
            <a:ext cx="694944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636736A-45F1-4B0A-AC5D-636122D24353}"/>
              </a:ext>
            </a:extLst>
          </p:cNvPr>
          <p:cNvCxnSpPr/>
          <p:nvPr userDrawn="1"/>
        </p:nvCxnSpPr>
        <p:spPr>
          <a:xfrm>
            <a:off x="-36925" y="1419171"/>
            <a:ext cx="1225296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325788E-28D1-4675-A3AB-20398DE88329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2097281" y="3455550"/>
            <a:ext cx="694944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60BD8EAC-4490-46CC-83BE-A6A8260572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13" r="82388"/>
          <a:stretch/>
        </p:blipFill>
        <p:spPr>
          <a:xfrm>
            <a:off x="-29066" y="0"/>
            <a:ext cx="1280343" cy="12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0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303E7-E310-4869-B2C8-24F00D11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D13195-8D7A-483F-AE2B-304A71721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549C8-4EE6-4A6C-8335-4E438A2E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216E-37CE-4655-9DF2-09682D3B1D95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C202A-C355-4429-BFB5-479648F8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69CD5-53FD-4F8F-AF08-D7FBE57B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311E1-B124-4CC0-B0C9-0D76D2CB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6643A-5060-4286-A72F-312811E37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5C9217-FFAC-43BC-91BB-AC7533134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179FB-5B3C-4E27-9913-3434AE63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20CB-DC96-4C51-A1FB-1CD73F6025CA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7816B-27AF-4D45-A54E-8307605F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AAA26-D6DD-48E9-A06C-2CE358DE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7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7C127-6ED7-4427-A546-A2F61DCE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0AA58-B7C9-4507-9FA8-7626807F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195BFB-666B-41E1-ABBE-CAD3C69FA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2398E9-4040-49A5-A83D-F2785346B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729D5F-940E-4362-B6AC-7E7058A34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00CEA2-87D1-40BB-84A4-E48FE486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E786-5AAB-4ADA-A18C-1A3A1E5609A4}" type="datetime1">
              <a:rPr lang="en-US" smtClean="0"/>
              <a:t>4/2/2018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3A3B00-C574-4C87-80C7-F67A42AF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13BE75-A9FA-4BDE-A00F-A3C8E08F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C8CD3-696D-4942-BCFA-1C6D75B8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7F34E0-0E6E-42C9-9491-C975D4D9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5876-4287-4F22-A1EA-E9BB73299670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C7BFCB-7D15-4B6F-8CA2-04BE8B6C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C36926-125A-4367-A8B2-62773D7F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5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AFB068-4E2F-4911-B801-941EE360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D896-2D5B-4C2A-8543-9AE643A06FDE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EFF4B4-F0B0-4A6E-BDB6-2B54A0E7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4E0ED-B0A0-4092-B3B6-111DA704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88DDB-3748-4B48-8CB2-25AD2A8E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3752D-742B-4C5C-8DB2-95E6F2F62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F7A3A-BC22-4ABF-9F0D-351FD8D12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3ECB8-BD2D-4DBD-B13F-34E44E6E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E13-2838-4C08-A4E6-AACCA81AD268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059E78-E521-4CC2-A2AB-4CEFC70A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974EC-94DA-4DCB-85D2-C4B2F8E1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7E142-76C3-4D33-860C-0872013B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716C5A-4DEA-4B41-B3BC-52656C8F1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3AE8AA-1059-4561-ABE3-600B54A0B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FEDD2E-0C4D-4311-BE64-D501BEEB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5834-ED75-4F47-97A3-BC74737DBB71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B5A72-7E75-4290-896A-568EDAAF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4F9D4-B309-4A6D-B2FE-E1122551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4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F1CF84-FC10-4F3E-9F3C-E4AD1250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59C495-53C5-4BB9-B7FB-A3E81D16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21A9-C3EB-4600-A159-BA9C8EC78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0834A-9B37-46A4-A951-933EC2C7B62B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FD6FA-28E5-4887-B958-A3962F52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ADB7F-CDB2-42C7-B7C6-F4A9E3AD4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8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7sDream/zhihu-oauth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github.com/MatrixSeven/ZhihuSpi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94360-FDAD-4976-A4EB-BF889B2C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3195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U</a:t>
            </a:r>
            <a:r>
              <a:rPr lang="en-US" altLang="zh-CN" sz="4800" dirty="0"/>
              <a:t>ser Behavior in Q&amp;A community: </a:t>
            </a:r>
            <a:br>
              <a:rPr lang="en-US" altLang="zh-CN" sz="4800" dirty="0"/>
            </a:br>
            <a:r>
              <a:rPr lang="en-US" altLang="zh-CN" sz="4800" dirty="0"/>
              <a:t>an analysis of </a:t>
            </a:r>
            <a:r>
              <a:rPr lang="en-US" altLang="zh-CN" sz="4800" dirty="0" err="1"/>
              <a:t>Zhihu</a:t>
            </a:r>
            <a:endParaRPr 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1EF76C-35B2-418A-8F0D-A73543528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1089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Andi Liao</a:t>
            </a:r>
          </a:p>
          <a:p>
            <a:r>
              <a:rPr lang="en-US" dirty="0"/>
              <a:t>2018/04/04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398711A-2B8A-438B-86AF-C02D1A3E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4614-94B6-4A20-ACA2-070F9528897A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2CAB1C4-38D6-40B5-9D5A-A0BF6C5C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FFA2BE8-0E26-44AC-B476-7589D41F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1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300ED7-5500-45A6-9D93-58D497411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1" t="11618" r="19730" b="10854"/>
          <a:stretch/>
        </p:blipFill>
        <p:spPr>
          <a:xfrm>
            <a:off x="8610600" y="2836404"/>
            <a:ext cx="877347" cy="8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2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DDC6355-0C62-4E2C-ABEB-0BCF1D3E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Expectation</a:t>
            </a:r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B0CB4FB6-3189-422C-88EE-2B98517B5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15" y="3014824"/>
            <a:ext cx="1168773" cy="77918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3B0DC-C2E9-4817-BD50-415E00D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190D-ACF4-4F0F-A0BE-18EFEB047256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1EBD7-9650-4D7A-B090-AD058C27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2B7E6-76AE-47FA-979D-A69BCCA0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10</a:t>
            </a:fld>
            <a:endParaRPr 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355EBA6-5D72-41A7-BAB9-8812E32E917B}"/>
              </a:ext>
            </a:extLst>
          </p:cNvPr>
          <p:cNvGrpSpPr/>
          <p:nvPr/>
        </p:nvGrpSpPr>
        <p:grpSpPr>
          <a:xfrm>
            <a:off x="1734532" y="4352829"/>
            <a:ext cx="10773834" cy="490027"/>
            <a:chOff x="1734532" y="3645817"/>
            <a:chExt cx="10773834" cy="490027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13A68A1-691E-430F-B9F7-8688FF82F43C}"/>
                </a:ext>
              </a:extLst>
            </p:cNvPr>
            <p:cNvCxnSpPr/>
            <p:nvPr/>
          </p:nvCxnSpPr>
          <p:spPr>
            <a:xfrm>
              <a:off x="1734532" y="3645817"/>
              <a:ext cx="1015828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95E8F08-88BB-408F-8E89-1640F9F405AC}"/>
                </a:ext>
              </a:extLst>
            </p:cNvPr>
            <p:cNvSpPr txBox="1"/>
            <p:nvPr/>
          </p:nvSpPr>
          <p:spPr>
            <a:xfrm>
              <a:off x="11277265" y="3766512"/>
              <a:ext cx="1231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Social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374A44-B886-44D5-B7C8-3A09F05CB8EF}"/>
                </a:ext>
              </a:extLst>
            </p:cNvPr>
            <p:cNvSpPr txBox="1"/>
            <p:nvPr/>
          </p:nvSpPr>
          <p:spPr>
            <a:xfrm>
              <a:off x="1734532" y="3766512"/>
              <a:ext cx="1231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Non-Social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63F318AB-AC6B-45A0-9F63-E4641E07F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90" y="3467902"/>
            <a:ext cx="2437968" cy="72651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3F6A0E5-8B5A-4AAA-8DF4-76157D21A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16" y="3555329"/>
            <a:ext cx="1743634" cy="72651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B99FDC1-89DD-42D4-9EF7-292B53A9B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32" y="2301699"/>
            <a:ext cx="1231101" cy="125748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10FB68F-91DD-4BE3-A5A2-44A136320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77" y="3571375"/>
            <a:ext cx="1846868" cy="69442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B5F50B0-97EB-4D78-9A32-C209ACCDA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903" y="2395699"/>
            <a:ext cx="1524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9BC5E-7311-4C8B-AF6D-38393A45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Brief Intro to </a:t>
            </a:r>
            <a:r>
              <a:rPr lang="en-US" dirty="0" err="1"/>
              <a:t>Zhihu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B90C1-FAA7-4D76-BF6C-136896DEE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79" y="1563752"/>
            <a:ext cx="10515600" cy="4351338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imilar with </a:t>
            </a:r>
            <a:r>
              <a:rPr lang="en-US" dirty="0"/>
              <a:t>Quora</a:t>
            </a:r>
          </a:p>
          <a:p>
            <a:pPr lvl="1"/>
            <a:r>
              <a:rPr lang="en-US" dirty="0"/>
              <a:t>Q&amp;A Community       - Follower &amp; Following, Upvotes &amp; Downvotes</a:t>
            </a:r>
          </a:p>
          <a:p>
            <a:pPr lvl="1"/>
            <a:r>
              <a:rPr lang="en-US" dirty="0"/>
              <a:t>User Interface            - Navigate Bar, Topics</a:t>
            </a:r>
          </a:p>
          <a:p>
            <a:pPr lvl="1"/>
            <a:r>
              <a:rPr lang="en-US" dirty="0"/>
              <a:t>Recommend System - Feed, Invitation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637C5-A84E-4657-961A-6AA530FB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D81A-DFD4-4DB9-AFF2-6228104C2C5D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17613-E1DC-40A4-9F3F-1359C446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8DF17-D558-4E9F-A1F6-303DD4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2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A50E58-48AC-4AD0-9928-1DC314B1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2772" r="9605" b="8350"/>
          <a:stretch/>
        </p:blipFill>
        <p:spPr>
          <a:xfrm>
            <a:off x="5876488" y="3431400"/>
            <a:ext cx="6450267" cy="34265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E88F6C-DDEF-4F76-A2CF-82F5DED30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6" t="13334" r="9921" b="5966"/>
          <a:stretch/>
        </p:blipFill>
        <p:spPr>
          <a:xfrm>
            <a:off x="-130799" y="3439822"/>
            <a:ext cx="62079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6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9BC5E-7311-4C8B-AF6D-38393A45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Brief Intro to </a:t>
            </a:r>
            <a:r>
              <a:rPr lang="en-US" dirty="0" err="1"/>
              <a:t>Zhihu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B90C1-FAA7-4D76-BF6C-136896DEE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79" y="1563752"/>
            <a:ext cx="10515600" cy="4351338"/>
          </a:xfrm>
        </p:spPr>
        <p:txBody>
          <a:bodyPr/>
          <a:lstStyle/>
          <a:p>
            <a:r>
              <a:rPr lang="en-US" dirty="0"/>
              <a:t>Difference with Quora:</a:t>
            </a:r>
          </a:p>
          <a:p>
            <a:pPr lvl="1"/>
            <a:r>
              <a:rPr lang="en-US" dirty="0"/>
              <a:t>User Identity - Any Name</a:t>
            </a:r>
          </a:p>
          <a:p>
            <a:pPr lvl="1"/>
            <a:r>
              <a:rPr lang="en-US" dirty="0"/>
              <a:t>Upvote           - Agree </a:t>
            </a:r>
          </a:p>
          <a:p>
            <a:pPr lvl="1"/>
            <a:r>
              <a:rPr lang="en-US" dirty="0"/>
              <a:t>Top Writer     - Centered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637C5-A84E-4657-961A-6AA530FB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D81A-DFD4-4DB9-AFF2-6228104C2C5D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17613-E1DC-40A4-9F3F-1359C446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8DF17-D558-4E9F-A1F6-303DD4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3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A50E58-48AC-4AD0-9928-1DC314B1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2772" r="9605" b="8350"/>
          <a:stretch/>
        </p:blipFill>
        <p:spPr>
          <a:xfrm>
            <a:off x="5876488" y="3431400"/>
            <a:ext cx="6450267" cy="34265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E88F6C-DDEF-4F76-A2CF-82F5DED30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6" t="13334" r="9921" b="5966"/>
          <a:stretch/>
        </p:blipFill>
        <p:spPr>
          <a:xfrm>
            <a:off x="-130799" y="3439822"/>
            <a:ext cx="62079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5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BABD4-FA5F-457F-AF01-C69B7AD0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Research Question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02584-C481-4E44-9224-8CC86337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750" y="1775509"/>
            <a:ext cx="10515600" cy="4351338"/>
          </a:xfrm>
        </p:spPr>
        <p:txBody>
          <a:bodyPr/>
          <a:lstStyle/>
          <a:p>
            <a:r>
              <a:rPr lang="en-US" dirty="0"/>
              <a:t>User Behavior in </a:t>
            </a:r>
            <a:r>
              <a:rPr lang="en-US" dirty="0" err="1"/>
              <a:t>Zhihu</a:t>
            </a:r>
            <a:r>
              <a:rPr lang="en-US" dirty="0"/>
              <a:t> Community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Classification:</a:t>
            </a:r>
          </a:p>
          <a:p>
            <a:pPr marL="457200" lvl="1" indent="0">
              <a:buNone/>
            </a:pPr>
            <a:r>
              <a:rPr lang="en-US" dirty="0"/>
              <a:t>	- Is it possible to cluster users based on data of their activities?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Prediction:</a:t>
            </a:r>
          </a:p>
          <a:p>
            <a:pPr marL="914400" lvl="2" indent="0">
              <a:buNone/>
            </a:pPr>
            <a:r>
              <a:rPr lang="en-US" sz="2400" dirty="0"/>
              <a:t>- Is it possible to predict a new user to be a top writer based on data of his activities?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3B0DC-C2E9-4817-BD50-415E00D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190D-ACF4-4F0F-A0BE-18EFEB047256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1EBD7-9650-4D7A-B090-AD058C27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2B7E6-76AE-47FA-979D-A69BCCA0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4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A8F621-4FB9-4559-9256-8A74D2CD6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7" y="2782958"/>
            <a:ext cx="1371600" cy="1371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743A60-921C-47CB-8C86-C89D462A6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8" y="1449462"/>
            <a:ext cx="1371600" cy="1371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D98D546-EEDA-4DE8-9D2C-01B8DFD44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85" y="4134055"/>
            <a:ext cx="1371600" cy="1371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B5B0911-D2F5-4A90-B9E0-C3453412E2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5498936"/>
            <a:ext cx="1371600" cy="13716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6DF8720-9B09-405C-A45E-7FE9F6ACF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4146190"/>
            <a:ext cx="1371600" cy="1371600"/>
          </a:xfrm>
          <a:prstGeom prst="rect">
            <a:avLst/>
          </a:prstGeom>
        </p:spPr>
      </p:pic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7851F88D-E2A5-454F-9676-423BE8D6DC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7891" y="4666268"/>
            <a:ext cx="7784647" cy="1518468"/>
          </a:xfrm>
          <a:prstGeom prst="bentConnector3">
            <a:avLst>
              <a:gd name="adj1" fmla="val 15125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349A3E22-AF37-40E8-BD2A-14A133EFC0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0893" y="3468758"/>
            <a:ext cx="3535051" cy="320818"/>
          </a:xfrm>
          <a:prstGeom prst="bentConnector3">
            <a:avLst>
              <a:gd name="adj1" fmla="val 22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872B8ED8-EF71-44E7-8FA4-0C5A5622BD04}"/>
              </a:ext>
            </a:extLst>
          </p:cNvPr>
          <p:cNvSpPr/>
          <p:nvPr/>
        </p:nvSpPr>
        <p:spPr>
          <a:xfrm>
            <a:off x="1415510" y="2424650"/>
            <a:ext cx="564120" cy="2710115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9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BABD4-FA5F-457F-AF01-C69B7AD0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Why It Matters?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02584-C481-4E44-9224-8CC86337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345" y="1775509"/>
            <a:ext cx="10515600" cy="4351338"/>
          </a:xfrm>
        </p:spPr>
        <p:txBody>
          <a:bodyPr/>
          <a:lstStyle/>
          <a:p>
            <a:r>
              <a:rPr lang="en-US" sz="3200" dirty="0"/>
              <a:t>Really Interesting!</a:t>
            </a:r>
          </a:p>
          <a:p>
            <a:endParaRPr lang="en-US" sz="3200" dirty="0"/>
          </a:p>
          <a:p>
            <a:pPr lvl="1"/>
            <a:r>
              <a:rPr lang="en-US" sz="2800" dirty="0"/>
              <a:t>Mixture: Q&amp;A + social</a:t>
            </a:r>
          </a:p>
          <a:p>
            <a:pPr lvl="2"/>
            <a:r>
              <a:rPr lang="en-US" sz="2400" dirty="0"/>
              <a:t>Venmo: Finance + Social</a:t>
            </a:r>
          </a:p>
          <a:p>
            <a:pPr lvl="2"/>
            <a:r>
              <a:rPr lang="en-US" sz="2400" dirty="0"/>
              <a:t>Weibo: Nickname + Comment</a:t>
            </a:r>
          </a:p>
          <a:p>
            <a:pPr lvl="2"/>
            <a:endParaRPr lang="en-US" sz="2200" dirty="0"/>
          </a:p>
          <a:p>
            <a:pPr lvl="1"/>
            <a:r>
              <a:rPr lang="en-US" sz="2800" dirty="0"/>
              <a:t>Top Writers preferred?</a:t>
            </a:r>
          </a:p>
          <a:p>
            <a:pPr lvl="2"/>
            <a:r>
              <a:rPr lang="en-US" sz="2400" dirty="0"/>
              <a:t>Top writers == Users who answered a lot of questions?</a:t>
            </a:r>
          </a:p>
          <a:p>
            <a:pPr lvl="2"/>
            <a:r>
              <a:rPr lang="en-US" sz="2400" dirty="0"/>
              <a:t>Top writers == Users who has many followers?</a:t>
            </a:r>
          </a:p>
          <a:p>
            <a:pPr lvl="2"/>
            <a:endParaRPr lang="en-US" sz="2400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3B0DC-C2E9-4817-BD50-415E00D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190D-ACF4-4F0F-A0BE-18EFEB047256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1EBD7-9650-4D7A-B090-AD058C27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2B7E6-76AE-47FA-979D-A69BCCA0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5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456417-12B1-45B7-85FD-FB18C78F4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7" y="2782958"/>
            <a:ext cx="1371600" cy="1371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2FFB14-B1F0-4154-B706-990104661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8" y="1449462"/>
            <a:ext cx="1371600" cy="137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832C78-EB31-46D3-9390-961DE6266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5498936"/>
            <a:ext cx="1371600" cy="1371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429C29-E863-43CE-AAD2-6A7028DD2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414619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4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BABD4-FA5F-457F-AF01-C69B7AD0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Why It Matters?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02584-C481-4E44-9224-8CC86337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Possible Contribution</a:t>
            </a:r>
          </a:p>
          <a:p>
            <a:endParaRPr lang="en-US" dirty="0"/>
          </a:p>
          <a:p>
            <a:pPr lvl="1"/>
            <a:r>
              <a:rPr lang="en-US" sz="2800" dirty="0"/>
              <a:t>Many scrapers, but few analysis</a:t>
            </a:r>
          </a:p>
          <a:p>
            <a:pPr lvl="2"/>
            <a:r>
              <a:rPr lang="en-US" sz="2400" dirty="0"/>
              <a:t>Mostly focused on “questions”, rather than users</a:t>
            </a:r>
          </a:p>
          <a:p>
            <a:pPr lvl="2"/>
            <a:r>
              <a:rPr lang="en-US" sz="2400" dirty="0"/>
              <a:t>Descriptive statistics</a:t>
            </a:r>
          </a:p>
          <a:p>
            <a:pPr lvl="2"/>
            <a:endParaRPr lang="en-US" sz="2400" dirty="0"/>
          </a:p>
          <a:p>
            <a:pPr lvl="1"/>
            <a:r>
              <a:rPr lang="en-US" sz="2800" dirty="0"/>
              <a:t>Help improve the community quality</a:t>
            </a:r>
          </a:p>
          <a:p>
            <a:pPr lvl="2"/>
            <a:r>
              <a:rPr lang="en-US" sz="2400" dirty="0"/>
              <a:t>Top writers &amp; Top answers</a:t>
            </a:r>
          </a:p>
          <a:p>
            <a:pPr lvl="2"/>
            <a:r>
              <a:rPr lang="en-US" sz="2400" dirty="0"/>
              <a:t>Recommended contents  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3B0DC-C2E9-4817-BD50-415E00D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190D-ACF4-4F0F-A0BE-18EFEB047256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1EBD7-9650-4D7A-B090-AD058C27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2B7E6-76AE-47FA-979D-A69BCCA0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6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456417-12B1-45B7-85FD-FB18C78F4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7" y="2782958"/>
            <a:ext cx="1371600" cy="1371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2FFB14-B1F0-4154-B706-990104661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8" y="1449462"/>
            <a:ext cx="1371600" cy="137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832C78-EB31-46D3-9390-961DE6266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5498936"/>
            <a:ext cx="1371600" cy="1371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429C29-E863-43CE-AAD2-6A7028DD2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414619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4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BABD4-FA5F-457F-AF01-C69B7AD0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Data Source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02584-C481-4E44-9224-8CC86337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Scraper: </a:t>
            </a:r>
            <a:r>
              <a:rPr lang="en-US" dirty="0">
                <a:hlinkClick r:id="rId2"/>
              </a:rPr>
              <a:t>https://github.com/MatrixSeven/ZhihuSpider</a:t>
            </a:r>
            <a:r>
              <a:rPr lang="en-US" dirty="0"/>
              <a:t> - Java</a:t>
            </a:r>
          </a:p>
          <a:p>
            <a:pPr lvl="1"/>
            <a:r>
              <a:rPr lang="en-US" dirty="0"/>
              <a:t>Backup: </a:t>
            </a:r>
            <a:r>
              <a:rPr lang="en-US" dirty="0">
                <a:hlinkClick r:id="rId3"/>
              </a:rPr>
              <a:t>https://github.com/7sDream/zhihu-oauth</a:t>
            </a:r>
            <a:r>
              <a:rPr lang="en-US" dirty="0"/>
              <a:t> - Python</a:t>
            </a:r>
          </a:p>
          <a:p>
            <a:pPr marL="457200" lvl="1" indent="0">
              <a:buNone/>
            </a:pPr>
            <a:r>
              <a:rPr lang="en-US" dirty="0"/>
              <a:t>	unofficial API</a:t>
            </a:r>
          </a:p>
          <a:p>
            <a:pPr lvl="1"/>
            <a:endParaRPr lang="en-US" dirty="0"/>
          </a:p>
          <a:p>
            <a:r>
              <a:rPr lang="en-US" dirty="0"/>
              <a:t>Data form: 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3B0DC-C2E9-4817-BD50-415E00D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190D-ACF4-4F0F-A0BE-18EFEB047256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1EBD7-9650-4D7A-B090-AD058C27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2B7E6-76AE-47FA-979D-A69BCCA0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0B4F3A-F5C9-4B69-8AA5-E086AB284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31862"/>
              </p:ext>
            </p:extLst>
          </p:nvPr>
        </p:nvGraphicFramePr>
        <p:xfrm>
          <a:off x="2571016" y="3894329"/>
          <a:ext cx="8127999" cy="228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4269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5411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7313675"/>
                    </a:ext>
                  </a:extLst>
                </a:gridCol>
              </a:tblGrid>
              <a:tr h="351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Follower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 Information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09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user_name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user_id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company, job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60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follower_name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index_url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19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update_time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answer, question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24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468475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CC70FB15-8E5C-4ED7-9B0E-CC78535B3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7" y="2782958"/>
            <a:ext cx="1371600" cy="137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6DE60D-9808-4CDF-B873-58AF2A6CB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8" y="1449462"/>
            <a:ext cx="1371600" cy="1371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6FC1E96-8591-467A-B203-20AAFB3A9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5498936"/>
            <a:ext cx="1371600" cy="1371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101C4A-B144-4D79-98CF-41EB2D0CB3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414619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BABD4-FA5F-457F-AF01-C69B7AD0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Possible Theory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02584-C481-4E44-9224-8CC86337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345" y="1775508"/>
            <a:ext cx="10515600" cy="45808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Social and Interaction graph for social – computing system:</a:t>
            </a:r>
          </a:p>
          <a:p>
            <a:pPr lvl="1"/>
            <a:r>
              <a:rPr lang="en-US" dirty="0"/>
              <a:t>Degree-distribution</a:t>
            </a:r>
          </a:p>
          <a:p>
            <a:pPr lvl="1"/>
            <a:r>
              <a:rPr lang="en-US" dirty="0"/>
              <a:t>Clustering coefficient</a:t>
            </a:r>
          </a:p>
          <a:p>
            <a:pPr lvl="1"/>
            <a:r>
              <a:rPr lang="en-US" dirty="0"/>
              <a:t>Reciprocity and balance</a:t>
            </a:r>
          </a:p>
          <a:p>
            <a:pPr lvl="1"/>
            <a:r>
              <a:rPr lang="en-US" dirty="0" err="1"/>
              <a:t>Assortativity</a:t>
            </a:r>
            <a:endParaRPr lang="en-US" dirty="0"/>
          </a:p>
          <a:p>
            <a:pPr lvl="1"/>
            <a:r>
              <a:rPr lang="en-US" dirty="0"/>
              <a:t>Tie Strength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Reference:</a:t>
            </a:r>
          </a:p>
          <a:p>
            <a:pPr lvl="1"/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Zhang, X., Tang, S., Zhao, Y., Wang, G., Zheng, H., &amp; Zhao, B. Y. (2017). Cold Hard E-Cash: Friends and Vendors in the Venmo Digital Payments System. In </a:t>
            </a:r>
            <a:r>
              <a:rPr lang="en-US" sz="1900" i="1" dirty="0">
                <a:solidFill>
                  <a:schemeClr val="bg1">
                    <a:lumMod val="50000"/>
                  </a:schemeClr>
                </a:solidFill>
              </a:rPr>
              <a:t>ICWSM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 (pp. 387-396).</a:t>
            </a:r>
          </a:p>
          <a:p>
            <a:pPr lvl="1"/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Wang, T., Chen, Y., Wang, Y., Wang, B., Wang, G., Li, X., ... &amp; Zhao, B. Y. (2016). The power of comments: fostering social interactions in microblog networks. </a:t>
            </a:r>
            <a:r>
              <a:rPr lang="en-US" sz="1900" i="1" dirty="0">
                <a:solidFill>
                  <a:schemeClr val="bg1">
                    <a:lumMod val="50000"/>
                  </a:schemeClr>
                </a:solidFill>
              </a:rPr>
              <a:t>Frontiers of Computer Science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en-US" sz="1900" i="1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(5), 889-907.</a:t>
            </a:r>
          </a:p>
          <a:p>
            <a:pPr lvl="1"/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Wang, G., Gill, K., Mohanlal, M., Zheng, H., &amp; Zhao, B. Y. (2013, May). Wisdom in the social crowd: an analysis of </a:t>
            </a:r>
            <a:r>
              <a:rPr lang="en-US" sz="1900" dirty="0" err="1">
                <a:solidFill>
                  <a:schemeClr val="bg1">
                    <a:lumMod val="50000"/>
                  </a:schemeClr>
                </a:solidFill>
              </a:rPr>
              <a:t>quora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. In Proceedings of the 22nd international conference on World Wide Web (pp. 1341-1352). ACM.</a:t>
            </a:r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3B0DC-C2E9-4817-BD50-415E00D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190D-ACF4-4F0F-A0BE-18EFEB047256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1EBD7-9650-4D7A-B090-AD058C27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2B7E6-76AE-47FA-979D-A69BCCA0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8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B1BEF8-9205-46D1-9658-1E08CB7D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7" y="2782958"/>
            <a:ext cx="1371600" cy="1371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AF2C4D-8F19-4D2E-A27A-25989C975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8" y="1449462"/>
            <a:ext cx="1371600" cy="137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670A75-957D-48F2-B8FD-32A834B6C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5498936"/>
            <a:ext cx="1371600" cy="1371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2AED48-34D0-4B33-B1B5-700248DA2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414619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6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BABD4-FA5F-457F-AF01-C69B7AD0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Method &amp; Tool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02584-C481-4E44-9224-8CC86337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&amp; Prediction</a:t>
            </a:r>
          </a:p>
          <a:p>
            <a:pPr lvl="1"/>
            <a:r>
              <a:rPr lang="en-US" dirty="0"/>
              <a:t>Random forest classifiers</a:t>
            </a:r>
          </a:p>
          <a:p>
            <a:pPr lvl="1"/>
            <a:r>
              <a:rPr lang="en-US" dirty="0"/>
              <a:t>Challenge: </a:t>
            </a:r>
          </a:p>
          <a:p>
            <a:pPr lvl="2"/>
            <a:r>
              <a:rPr lang="en-US" dirty="0"/>
              <a:t>Supervised learning methods</a:t>
            </a:r>
          </a:p>
          <a:p>
            <a:pPr lvl="2"/>
            <a:r>
              <a:rPr lang="en-US" dirty="0"/>
              <a:t>Categorical variables </a:t>
            </a:r>
            <a:r>
              <a:rPr lang="en-US" altLang="zh-CN" dirty="0"/>
              <a:t>exist</a:t>
            </a:r>
            <a:endParaRPr lang="en-US" dirty="0"/>
          </a:p>
          <a:p>
            <a:pPr lvl="1"/>
            <a:endParaRPr lang="en-US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Reference</a:t>
            </a:r>
          </a:p>
          <a:p>
            <a:pPr lvl="1">
              <a:lnSpc>
                <a:spcPct val="80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Patil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S., &amp; Lee, K. (2016). Detecting experts on Quora: by their activity, quality of answers, linguistic characteristics and temporal behaviors. Social network analysis and mining, 6(1), 5.</a:t>
            </a:r>
          </a:p>
          <a:p>
            <a:pPr lvl="1">
              <a:lnSpc>
                <a:spcPct val="80000"/>
              </a:lnSpc>
            </a:pPr>
            <a:r>
              <a:rPr lang="en-US" sz="2100" dirty="0" err="1">
                <a:solidFill>
                  <a:schemeClr val="bg1">
                    <a:lumMod val="50000"/>
                  </a:schemeClr>
                </a:solidFill>
              </a:rPr>
              <a:t>Grosseck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, G. (2012, January). An empirical analysis of the educational effects of social media in universities and colleges. In The International Scientific Conference eLearning and Software for Education (Vol. 1, p. 167). " Carol I" National </a:t>
            </a:r>
            <a:r>
              <a:rPr lang="en-US" sz="2100" dirty="0" err="1">
                <a:solidFill>
                  <a:schemeClr val="bg1">
                    <a:lumMod val="50000"/>
                  </a:schemeClr>
                </a:solidFill>
              </a:rPr>
              <a:t>Defence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 University.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3B0DC-C2E9-4817-BD50-415E00D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190D-ACF4-4F0F-A0BE-18EFEB047256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1EBD7-9650-4D7A-B090-AD058C27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2B7E6-76AE-47FA-979D-A69BCCA0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9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92A28A-4507-4128-A4E8-5DAAE6C02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7" y="2782958"/>
            <a:ext cx="1371600" cy="1371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5031A0-DEAD-46C7-BFDA-B1C1C6E1D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8" y="1449462"/>
            <a:ext cx="1371600" cy="137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7F22E9-090A-4BCF-BDEC-B25EAFE52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5498936"/>
            <a:ext cx="1371600" cy="1371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0E122D-1CFA-4F94-ADFB-6C2F5226A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414619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402</Words>
  <Application>Microsoft Office PowerPoint</Application>
  <PresentationFormat>宽屏</PresentationFormat>
  <Paragraphs>134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主题​​</vt:lpstr>
      <vt:lpstr>User Behavior in Q&amp;A community:  an analysis of Zhihu</vt:lpstr>
      <vt:lpstr>   Brief Intro to Zhihu</vt:lpstr>
      <vt:lpstr>   Brief Intro to Zhihu</vt:lpstr>
      <vt:lpstr>   Research Question</vt:lpstr>
      <vt:lpstr>   Why It Matters?</vt:lpstr>
      <vt:lpstr>   Why It Matters?</vt:lpstr>
      <vt:lpstr>   Data Source</vt:lpstr>
      <vt:lpstr>   Possible Theory</vt:lpstr>
      <vt:lpstr>   Method &amp; Tool</vt:lpstr>
      <vt:lpstr>    Expectation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Andi Liao</dc:creator>
  <cp:lastModifiedBy>Andi Liao</cp:lastModifiedBy>
  <cp:revision>46</cp:revision>
  <dcterms:created xsi:type="dcterms:W3CDTF">2018-04-01T21:33:55Z</dcterms:created>
  <dcterms:modified xsi:type="dcterms:W3CDTF">2018-04-02T15:05:38Z</dcterms:modified>
</cp:coreProperties>
</file>