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4676" autoAdjust="0"/>
  </p:normalViewPr>
  <p:slideViewPr>
    <p:cSldViewPr>
      <p:cViewPr>
        <p:scale>
          <a:sx n="50" d="100"/>
          <a:sy n="50" d="100"/>
        </p:scale>
        <p:origin x="-6048" y="-6624"/>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360" b="0" i="0" u="none" strike="noStrike" kern="1200" spc="0" baseline="0">
                <a:solidFill>
                  <a:schemeClr val="tx1">
                    <a:lumMod val="65000"/>
                    <a:lumOff val="35000"/>
                  </a:schemeClr>
                </a:solidFill>
                <a:latin typeface="+mn-lt"/>
                <a:ea typeface="+mn-ea"/>
                <a:cs typeface="+mn-cs"/>
              </a:defRPr>
            </a:pPr>
            <a:r>
              <a:rPr lang="en-US" altLang="zh-CN" sz="2800" b="1" dirty="0"/>
              <a:t>Chart1: Correct and Wrong Predictions of Each</a:t>
            </a:r>
            <a:r>
              <a:rPr lang="en-US" altLang="zh-CN" sz="2800" b="1" baseline="0" dirty="0"/>
              <a:t> Model.</a:t>
            </a:r>
            <a:endParaRPr lang="zh-CN" altLang="en-US" sz="2800" b="1" dirty="0"/>
          </a:p>
        </c:rich>
      </c:tx>
      <c:overlay val="0"/>
      <c:spPr>
        <a:noFill/>
        <a:ln>
          <a:noFill/>
        </a:ln>
        <a:effectLst/>
      </c:spPr>
      <c:txPr>
        <a:bodyPr rot="0" spcFirstLastPara="1" vertOverflow="ellipsis" vert="horz" wrap="square" anchor="ctr" anchorCtr="1"/>
        <a:lstStyle/>
        <a:p>
          <a:pPr>
            <a:defRPr sz="33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False Negative</c:v>
                </c:pt>
              </c:strCache>
            </c:strRef>
          </c:tx>
          <c:spPr>
            <a:solidFill>
              <a:schemeClr val="accent1">
                <a:lumMod val="75000"/>
              </a:schemeClr>
            </a:solidFill>
            <a:ln>
              <a:noFill/>
            </a:ln>
            <a:effectLst/>
          </c:spPr>
          <c:invertIfNegative val="0"/>
          <c:cat>
            <c:strRef>
              <c:f>Sheet1!$A$2:$A$5</c:f>
              <c:strCache>
                <c:ptCount val="4"/>
                <c:pt idx="0">
                  <c:v>Default</c:v>
                </c:pt>
                <c:pt idx="1">
                  <c:v>Weighted</c:v>
                </c:pt>
                <c:pt idx="2">
                  <c:v>Grid+SearchCV</c:v>
                </c:pt>
                <c:pt idx="3">
                  <c:v>Final</c:v>
                </c:pt>
              </c:strCache>
            </c:strRef>
          </c:cat>
          <c:val>
            <c:numRef>
              <c:f>Sheet1!$B$2:$B$5</c:f>
              <c:numCache>
                <c:formatCode>General</c:formatCode>
                <c:ptCount val="4"/>
                <c:pt idx="0">
                  <c:v>26</c:v>
                </c:pt>
                <c:pt idx="1">
                  <c:v>62</c:v>
                </c:pt>
                <c:pt idx="2">
                  <c:v>17</c:v>
                </c:pt>
                <c:pt idx="3">
                  <c:v>61</c:v>
                </c:pt>
              </c:numCache>
            </c:numRef>
          </c:val>
          <c:extLst>
            <c:ext xmlns:c16="http://schemas.microsoft.com/office/drawing/2014/chart" uri="{C3380CC4-5D6E-409C-BE32-E72D297353CC}">
              <c16:uniqueId val="{00000000-CD68-4A91-B938-B3E741BDAD09}"/>
            </c:ext>
          </c:extLst>
        </c:ser>
        <c:ser>
          <c:idx val="1"/>
          <c:order val="1"/>
          <c:tx>
            <c:strRef>
              <c:f>Sheet1!$C$1</c:f>
              <c:strCache>
                <c:ptCount val="1"/>
                <c:pt idx="0">
                  <c:v>False Positive</c:v>
                </c:pt>
              </c:strCache>
            </c:strRef>
          </c:tx>
          <c:spPr>
            <a:solidFill>
              <a:schemeClr val="accent2"/>
            </a:solidFill>
            <a:ln>
              <a:noFill/>
            </a:ln>
            <a:effectLst/>
          </c:spPr>
          <c:invertIfNegative val="0"/>
          <c:cat>
            <c:strRef>
              <c:f>Sheet1!$A$2:$A$5</c:f>
              <c:strCache>
                <c:ptCount val="4"/>
                <c:pt idx="0">
                  <c:v>Default</c:v>
                </c:pt>
                <c:pt idx="1">
                  <c:v>Weighted</c:v>
                </c:pt>
                <c:pt idx="2">
                  <c:v>Grid+SearchCV</c:v>
                </c:pt>
                <c:pt idx="3">
                  <c:v>Final</c:v>
                </c:pt>
              </c:strCache>
            </c:strRef>
          </c:cat>
          <c:val>
            <c:numRef>
              <c:f>Sheet1!$C$2:$C$5</c:f>
              <c:numCache>
                <c:formatCode>General</c:formatCode>
                <c:ptCount val="4"/>
                <c:pt idx="0">
                  <c:v>67</c:v>
                </c:pt>
                <c:pt idx="1">
                  <c:v>46</c:v>
                </c:pt>
                <c:pt idx="2">
                  <c:v>68</c:v>
                </c:pt>
                <c:pt idx="3">
                  <c:v>39</c:v>
                </c:pt>
              </c:numCache>
            </c:numRef>
          </c:val>
          <c:extLst>
            <c:ext xmlns:c16="http://schemas.microsoft.com/office/drawing/2014/chart" uri="{C3380CC4-5D6E-409C-BE32-E72D297353CC}">
              <c16:uniqueId val="{00000001-CD68-4A91-B938-B3E741BDAD09}"/>
            </c:ext>
          </c:extLst>
        </c:ser>
        <c:ser>
          <c:idx val="2"/>
          <c:order val="2"/>
          <c:tx>
            <c:strRef>
              <c:f>Sheet1!$D$1</c:f>
              <c:strCache>
                <c:ptCount val="1"/>
                <c:pt idx="0">
                  <c:v> Correct Prediction</c:v>
                </c:pt>
              </c:strCache>
            </c:strRef>
          </c:tx>
          <c:spPr>
            <a:solidFill>
              <a:schemeClr val="accent5"/>
            </a:solidFill>
            <a:ln>
              <a:noFill/>
            </a:ln>
            <a:effectLst/>
          </c:spPr>
          <c:invertIfNegative val="0"/>
          <c:cat>
            <c:strRef>
              <c:f>Sheet1!$A$2:$A$5</c:f>
              <c:strCache>
                <c:ptCount val="4"/>
                <c:pt idx="0">
                  <c:v>Default</c:v>
                </c:pt>
                <c:pt idx="1">
                  <c:v>Weighted</c:v>
                </c:pt>
                <c:pt idx="2">
                  <c:v>Grid+SearchCV</c:v>
                </c:pt>
                <c:pt idx="3">
                  <c:v>Final</c:v>
                </c:pt>
              </c:strCache>
            </c:strRef>
          </c:cat>
          <c:val>
            <c:numRef>
              <c:f>Sheet1!$D$2:$D$5</c:f>
              <c:numCache>
                <c:formatCode>General</c:formatCode>
                <c:ptCount val="4"/>
                <c:pt idx="0">
                  <c:v>85</c:v>
                </c:pt>
                <c:pt idx="1">
                  <c:v>106</c:v>
                </c:pt>
                <c:pt idx="2">
                  <c:v>84</c:v>
                </c:pt>
                <c:pt idx="3">
                  <c:v>113</c:v>
                </c:pt>
              </c:numCache>
            </c:numRef>
          </c:val>
          <c:extLst>
            <c:ext xmlns:c16="http://schemas.microsoft.com/office/drawing/2014/chart" uri="{C3380CC4-5D6E-409C-BE32-E72D297353CC}">
              <c16:uniqueId val="{00000002-CD68-4A91-B938-B3E741BDAD09}"/>
            </c:ext>
          </c:extLst>
        </c:ser>
        <c:dLbls>
          <c:showLegendKey val="0"/>
          <c:showVal val="0"/>
          <c:showCatName val="0"/>
          <c:showSerName val="0"/>
          <c:showPercent val="0"/>
          <c:showBubbleSize val="0"/>
        </c:dLbls>
        <c:gapWidth val="219"/>
        <c:overlap val="-27"/>
        <c:axId val="551169192"/>
        <c:axId val="551170504"/>
      </c:barChart>
      <c:catAx>
        <c:axId val="551169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51170504"/>
        <c:crosses val="autoZero"/>
        <c:auto val="1"/>
        <c:lblAlgn val="ctr"/>
        <c:lblOffset val="100"/>
        <c:noMultiLvlLbl val="0"/>
      </c:catAx>
      <c:valAx>
        <c:axId val="551170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51169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5/27/2018</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0"/>
            <a:ext cx="27432000" cy="290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6">
                    <a:lumMod val="20000"/>
                    <a:lumOff val="80000"/>
                  </a:schemeClr>
                </a:solidFill>
                <a:latin typeface="+mn-lt"/>
              </a:rPr>
              <a:t>Identifying Expert Users in </a:t>
            </a:r>
            <a:r>
              <a:rPr lang="en-US" sz="7200" b="1" dirty="0" err="1">
                <a:solidFill>
                  <a:schemeClr val="accent6">
                    <a:lumMod val="20000"/>
                    <a:lumOff val="80000"/>
                  </a:schemeClr>
                </a:solidFill>
                <a:latin typeface="+mn-lt"/>
              </a:rPr>
              <a:t>Zhihu</a:t>
            </a:r>
            <a:r>
              <a:rPr lang="en-US" sz="7200" b="1" dirty="0">
                <a:solidFill>
                  <a:schemeClr val="accent6">
                    <a:lumMod val="20000"/>
                    <a:lumOff val="80000"/>
                  </a:schemeClr>
                </a:solidFill>
                <a:latin typeface="+mn-lt"/>
              </a:rPr>
              <a:t> Dataset Using Profile Data </a:t>
            </a:r>
          </a:p>
          <a:p>
            <a:pPr algn="ctr" eaLnBrk="1" hangingPunct="1"/>
            <a:r>
              <a:rPr lang="en-US" sz="7200" b="1" dirty="0">
                <a:solidFill>
                  <a:schemeClr val="accent6">
                    <a:lumMod val="20000"/>
                    <a:lumOff val="80000"/>
                  </a:schemeClr>
                </a:solidFill>
                <a:latin typeface="+mn-lt"/>
              </a:rPr>
              <a:t>– A Chinese Q&amp;A Community</a:t>
            </a:r>
          </a:p>
        </p:txBody>
      </p:sp>
      <p:sp>
        <p:nvSpPr>
          <p:cNvPr id="5" name="Text Box 123"/>
          <p:cNvSpPr txBox="1">
            <a:spLocks noChangeArrowheads="1"/>
          </p:cNvSpPr>
          <p:nvPr/>
        </p:nvSpPr>
        <p:spPr bwMode="auto">
          <a:xfrm>
            <a:off x="8229600" y="24003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accent6">
                    <a:lumMod val="20000"/>
                    <a:lumOff val="80000"/>
                  </a:schemeClr>
                </a:solidFill>
                <a:latin typeface="+mn-lt"/>
              </a:rPr>
              <a:t>Andi Liao</a:t>
            </a:r>
          </a:p>
          <a:p>
            <a:pPr algn="ctr" eaLnBrk="1" hangingPunct="1"/>
            <a:r>
              <a:rPr lang="en-US" sz="4000" dirty="0">
                <a:solidFill>
                  <a:schemeClr val="accent6">
                    <a:lumMod val="20000"/>
                    <a:lumOff val="80000"/>
                  </a:schemeClr>
                </a:solidFill>
                <a:latin typeface="+mn-lt"/>
              </a:rPr>
              <a:t>University of Chicago, Master of Computational Social Science Program</a:t>
            </a:r>
          </a:p>
        </p:txBody>
      </p:sp>
      <p:sp>
        <p:nvSpPr>
          <p:cNvPr id="24" name="TextBox 23"/>
          <p:cNvSpPr txBox="1"/>
          <p:nvPr/>
        </p:nvSpPr>
        <p:spPr>
          <a:xfrm>
            <a:off x="1706881" y="30038039"/>
            <a:ext cx="12923519" cy="2223674"/>
          </a:xfrm>
          <a:prstGeom prst="rect">
            <a:avLst/>
          </a:prstGeom>
          <a:noFill/>
        </p:spPr>
        <p:txBody>
          <a:bodyPr wrap="square" lIns="68568" tIns="34284" rIns="68568" bIns="34284" rtlCol="0">
            <a:spAutoFit/>
          </a:bodyPr>
          <a:lstStyle/>
          <a:p>
            <a:r>
              <a:rPr lang="en-US" sz="2800" dirty="0"/>
              <a:t>Andi Liao</a:t>
            </a:r>
          </a:p>
          <a:p>
            <a:r>
              <a:rPr lang="en-US" sz="2800" dirty="0"/>
              <a:t>University of Chicago</a:t>
            </a:r>
          </a:p>
          <a:p>
            <a:r>
              <a:rPr lang="en-US" sz="2800" dirty="0"/>
              <a:t>Email: liaoad17@uchicago.edu</a:t>
            </a:r>
          </a:p>
          <a:p>
            <a:r>
              <a:rPr lang="en-US" sz="2800" dirty="0"/>
              <a:t>Website: www.github.com/liaoandi</a:t>
            </a:r>
          </a:p>
          <a:p>
            <a:r>
              <a:rPr lang="en-US" sz="2800" dirty="0"/>
              <a:t>Phone: 7732195749</a:t>
            </a:r>
          </a:p>
        </p:txBody>
      </p:sp>
      <p:sp>
        <p:nvSpPr>
          <p:cNvPr id="25" name="TextBox 24"/>
          <p:cNvSpPr txBox="1"/>
          <p:nvPr/>
        </p:nvSpPr>
        <p:spPr>
          <a:xfrm>
            <a:off x="170688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15372806" y="29946600"/>
            <a:ext cx="27431999" cy="2846909"/>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sz="1600" dirty="0" err="1"/>
              <a:t>Bouguessa</a:t>
            </a:r>
            <a:r>
              <a:rPr lang="en-US" sz="1600" dirty="0"/>
              <a:t>, M., </a:t>
            </a:r>
            <a:r>
              <a:rPr lang="en-US" sz="1600" dirty="0" err="1"/>
              <a:t>Dumoulin</a:t>
            </a:r>
            <a:r>
              <a:rPr lang="en-US" sz="1600" dirty="0"/>
              <a:t>, B., &amp; Wang, S. (2008). Identifying authoritative actors in question-answering forums: The case of </a:t>
            </a:r>
            <a:r>
              <a:rPr lang="en-US" sz="1600" dirty="0" err="1"/>
              <a:t>yahoo!</a:t>
            </a:r>
            <a:r>
              <a:rPr lang="en-US" sz="1600" dirty="0"/>
              <a:t> Answers. In  Proceedings of the 14th </a:t>
            </a:r>
            <a:r>
              <a:rPr lang="en-US" sz="1600" dirty="0" err="1"/>
              <a:t>acm</a:t>
            </a:r>
            <a:r>
              <a:rPr lang="en-US" sz="1600" dirty="0"/>
              <a:t> </a:t>
            </a:r>
            <a:r>
              <a:rPr lang="en-US" sz="1600" dirty="0" err="1"/>
              <a:t>sigkdd</a:t>
            </a:r>
            <a:r>
              <a:rPr lang="en-US" sz="1600" dirty="0"/>
              <a:t> international conference on knowledge discovery and data mining  (pp. 866–874). ACM. </a:t>
            </a:r>
          </a:p>
          <a:p>
            <a:pPr marL="342842" indent="-342842">
              <a:buFont typeface="+mj-lt"/>
              <a:buAutoNum type="arabicPeriod"/>
            </a:pPr>
            <a:r>
              <a:rPr lang="en-US" sz="1600" dirty="0"/>
              <a:t>Furtado, A., Oliveira, N., &amp; Andrade, N. (2014). A case study of contributor behavior in </a:t>
            </a:r>
            <a:r>
              <a:rPr lang="en-US" sz="1600" dirty="0" err="1"/>
              <a:t>q&amp;A</a:t>
            </a:r>
            <a:r>
              <a:rPr lang="en-US" sz="1600" dirty="0"/>
              <a:t> site and tags: The importance of prominent profiles in community productivity.  Journal of the Brazilian Computer Society ,  20 (1), 5.</a:t>
            </a:r>
          </a:p>
          <a:p>
            <a:pPr marL="342842" indent="-342842">
              <a:buFont typeface="+mj-lt"/>
              <a:buAutoNum type="arabicPeriod"/>
            </a:pPr>
            <a:r>
              <a:rPr lang="en-US" sz="1600" dirty="0"/>
              <a:t>Guan, T., Wang, L., </a:t>
            </a:r>
            <a:r>
              <a:rPr lang="en-US" sz="1600" dirty="0" err="1"/>
              <a:t>Jin</a:t>
            </a:r>
            <a:r>
              <a:rPr lang="en-US" sz="1600" dirty="0"/>
              <a:t>, J., &amp; Song, X. (2018). Knowledge contribution behavior in online </a:t>
            </a:r>
            <a:r>
              <a:rPr lang="en-US" sz="1600" dirty="0" err="1"/>
              <a:t>q&amp;A</a:t>
            </a:r>
            <a:r>
              <a:rPr lang="en-US" sz="1600" dirty="0"/>
              <a:t> communities: An empirical investigation.  Computers in Human Behavior ,  81 , 137–147. Elsevier.</a:t>
            </a:r>
          </a:p>
          <a:p>
            <a:pPr marL="342842" indent="-342842">
              <a:buFont typeface="+mj-lt"/>
              <a:buAutoNum type="arabicPeriod"/>
            </a:pPr>
            <a:r>
              <a:rPr lang="en-US" sz="1600" dirty="0" err="1"/>
              <a:t>Jurczyk</a:t>
            </a:r>
            <a:r>
              <a:rPr lang="en-US" sz="1600" dirty="0"/>
              <a:t>, P., &amp; </a:t>
            </a:r>
            <a:r>
              <a:rPr lang="en-US" sz="1600" dirty="0" err="1"/>
              <a:t>Agichtein</a:t>
            </a:r>
            <a:r>
              <a:rPr lang="en-US" sz="1600" dirty="0"/>
              <a:t>, E. (2007). Discovering authorities in question answer communities by using link analysis. In  Proceedings of the sixteenth </a:t>
            </a:r>
            <a:r>
              <a:rPr lang="en-US" sz="1600" dirty="0" err="1"/>
              <a:t>acm</a:t>
            </a:r>
            <a:r>
              <a:rPr lang="en-US" sz="1600" dirty="0"/>
              <a:t> conference on conference on information and knowledge management  (pp. 919–922). ACM.</a:t>
            </a:r>
          </a:p>
          <a:p>
            <a:pPr marL="342842" indent="-342842">
              <a:buFont typeface="+mj-lt"/>
              <a:buAutoNum type="arabicPeriod"/>
            </a:pPr>
            <a:r>
              <a:rPr lang="en-US" sz="1600" dirty="0"/>
              <a:t>Pal, A., Farzan, R., </a:t>
            </a:r>
            <a:r>
              <a:rPr lang="en-US" sz="1600" dirty="0" err="1"/>
              <a:t>Konstan</a:t>
            </a:r>
            <a:r>
              <a:rPr lang="en-US" sz="1600" dirty="0"/>
              <a:t>, J. A., &amp; Kraut, R. E. (2011). Early detection of potential experts in question answering communities. In  International conference on user modeling, adaptation, and personalization  (pp. 231–242). Springer.</a:t>
            </a:r>
          </a:p>
          <a:p>
            <a:pPr marL="342842" indent="-342842">
              <a:buFont typeface="+mj-lt"/>
              <a:buAutoNum type="arabicPeriod"/>
            </a:pPr>
            <a:r>
              <a:rPr lang="en-US" sz="1600" dirty="0"/>
              <a:t>Patil, S., &amp; Lee, K. (2016). Detecting experts on </a:t>
            </a:r>
            <a:r>
              <a:rPr lang="en-US" sz="1600" dirty="0" err="1"/>
              <a:t>quora</a:t>
            </a:r>
            <a:r>
              <a:rPr lang="en-US" sz="1600" dirty="0"/>
              <a:t>: By their activity, quality of answers, linguistic characteristics and temporal behaviors.  Social network analysis and mining ,  6 (1), 5. Springer.</a:t>
            </a:r>
          </a:p>
          <a:p>
            <a:pPr marL="342842" indent="-342842">
              <a:buFont typeface="+mj-lt"/>
              <a:buAutoNum type="arabicPeriod"/>
            </a:pPr>
            <a:r>
              <a:rPr lang="en-US" sz="1600" dirty="0"/>
              <a:t>Shah, C., Oh, J. S., &amp; Oh, S. (2008). Exploring characteristics and effects of user participation in online social </a:t>
            </a:r>
            <a:r>
              <a:rPr lang="en-US" sz="1600" dirty="0" err="1"/>
              <a:t>q&amp;A</a:t>
            </a:r>
            <a:r>
              <a:rPr lang="en-US" sz="1600" dirty="0"/>
              <a:t> sites.  First Monday ,  13 (9).</a:t>
            </a:r>
          </a:p>
          <a:p>
            <a:pPr marL="342842" indent="-342842">
              <a:buFont typeface="+mj-lt"/>
              <a:buAutoNum type="arabicPeriod"/>
            </a:pPr>
            <a:r>
              <a:rPr lang="en-US" sz="1600" dirty="0"/>
              <a:t>Wang, Z., &amp; Zhang, P. (2016). Examining user roles in social </a:t>
            </a:r>
            <a:r>
              <a:rPr lang="en-US" sz="1600" dirty="0" err="1"/>
              <a:t>q&amp;A</a:t>
            </a:r>
            <a:r>
              <a:rPr lang="en-US" sz="1600" dirty="0"/>
              <a:t>: The case of health topics in </a:t>
            </a:r>
            <a:r>
              <a:rPr lang="en-US" sz="1600" dirty="0" err="1"/>
              <a:t>zhihu</a:t>
            </a:r>
            <a:r>
              <a:rPr lang="en-US" sz="1600" dirty="0"/>
              <a:t>. Com.  Proceedings of the Association for Information Science and Technology ,  53 (1), 1–6. Wiley Online Library.</a:t>
            </a:r>
          </a:p>
          <a:p>
            <a:pPr marL="342842" indent="-342842">
              <a:buFont typeface="+mj-lt"/>
              <a:buAutoNum type="arabicPeriod"/>
            </a:pPr>
            <a:r>
              <a:rPr lang="en-US" sz="1600" dirty="0"/>
              <a:t>Xiao, Y., Zhao, W. X., Wang, K., &amp; Xiao, Z. (2014). Knowledge sharing via social login: Exploiting microblogging service for warming up social question answering websites. In  Proceedings of </a:t>
            </a:r>
            <a:r>
              <a:rPr lang="en-US" sz="1600" dirty="0" err="1"/>
              <a:t>coling</a:t>
            </a:r>
            <a:r>
              <a:rPr lang="en-US" sz="1600" dirty="0"/>
              <a:t> 2014, the 25th international conference on computational linguistics: Technical papers  (pp. 656–666).</a:t>
            </a:r>
          </a:p>
          <a:p>
            <a:pPr algn="just"/>
            <a:r>
              <a:rPr lang="en-US" sz="1600" baseline="30000" dirty="0">
                <a:latin typeface="Calibri" pitchFamily="34" charset="0"/>
              </a:rPr>
              <a:t>1</a:t>
            </a:r>
            <a:r>
              <a:rPr lang="en-US" sz="1600" dirty="0">
                <a:latin typeface="Calibri" pitchFamily="34" charset="0"/>
              </a:rPr>
              <a:t>https://github.com/</a:t>
            </a:r>
            <a:r>
              <a:rPr lang="en-US" sz="1600" dirty="0" err="1">
                <a:latin typeface="Calibri" pitchFamily="34" charset="0"/>
              </a:rPr>
              <a:t>MatrixSeven</a:t>
            </a:r>
            <a:r>
              <a:rPr lang="en-US" sz="1600" dirty="0">
                <a:latin typeface="Calibri" pitchFamily="34" charset="0"/>
              </a:rPr>
              <a:t>/</a:t>
            </a:r>
            <a:r>
              <a:rPr lang="en-US" sz="1600" dirty="0" err="1">
                <a:latin typeface="Calibri" pitchFamily="34" charset="0"/>
              </a:rPr>
              <a:t>ZhihuSpider</a:t>
            </a:r>
            <a:endParaRPr lang="en-US" sz="1600" dirty="0">
              <a:latin typeface="Calibri" pitchFamily="34" charset="0"/>
            </a:endParaRPr>
          </a:p>
          <a:p>
            <a:pPr algn="just"/>
            <a:r>
              <a:rPr lang="en-US" sz="1600" baseline="30000" dirty="0">
                <a:latin typeface="Calibri" pitchFamily="34" charset="0"/>
              </a:rPr>
              <a:t>2</a:t>
            </a:r>
            <a:r>
              <a:rPr lang="en-US" sz="1600" dirty="0">
                <a:latin typeface="Calibri" pitchFamily="34" charset="0"/>
              </a:rPr>
              <a:t>https://www.zhihu.com/question/31273136/answer/106466841</a:t>
            </a:r>
            <a:r>
              <a:rPr lang="en-US" sz="1600" dirty="0"/>
              <a:t> </a:t>
            </a:r>
          </a:p>
        </p:txBody>
      </p:sp>
      <p:sp>
        <p:nvSpPr>
          <p:cNvPr id="27" name="TextBox 26"/>
          <p:cNvSpPr txBox="1"/>
          <p:nvPr/>
        </p:nvSpPr>
        <p:spPr>
          <a:xfrm>
            <a:off x="15316200" y="29146502"/>
            <a:ext cx="5267380" cy="746346"/>
          </a:xfrm>
          <a:prstGeom prst="rect">
            <a:avLst/>
          </a:prstGeom>
          <a:noFill/>
        </p:spPr>
        <p:txBody>
          <a:bodyPr wrap="none" lIns="68568" tIns="34284" rIns="68568" bIns="34284" rtlCol="0">
            <a:spAutoFit/>
          </a:bodyPr>
          <a:lstStyle/>
          <a:p>
            <a:r>
              <a:rPr lang="en-US" sz="4400" b="1" dirty="0"/>
              <a:t>References &amp; Website</a:t>
            </a:r>
          </a:p>
        </p:txBody>
      </p:sp>
      <p:sp>
        <p:nvSpPr>
          <p:cNvPr id="10" name="Text Box 189"/>
          <p:cNvSpPr txBox="1">
            <a:spLocks noChangeArrowheads="1"/>
          </p:cNvSpPr>
          <p:nvPr/>
        </p:nvSpPr>
        <p:spPr bwMode="auto">
          <a:xfrm>
            <a:off x="1463040" y="5486400"/>
            <a:ext cx="13167360" cy="914091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mn-lt"/>
              </a:rPr>
              <a:t>Users have their unique behavior patterns in </a:t>
            </a:r>
            <a:r>
              <a:rPr lang="en-US" sz="3200" b="1" dirty="0">
                <a:latin typeface="+mn-lt"/>
              </a:rPr>
              <a:t>online Q&amp;A communities.</a:t>
            </a:r>
            <a:r>
              <a:rPr lang="en-US" sz="3200" dirty="0">
                <a:latin typeface="+mn-lt"/>
              </a:rPr>
              <a:t> Though mental motivation elicits expert user participation in knowledge sharing, it is essential for communities to identify and keep expert users. </a:t>
            </a:r>
          </a:p>
          <a:p>
            <a:pPr algn="just" eaLnBrk="1" hangingPunct="1"/>
            <a:endParaRPr lang="en-US" sz="3200" dirty="0">
              <a:latin typeface="+mn-lt"/>
            </a:endParaRPr>
          </a:p>
          <a:p>
            <a:pPr eaLnBrk="1" hangingPunct="1"/>
            <a:r>
              <a:rPr lang="en-US" sz="3200" b="1" dirty="0">
                <a:latin typeface="+mn-lt"/>
              </a:rPr>
              <a:t>Detecting user expertise</a:t>
            </a:r>
          </a:p>
          <a:p>
            <a:pPr marL="342892" indent="-342892" algn="just" eaLnBrk="1" hangingPunct="1">
              <a:buFont typeface="Arial" panose="020B0604020202020204" pitchFamily="34" charset="0"/>
              <a:buChar char="•"/>
            </a:pPr>
            <a:r>
              <a:rPr lang="en-US" sz="3200" i="1" u="sng" dirty="0">
                <a:latin typeface="+mn-lt"/>
              </a:rPr>
              <a:t>Wald algorithm &amp; k-means cluster</a:t>
            </a:r>
            <a:r>
              <a:rPr lang="en-US" sz="3200" dirty="0">
                <a:latin typeface="+mn-lt"/>
              </a:rPr>
              <a:t>: </a:t>
            </a:r>
          </a:p>
          <a:p>
            <a:pPr marL="1085842" lvl="1" indent="-342892" algn="just" eaLnBrk="1" hangingPunct="1">
              <a:buFont typeface="Arial" panose="020B0604020202020204" pitchFamily="34" charset="0"/>
              <a:buChar char="•"/>
            </a:pPr>
            <a:r>
              <a:rPr lang="en-US" sz="3200" dirty="0">
                <a:latin typeface="+mn-lt"/>
              </a:rPr>
              <a:t>combination of motivation metrics and ability metrics.</a:t>
            </a:r>
          </a:p>
          <a:p>
            <a:pPr marL="342892" indent="-342892" algn="just" eaLnBrk="1" hangingPunct="1">
              <a:buFont typeface="Arial" panose="020B0604020202020204" pitchFamily="34" charset="0"/>
              <a:buChar char="•"/>
            </a:pPr>
            <a:r>
              <a:rPr lang="en-US" sz="3200" i="1" u="sng" dirty="0">
                <a:latin typeface="+mn-lt"/>
              </a:rPr>
              <a:t>J48, SVM and Random Forest classifier</a:t>
            </a:r>
            <a:r>
              <a:rPr lang="en-US" sz="3200" dirty="0">
                <a:latin typeface="+mn-lt"/>
              </a:rPr>
              <a:t>:</a:t>
            </a:r>
            <a:r>
              <a:rPr lang="en-US" sz="3200" b="1" dirty="0">
                <a:latin typeface="+mn-lt"/>
              </a:rPr>
              <a:t> </a:t>
            </a:r>
          </a:p>
          <a:p>
            <a:pPr marL="1085842" lvl="1" indent="-342892" algn="just" eaLnBrk="1" hangingPunct="1">
              <a:buFont typeface="Arial" panose="020B0604020202020204" pitchFamily="34" charset="0"/>
              <a:buChar char="•"/>
            </a:pPr>
            <a:r>
              <a:rPr lang="en-US" sz="3200" dirty="0">
                <a:latin typeface="+mn-lt"/>
              </a:rPr>
              <a:t>activity features, quality of answer features and linguistic features. Random Forest classifier outperforms by achieving 95.94% accuracy.</a:t>
            </a:r>
          </a:p>
          <a:p>
            <a:pPr marL="342892" indent="-342892" eaLnBrk="1" hangingPunct="1">
              <a:buFont typeface="Arial" panose="020B0604020202020204" pitchFamily="34" charset="0"/>
              <a:buChar char="•"/>
            </a:pPr>
            <a:endParaRPr lang="en-US" sz="3200" dirty="0">
              <a:latin typeface="+mn-lt"/>
            </a:endParaRPr>
          </a:p>
          <a:p>
            <a:pPr eaLnBrk="1" hangingPunct="1"/>
            <a:r>
              <a:rPr lang="en-US" sz="3200" b="1" dirty="0">
                <a:latin typeface="+mn-lt"/>
              </a:rPr>
              <a:t>Predicting user expertise</a:t>
            </a:r>
          </a:p>
          <a:p>
            <a:pPr marL="342892" indent="-342892" algn="just" eaLnBrk="1" hangingPunct="1">
              <a:buFont typeface="Arial" panose="020B0604020202020204" pitchFamily="34" charset="0"/>
              <a:buChar char="•"/>
            </a:pPr>
            <a:r>
              <a:rPr lang="en-US" sz="3200" i="1" u="sng" dirty="0">
                <a:latin typeface="+mn-lt"/>
              </a:rPr>
              <a:t>PageRank algorithm</a:t>
            </a:r>
            <a:r>
              <a:rPr lang="en-US" sz="3200" dirty="0">
                <a:latin typeface="+mn-lt"/>
              </a:rPr>
              <a:t>: </a:t>
            </a:r>
          </a:p>
          <a:p>
            <a:pPr marL="1085842" lvl="1" indent="-342892" algn="just" eaLnBrk="1" hangingPunct="1">
              <a:buFont typeface="Arial" panose="020B0604020202020204" pitchFamily="34" charset="0"/>
              <a:buChar char="•"/>
            </a:pPr>
            <a:r>
              <a:rPr lang="en-US" sz="3200" dirty="0">
                <a:latin typeface="+mn-lt"/>
              </a:rPr>
              <a:t>predict performance of new </a:t>
            </a:r>
            <a:r>
              <a:rPr lang="en-US" sz="3200" dirty="0" err="1">
                <a:latin typeface="+mn-lt"/>
              </a:rPr>
              <a:t>Zhihu</a:t>
            </a:r>
            <a:r>
              <a:rPr lang="en-US" sz="3200" dirty="0">
                <a:latin typeface="+mn-lt"/>
              </a:rPr>
              <a:t> users using biased PageRank algorithms and prestige feature extracted from social media – Weibo.</a:t>
            </a:r>
          </a:p>
          <a:p>
            <a:pPr marL="342892" indent="-342892" algn="just" eaLnBrk="1" hangingPunct="1">
              <a:buFont typeface="Arial" panose="020B0604020202020204" pitchFamily="34" charset="0"/>
              <a:buChar char="•"/>
            </a:pPr>
            <a:r>
              <a:rPr lang="en-US" sz="3200" i="1" u="sng" dirty="0">
                <a:latin typeface="+mn-lt"/>
              </a:rPr>
              <a:t>SVM/Decision Tree</a:t>
            </a:r>
            <a:r>
              <a:rPr lang="en-US" sz="3200" dirty="0">
                <a:latin typeface="+mn-lt"/>
              </a:rPr>
              <a:t>: </a:t>
            </a:r>
          </a:p>
          <a:p>
            <a:pPr marL="1085842" lvl="1" indent="-342892" algn="just" eaLnBrk="1" hangingPunct="1">
              <a:buFont typeface="Arial" panose="020B0604020202020204" pitchFamily="34" charset="0"/>
              <a:buChar char="•"/>
            </a:pPr>
            <a:r>
              <a:rPr lang="en-US" sz="3200" dirty="0">
                <a:latin typeface="+mn-lt"/>
              </a:rPr>
              <a:t>find potential experts using answers/votes/best answers, frequency of login, average time gap between answers and usage of pronoun.</a:t>
            </a:r>
          </a:p>
        </p:txBody>
      </p:sp>
      <p:sp>
        <p:nvSpPr>
          <p:cNvPr id="32" name="Rectangle 31"/>
          <p:cNvSpPr/>
          <p:nvPr/>
        </p:nvSpPr>
        <p:spPr>
          <a:xfrm>
            <a:off x="146304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6">
                    <a:lumMod val="20000"/>
                    <a:lumOff val="80000"/>
                  </a:schemeClr>
                </a:solidFill>
              </a:rPr>
              <a:t>Introduction</a:t>
            </a:r>
          </a:p>
        </p:txBody>
      </p:sp>
      <p:sp>
        <p:nvSpPr>
          <p:cNvPr id="15" name="Text Box 194"/>
          <p:cNvSpPr txBox="1">
            <a:spLocks noChangeArrowheads="1"/>
          </p:cNvSpPr>
          <p:nvPr/>
        </p:nvSpPr>
        <p:spPr bwMode="auto">
          <a:xfrm>
            <a:off x="15361920" y="15819120"/>
            <a:ext cx="13167360" cy="667870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The goal is to perform </a:t>
            </a:r>
            <a:r>
              <a:rPr lang="en-US" sz="3200" b="1" dirty="0">
                <a:latin typeface="Calibri" pitchFamily="34" charset="0"/>
              </a:rPr>
              <a:t>random forest classification</a:t>
            </a:r>
            <a:r>
              <a:rPr lang="en-US" sz="3200" dirty="0">
                <a:latin typeface="Calibri" pitchFamily="34" charset="0"/>
              </a:rPr>
              <a:t> using demographical information and account activities features to classify users into expert and non-expert with </a:t>
            </a:r>
            <a:r>
              <a:rPr lang="en-US" sz="3200" b="1" dirty="0">
                <a:latin typeface="Calibri" pitchFamily="34" charset="0"/>
              </a:rPr>
              <a:t>K-fold cross-validation</a:t>
            </a:r>
            <a:r>
              <a:rPr lang="en-US" sz="3200" dirty="0">
                <a:latin typeface="Calibri" pitchFamily="34" charset="0"/>
              </a:rPr>
              <a:t>.</a:t>
            </a:r>
          </a:p>
          <a:p>
            <a:pPr algn="just" eaLnBrk="1" hangingPunct="1"/>
            <a:endParaRPr lang="en-US" sz="3200" b="1" dirty="0">
              <a:latin typeface="Calibri" pitchFamily="34" charset="0"/>
            </a:endParaRPr>
          </a:p>
          <a:p>
            <a:pPr algn="just" eaLnBrk="1" hangingPunct="1"/>
            <a:r>
              <a:rPr lang="en-US" sz="3200" dirty="0">
                <a:latin typeface="Calibri" pitchFamily="34" charset="0"/>
              </a:rPr>
              <a:t>Performance of models are evaluated according to the number of experts correctly predicted. Accuracy score and cross validation score are not emphasized due to imbalance of expert and nonexpert users in dataset.</a:t>
            </a:r>
          </a:p>
          <a:p>
            <a:pPr algn="just" eaLnBrk="1" hangingPunct="1"/>
            <a:endParaRPr lang="en-US" sz="3200" dirty="0">
              <a:latin typeface="Calibri" pitchFamily="34" charset="0"/>
            </a:endParaRPr>
          </a:p>
          <a:p>
            <a:pPr algn="just" eaLnBrk="1" hangingPunct="1"/>
            <a:r>
              <a:rPr lang="en-US" sz="3200" dirty="0">
                <a:latin typeface="Calibri" pitchFamily="34" charset="0"/>
              </a:rPr>
              <a:t>Splitting into training and test  with ratio 3:1, four models are calculated:</a:t>
            </a:r>
          </a:p>
          <a:p>
            <a:pPr marL="342892" indent="-342892" algn="just" eaLnBrk="1" hangingPunct="1">
              <a:buFont typeface="Arial" panose="020B0604020202020204" pitchFamily="34" charset="0"/>
              <a:buChar char="•"/>
            </a:pPr>
            <a:r>
              <a:rPr lang="en-US" sz="3200" i="1" u="sng" dirty="0">
                <a:latin typeface="Calibri" pitchFamily="34" charset="0"/>
              </a:rPr>
              <a:t>Default</a:t>
            </a:r>
            <a:r>
              <a:rPr lang="en-US" sz="3200" dirty="0">
                <a:latin typeface="Calibri" pitchFamily="34" charset="0"/>
              </a:rPr>
              <a:t>:                use default setting of Random Forest Classifiers.</a:t>
            </a:r>
            <a:endParaRPr lang="en-US" sz="3200" i="1" u="sng" dirty="0">
              <a:latin typeface="Calibri" pitchFamily="34" charset="0"/>
            </a:endParaRPr>
          </a:p>
          <a:p>
            <a:pPr marL="342892" indent="-342892" algn="just" eaLnBrk="1" hangingPunct="1">
              <a:buFont typeface="Arial" panose="020B0604020202020204" pitchFamily="34" charset="0"/>
              <a:buChar char="•"/>
            </a:pPr>
            <a:r>
              <a:rPr lang="en-US" sz="3200" i="1" u="sng" dirty="0">
                <a:latin typeface="Calibri" pitchFamily="34" charset="0"/>
              </a:rPr>
              <a:t>Weighted</a:t>
            </a:r>
            <a:r>
              <a:rPr lang="en-US" sz="3200" dirty="0">
                <a:latin typeface="Calibri" pitchFamily="34" charset="0"/>
              </a:rPr>
              <a:t>:            adjust weights for class 0 and class 1.</a:t>
            </a:r>
            <a:endParaRPr lang="en-US" sz="3200" i="1" u="sng" dirty="0">
              <a:latin typeface="Calibri" pitchFamily="34" charset="0"/>
            </a:endParaRPr>
          </a:p>
          <a:p>
            <a:pPr marL="342892" indent="-342892" algn="just" eaLnBrk="1" hangingPunct="1">
              <a:buFont typeface="Arial" panose="020B0604020202020204" pitchFamily="34" charset="0"/>
              <a:buChar char="•"/>
            </a:pPr>
            <a:r>
              <a:rPr lang="en-US" sz="3200" i="1" u="sng" dirty="0" err="1">
                <a:latin typeface="Calibri" pitchFamily="34" charset="0"/>
              </a:rPr>
              <a:t>GridSearchCV</a:t>
            </a:r>
            <a:r>
              <a:rPr lang="en-US" sz="3200" dirty="0">
                <a:latin typeface="Calibri" pitchFamily="34" charset="0"/>
              </a:rPr>
              <a:t>:     change max depth, min samples split and min samples leaf</a:t>
            </a:r>
          </a:p>
          <a:p>
            <a:pPr marL="342892" indent="-342892" algn="just" eaLnBrk="1" hangingPunct="1">
              <a:buFont typeface="Arial" panose="020B0604020202020204" pitchFamily="34" charset="0"/>
              <a:buChar char="•"/>
            </a:pPr>
            <a:r>
              <a:rPr lang="en-US" sz="3200" i="1" u="sng" dirty="0">
                <a:latin typeface="Calibri" pitchFamily="34" charset="0"/>
              </a:rPr>
              <a:t>Final</a:t>
            </a:r>
            <a:r>
              <a:rPr lang="en-US" sz="3200" dirty="0">
                <a:latin typeface="Calibri" pitchFamily="34" charset="0"/>
              </a:rPr>
              <a:t>:                     best parameters of previous models.</a:t>
            </a:r>
          </a:p>
        </p:txBody>
      </p:sp>
      <mc:AlternateContent xmlns:mc="http://schemas.openxmlformats.org/markup-compatibility/2006" xmlns:a14="http://schemas.microsoft.com/office/drawing/2010/main">
        <mc:Choice Requires="a14">
          <p:sp>
            <p:nvSpPr>
              <p:cNvPr id="13" name="Text Box 192"/>
              <p:cNvSpPr txBox="1">
                <a:spLocks noChangeArrowheads="1"/>
              </p:cNvSpPr>
              <p:nvPr/>
            </p:nvSpPr>
            <p:spPr bwMode="auto">
              <a:xfrm>
                <a:off x="15361920" y="5486400"/>
                <a:ext cx="13167360" cy="914091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Calibri" pitchFamily="34" charset="0"/>
                  </a:rPr>
                  <a:t>Data Collection</a:t>
                </a:r>
              </a:p>
              <a:p>
                <a:pPr algn="just" eaLnBrk="1" hangingPunct="1"/>
                <a:r>
                  <a:rPr lang="en-US" sz="3200" dirty="0" err="1">
                    <a:latin typeface="Calibri" pitchFamily="34" charset="0"/>
                  </a:rPr>
                  <a:t>Zhihu</a:t>
                </a:r>
                <a:r>
                  <a:rPr lang="en-US" sz="3200" dirty="0">
                    <a:latin typeface="Calibri" pitchFamily="34" charset="0"/>
                  </a:rPr>
                  <a:t> user dataset comes from an open </a:t>
                </a:r>
                <a:r>
                  <a:rPr lang="en-US" sz="3200" dirty="0" err="1">
                    <a:latin typeface="Calibri" pitchFamily="34" charset="0"/>
                  </a:rPr>
                  <a:t>Github</a:t>
                </a:r>
                <a:r>
                  <a:rPr lang="en-US" sz="3200" dirty="0">
                    <a:latin typeface="Calibri" pitchFamily="34" charset="0"/>
                  </a:rPr>
                  <a:t> repository</a:t>
                </a:r>
                <a:r>
                  <a:rPr lang="en-US" sz="3200" baseline="30000" dirty="0">
                    <a:latin typeface="Calibri" pitchFamily="34" charset="0"/>
                  </a:rPr>
                  <a:t>1</a:t>
                </a:r>
                <a:r>
                  <a:rPr lang="en-US" sz="3200" dirty="0">
                    <a:latin typeface="Calibri" pitchFamily="34" charset="0"/>
                  </a:rPr>
                  <a:t> , where the owner shared </a:t>
                </a:r>
                <a:r>
                  <a:rPr lang="en-US" sz="3200" b="1" dirty="0">
                    <a:latin typeface="Calibri" pitchFamily="34" charset="0"/>
                  </a:rPr>
                  <a:t>web-scraping data </a:t>
                </a:r>
                <a:r>
                  <a:rPr lang="en-US" sz="3200" dirty="0">
                    <a:latin typeface="Calibri" pitchFamily="34" charset="0"/>
                  </a:rPr>
                  <a:t>generated by Java </a:t>
                </a:r>
                <a:r>
                  <a:rPr lang="en-US" sz="3200" dirty="0" err="1">
                    <a:latin typeface="Calibri" pitchFamily="34" charset="0"/>
                  </a:rPr>
                  <a:t>ZhihuSpider</a:t>
                </a:r>
                <a:r>
                  <a:rPr lang="en-US" sz="3200" dirty="0">
                    <a:latin typeface="Calibri" pitchFamily="34" charset="0"/>
                  </a:rPr>
                  <a:t> in MySQL format. </a:t>
                </a:r>
              </a:p>
              <a:p>
                <a:pPr algn="just" eaLnBrk="1" hangingPunct="1"/>
                <a:endParaRPr lang="en-US" sz="3200" b="1" dirty="0">
                  <a:latin typeface="Calibri" pitchFamily="34" charset="0"/>
                </a:endParaRPr>
              </a:p>
              <a:p>
                <a:pPr algn="just" eaLnBrk="1" hangingPunct="1"/>
                <a:r>
                  <a:rPr lang="en-US" sz="3200" b="1" dirty="0">
                    <a:latin typeface="Calibri" pitchFamily="34" charset="0"/>
                  </a:rPr>
                  <a:t>Cleaning</a:t>
                </a:r>
                <a:endParaRPr lang="en-US" sz="3200" dirty="0">
                  <a:latin typeface="Calibri" pitchFamily="34" charset="0"/>
                </a:endParaRPr>
              </a:p>
              <a:p>
                <a:pPr algn="just" eaLnBrk="1" hangingPunct="1"/>
                <a:r>
                  <a:rPr lang="en-US" sz="3200" dirty="0">
                    <a:latin typeface="Calibri" pitchFamily="34" charset="0"/>
                  </a:rPr>
                  <a:t>There are four steps in  data cleaning: transforming data from MySQL to csv format; reserving selected variables; handling missing data; converting text data into categorical type. After cleaning,  there remains </a:t>
                </a:r>
                <a:r>
                  <a:rPr lang="en-US" sz="3200" b="1" dirty="0">
                    <a:latin typeface="Calibri" pitchFamily="34" charset="0"/>
                  </a:rPr>
                  <a:t>420949 </a:t>
                </a:r>
                <a:r>
                  <a:rPr lang="en-US" sz="3200" dirty="0">
                    <a:latin typeface="Calibri" pitchFamily="34" charset="0"/>
                  </a:rPr>
                  <a:t>users. </a:t>
                </a:r>
              </a:p>
              <a:p>
                <a:pPr algn="just" eaLnBrk="1" hangingPunct="1"/>
                <a:endParaRPr lang="en-US" sz="3200" dirty="0">
                  <a:latin typeface="Calibri" pitchFamily="34" charset="0"/>
                </a:endParaRPr>
              </a:p>
              <a:p>
                <a:pPr algn="just" eaLnBrk="1" hangingPunct="1"/>
                <a:r>
                  <a:rPr lang="en-US" sz="3200" b="1" dirty="0">
                    <a:latin typeface="Calibri" pitchFamily="34" charset="0"/>
                  </a:rPr>
                  <a:t>Preprocessing</a:t>
                </a:r>
                <a:endParaRPr lang="en-US" sz="3200" dirty="0">
                  <a:latin typeface="Calibri" pitchFamily="34" charset="0"/>
                </a:endParaRPr>
              </a:p>
              <a:p>
                <a:pPr algn="just" eaLnBrk="1" hangingPunct="1"/>
                <a:r>
                  <a:rPr lang="en-US" sz="3200" dirty="0">
                    <a:latin typeface="Calibri" pitchFamily="34" charset="0"/>
                  </a:rPr>
                  <a:t>To perform supervised learning methods - random forest classification, an </a:t>
                </a:r>
                <a:r>
                  <a:rPr lang="en-US" sz="3200" b="1" dirty="0">
                    <a:latin typeface="Calibri" pitchFamily="34" charset="0"/>
                  </a:rPr>
                  <a:t>expert label </a:t>
                </a:r>
                <a:r>
                  <a:rPr lang="en-US" sz="3200" dirty="0">
                    <a:latin typeface="Calibri" pitchFamily="34" charset="0"/>
                  </a:rPr>
                  <a:t>for each user is needed. As </a:t>
                </a:r>
                <a:r>
                  <a:rPr lang="en-US" sz="3200" dirty="0" err="1">
                    <a:latin typeface="Calibri" pitchFamily="34" charset="0"/>
                  </a:rPr>
                  <a:t>Zhihu</a:t>
                </a:r>
                <a:r>
                  <a:rPr lang="en-US" sz="3200" dirty="0">
                    <a:latin typeface="Calibri" pitchFamily="34" charset="0"/>
                  </a:rPr>
                  <a:t> allows users to apply for verified symbols, the verified symbol is not equivalent to users expertise.</a:t>
                </a:r>
              </a:p>
              <a:p>
                <a:pPr algn="just" eaLnBrk="1" hangingPunct="1"/>
                <a:endParaRPr lang="en-US" sz="3200" b="1" dirty="0">
                  <a:latin typeface="Calibri" pitchFamily="34" charset="0"/>
                </a:endParaRPr>
              </a:p>
              <a:p>
                <a:pPr algn="just" eaLnBrk="1" hangingPunct="1"/>
                <a:r>
                  <a:rPr lang="en-US" sz="3200" b="1" dirty="0">
                    <a:latin typeface="Calibri" pitchFamily="34" charset="0"/>
                  </a:rPr>
                  <a:t>H-index</a:t>
                </a:r>
                <a:r>
                  <a:rPr lang="en-US" sz="3200" dirty="0">
                    <a:latin typeface="Calibri" pitchFamily="34" charset="0"/>
                  </a:rPr>
                  <a:t>, defined as: </a:t>
                </a:r>
                <a:r>
                  <a:rPr lang="en-US" sz="3200" i="1" u="sng" dirty="0">
                    <a:latin typeface="Calibri" pitchFamily="34" charset="0"/>
                  </a:rPr>
                  <a:t>at least </a:t>
                </a:r>
                <a14:m>
                  <m:oMath xmlns:m="http://schemas.openxmlformats.org/officeDocument/2006/math">
                    <m:r>
                      <a:rPr lang="en-US" sz="3200" i="1" u="sng" dirty="0" smtClean="0">
                        <a:latin typeface="Cambria Math" panose="02040503050406030204" pitchFamily="18" charset="0"/>
                      </a:rPr>
                      <m:t>h</m:t>
                    </m:r>
                  </m:oMath>
                </a14:m>
                <a:r>
                  <a:rPr lang="en-US" sz="3200" i="1" u="sng" dirty="0">
                    <a:latin typeface="Calibri" pitchFamily="34" charset="0"/>
                  </a:rPr>
                  <a:t> number of answers of this user received at least h number of agreed</a:t>
                </a:r>
                <a:r>
                  <a:rPr lang="en-US" sz="3200" dirty="0">
                    <a:latin typeface="Calibri" pitchFamily="34" charset="0"/>
                  </a:rPr>
                  <a:t>, is considered as a more accurate measurement for user contribution unofficially.  A </a:t>
                </a:r>
                <a:r>
                  <a:rPr lang="en-US" sz="3200" b="1" dirty="0">
                    <a:latin typeface="Calibri" pitchFamily="34" charset="0"/>
                  </a:rPr>
                  <a:t>top 1000 user h-index list</a:t>
                </a:r>
                <a:r>
                  <a:rPr lang="en-US" sz="3200" b="1" baseline="30000" dirty="0">
                    <a:latin typeface="Calibri" pitchFamily="34" charset="0"/>
                  </a:rPr>
                  <a:t>2</a:t>
                </a:r>
                <a:r>
                  <a:rPr lang="en-US" sz="3200" dirty="0">
                    <a:latin typeface="Calibri" pitchFamily="34" charset="0"/>
                  </a:rPr>
                  <a:t>, which released by top users in programming area, served as the label dataset in this study. </a:t>
                </a:r>
              </a:p>
            </p:txBody>
          </p:sp>
        </mc:Choice>
        <mc:Fallback xmlns="">
          <p:sp>
            <p:nvSpPr>
              <p:cNvPr id="13" name="Text Box 192"/>
              <p:cNvSpPr txBox="1">
                <a:spLocks noRot="1" noChangeAspect="1" noMove="1" noResize="1" noEditPoints="1" noAdjustHandles="1" noChangeArrowheads="1" noChangeShapeType="1" noTextEdit="1"/>
              </p:cNvSpPr>
              <p:nvPr/>
            </p:nvSpPr>
            <p:spPr bwMode="auto">
              <a:xfrm>
                <a:off x="15361920" y="5486400"/>
                <a:ext cx="13167360" cy="9140917"/>
              </a:xfrm>
              <a:prstGeom prst="rect">
                <a:avLst/>
              </a:prstGeom>
              <a:blipFill>
                <a:blip r:embed="rId2"/>
                <a:stretch>
                  <a:fillRect l="-786" r="-786" b="-200"/>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536192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6">
                    <a:lumMod val="20000"/>
                    <a:lumOff val="80000"/>
                  </a:schemeClr>
                </a:solidFill>
              </a:rPr>
              <a:t>Data</a:t>
            </a:r>
          </a:p>
        </p:txBody>
      </p:sp>
      <p:sp>
        <p:nvSpPr>
          <p:cNvPr id="12" name="Text Box 191"/>
          <p:cNvSpPr txBox="1">
            <a:spLocks noChangeArrowheads="1"/>
          </p:cNvSpPr>
          <p:nvPr/>
        </p:nvSpPr>
        <p:spPr bwMode="auto">
          <a:xfrm>
            <a:off x="29260800" y="12847320"/>
            <a:ext cx="13167360" cy="963336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mn-lt"/>
              </a:rPr>
              <a:t>Demographical Information &amp; Account Activities</a:t>
            </a:r>
          </a:p>
          <a:p>
            <a:pPr marL="342892" indent="-342892" algn="just" eaLnBrk="1" hangingPunct="1">
              <a:buFont typeface="Arial" panose="020B0604020202020204" pitchFamily="34" charset="0"/>
              <a:buChar char="•"/>
            </a:pPr>
            <a:r>
              <a:rPr lang="en-US" sz="3200" dirty="0">
                <a:latin typeface="+mn-lt"/>
              </a:rPr>
              <a:t>83.31% of users claim as “male”; 60.60% of users have headline; 21.79% of users display their Weibo account URL.</a:t>
            </a:r>
          </a:p>
          <a:p>
            <a:pPr marL="342892" indent="-342892" algn="just" eaLnBrk="1" hangingPunct="1">
              <a:buFont typeface="Arial" panose="020B0604020202020204" pitchFamily="34" charset="0"/>
              <a:buChar char="•"/>
            </a:pPr>
            <a:r>
              <a:rPr lang="en-US" sz="3200" dirty="0">
                <a:latin typeface="+mn-lt"/>
              </a:rPr>
              <a:t>Every variable has extremely long tails, minority of users are active. </a:t>
            </a:r>
            <a:endParaRPr lang="en-US" sz="3200" dirty="0">
              <a:latin typeface="+mn-lt"/>
              <a:sym typeface="Wingdings" panose="05000000000000000000" pitchFamily="2" charset="2"/>
            </a:endParaRPr>
          </a:p>
          <a:p>
            <a:pPr marL="1085823" lvl="1" indent="-342892" algn="just" eaLnBrk="1" hangingPunct="1">
              <a:buFont typeface="Arial" panose="020B0604020202020204" pitchFamily="34" charset="0"/>
              <a:buChar char="•"/>
            </a:pPr>
            <a:r>
              <a:rPr lang="en-US" sz="3200" i="1" u="sng" dirty="0">
                <a:latin typeface="+mn-lt"/>
              </a:rPr>
              <a:t>Content Contribution</a:t>
            </a:r>
            <a:r>
              <a:rPr lang="en-US" sz="3200" dirty="0">
                <a:latin typeface="+mn-lt"/>
              </a:rPr>
              <a:t>:       </a:t>
            </a:r>
            <a:r>
              <a:rPr lang="en-US" sz="3200" i="1" dirty="0">
                <a:latin typeface="+mn-lt"/>
              </a:rPr>
              <a:t>answer, question, article</a:t>
            </a:r>
            <a:r>
              <a:rPr lang="en-US" sz="3200" dirty="0">
                <a:latin typeface="+mn-lt"/>
              </a:rPr>
              <a:t>.</a:t>
            </a:r>
          </a:p>
          <a:p>
            <a:pPr marL="1085823" lvl="1" indent="-342892" algn="just" eaLnBrk="1" hangingPunct="1">
              <a:buFont typeface="Arial" panose="020B0604020202020204" pitchFamily="34" charset="0"/>
              <a:buChar char="•"/>
            </a:pPr>
            <a:r>
              <a:rPr lang="en-US" sz="3200" i="1" u="sng" dirty="0">
                <a:latin typeface="+mn-lt"/>
              </a:rPr>
              <a:t>Social Connection</a:t>
            </a:r>
            <a:r>
              <a:rPr lang="en-US" sz="3200" dirty="0">
                <a:latin typeface="+mn-lt"/>
              </a:rPr>
              <a:t>:             </a:t>
            </a:r>
            <a:r>
              <a:rPr lang="en-US" sz="3200" i="1" dirty="0">
                <a:latin typeface="+mn-lt"/>
              </a:rPr>
              <a:t>following, followers, favorite, topic, columns</a:t>
            </a:r>
            <a:r>
              <a:rPr lang="en-US" sz="3200" dirty="0">
                <a:latin typeface="+mn-lt"/>
              </a:rPr>
              <a:t>. </a:t>
            </a:r>
          </a:p>
          <a:p>
            <a:pPr marL="1085823" lvl="1" indent="-342892" algn="just" eaLnBrk="1" hangingPunct="1">
              <a:buFont typeface="Arial" panose="020B0604020202020204" pitchFamily="34" charset="0"/>
              <a:buChar char="•"/>
            </a:pPr>
            <a:r>
              <a:rPr lang="en-US" sz="3200" i="1" u="sng" dirty="0">
                <a:latin typeface="+mn-lt"/>
              </a:rPr>
              <a:t>Popularity/Recognition</a:t>
            </a:r>
            <a:r>
              <a:rPr lang="en-US" sz="3200" dirty="0">
                <a:latin typeface="+mn-lt"/>
              </a:rPr>
              <a:t>:   </a:t>
            </a:r>
            <a:r>
              <a:rPr lang="en-US" sz="3200" i="1" dirty="0">
                <a:latin typeface="+mn-lt"/>
              </a:rPr>
              <a:t>agree, thanked</a:t>
            </a:r>
            <a:r>
              <a:rPr lang="en-US" sz="3200" dirty="0">
                <a:latin typeface="+mn-lt"/>
              </a:rPr>
              <a:t>.</a:t>
            </a:r>
          </a:p>
          <a:p>
            <a:pPr marL="1085823" lvl="1" indent="-342892" algn="just" eaLnBrk="1" hangingPunct="1">
              <a:buFont typeface="Arial" panose="020B0604020202020204" pitchFamily="34" charset="0"/>
              <a:buChar char="•"/>
            </a:pPr>
            <a:endParaRPr lang="en-US" sz="3200" dirty="0">
              <a:latin typeface="+mn-lt"/>
            </a:endParaRPr>
          </a:p>
          <a:p>
            <a:pPr eaLnBrk="1" hangingPunct="1"/>
            <a:r>
              <a:rPr lang="en-US" sz="3200" b="1" dirty="0">
                <a:latin typeface="+mn-lt"/>
              </a:rPr>
              <a:t>Random Forest Classifiers</a:t>
            </a:r>
          </a:p>
          <a:p>
            <a:pPr marL="342892" indent="-342892" algn="just" eaLnBrk="1" hangingPunct="1">
              <a:buFont typeface="Arial" panose="020B0604020202020204" pitchFamily="34" charset="0"/>
              <a:buChar char="•"/>
            </a:pPr>
            <a:r>
              <a:rPr lang="en-US" sz="3200" i="1" u="sng" dirty="0">
                <a:latin typeface="+mn-lt"/>
              </a:rPr>
              <a:t>Default</a:t>
            </a:r>
            <a:r>
              <a:rPr lang="en-US" sz="3200" dirty="0">
                <a:latin typeface="+mn-lt"/>
              </a:rPr>
              <a:t>: </a:t>
            </a:r>
          </a:p>
          <a:p>
            <a:pPr marL="1085842" lvl="1" indent="-342892" algn="just" eaLnBrk="1" hangingPunct="1">
              <a:buFont typeface="Arial" panose="020B0604020202020204" pitchFamily="34" charset="0"/>
              <a:buChar char="•"/>
            </a:pPr>
            <a:r>
              <a:rPr lang="en-US" sz="3200" dirty="0">
                <a:latin typeface="+mn-lt"/>
              </a:rPr>
              <a:t>it performs fairly with low false negative and reasonable features.</a:t>
            </a:r>
            <a:endParaRPr lang="en-US" sz="3200" i="1" u="sng" dirty="0">
              <a:latin typeface="+mn-lt"/>
            </a:endParaRPr>
          </a:p>
          <a:p>
            <a:pPr marL="342892" indent="-342892" algn="just" eaLnBrk="1" hangingPunct="1">
              <a:buFont typeface="Arial" panose="020B0604020202020204" pitchFamily="34" charset="0"/>
              <a:buChar char="•"/>
            </a:pPr>
            <a:r>
              <a:rPr lang="en-US" sz="3200" i="1" u="sng" dirty="0">
                <a:latin typeface="+mn-lt"/>
              </a:rPr>
              <a:t>Weighted</a:t>
            </a:r>
            <a:r>
              <a:rPr lang="en-US" sz="3200" dirty="0">
                <a:latin typeface="+mn-lt"/>
              </a:rPr>
              <a:t>: </a:t>
            </a:r>
          </a:p>
          <a:p>
            <a:pPr marL="1085842" lvl="1" indent="-342892" algn="just" eaLnBrk="1" hangingPunct="1">
              <a:buFont typeface="Arial" panose="020B0604020202020204" pitchFamily="34" charset="0"/>
              <a:buChar char="•"/>
            </a:pPr>
            <a:r>
              <a:rPr lang="en-US" sz="3200" dirty="0">
                <a:latin typeface="+mn-lt"/>
              </a:rPr>
              <a:t>with weighted ratio 1:10000000, it improves when finding experts, but  important features change dramatically.</a:t>
            </a:r>
            <a:endParaRPr lang="en-US" sz="3200" i="1" u="sng" dirty="0">
              <a:latin typeface="+mn-lt"/>
            </a:endParaRPr>
          </a:p>
          <a:p>
            <a:pPr marL="342892" indent="-342892" algn="just" eaLnBrk="1" hangingPunct="1">
              <a:buFont typeface="Arial" panose="020B0604020202020204" pitchFamily="34" charset="0"/>
              <a:buChar char="•"/>
            </a:pPr>
            <a:r>
              <a:rPr lang="en-US" sz="3200" i="1" u="sng" dirty="0" err="1">
                <a:latin typeface="+mn-lt"/>
              </a:rPr>
              <a:t>GridSearchCV</a:t>
            </a:r>
            <a:r>
              <a:rPr lang="en-US" sz="3200" dirty="0">
                <a:latin typeface="+mn-lt"/>
              </a:rPr>
              <a:t>: </a:t>
            </a:r>
          </a:p>
          <a:p>
            <a:pPr marL="1085842" lvl="1" indent="-342892" algn="just" eaLnBrk="1" hangingPunct="1">
              <a:buFont typeface="Arial" panose="020B0604020202020204" pitchFamily="34" charset="0"/>
              <a:buChar char="•"/>
            </a:pPr>
            <a:r>
              <a:rPr lang="en-US" sz="3200" dirty="0">
                <a:latin typeface="+mn-lt"/>
              </a:rPr>
              <a:t>it improves based on the default models judging from top features.</a:t>
            </a:r>
          </a:p>
          <a:p>
            <a:pPr marL="342892" indent="-342892" algn="just" eaLnBrk="1" hangingPunct="1">
              <a:buFont typeface="Arial" panose="020B0604020202020204" pitchFamily="34" charset="0"/>
              <a:buChar char="•"/>
            </a:pPr>
            <a:r>
              <a:rPr lang="en-US" sz="3200" i="1" u="sng" dirty="0">
                <a:latin typeface="+mn-lt"/>
              </a:rPr>
              <a:t>Final Model</a:t>
            </a:r>
            <a:r>
              <a:rPr lang="en-US" sz="3200" dirty="0">
                <a:latin typeface="+mn-lt"/>
              </a:rPr>
              <a:t>: </a:t>
            </a:r>
          </a:p>
          <a:p>
            <a:pPr marL="1085842" lvl="1" indent="-342892" algn="just" eaLnBrk="1" hangingPunct="1">
              <a:buFont typeface="Arial" panose="020B0604020202020204" pitchFamily="34" charset="0"/>
              <a:buChar char="•"/>
            </a:pPr>
            <a:r>
              <a:rPr lang="en-US" sz="3200" dirty="0">
                <a:latin typeface="+mn-lt"/>
              </a:rPr>
              <a:t>using the best parameters from </a:t>
            </a:r>
            <a:r>
              <a:rPr lang="en-US" sz="3200" dirty="0" err="1">
                <a:latin typeface="+mn-lt"/>
              </a:rPr>
              <a:t>GridSearchCV</a:t>
            </a:r>
            <a:r>
              <a:rPr lang="en-US" sz="3200" dirty="0">
                <a:latin typeface="+mn-lt"/>
              </a:rPr>
              <a:t> and weighted ratio 1:5, it keeps a balance of correct prediction and meaningful features.</a:t>
            </a:r>
          </a:p>
        </p:txBody>
      </p:sp>
      <p:sp>
        <p:nvSpPr>
          <p:cNvPr id="35" name="Rectangle 34"/>
          <p:cNvSpPr/>
          <p:nvPr/>
        </p:nvSpPr>
        <p:spPr>
          <a:xfrm>
            <a:off x="29260800" y="121158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6">
                    <a:lumMod val="20000"/>
                    <a:lumOff val="80000"/>
                  </a:schemeClr>
                </a:solidFill>
              </a:rPr>
              <a:t>Results</a:t>
            </a:r>
          </a:p>
        </p:txBody>
      </p:sp>
      <p:sp>
        <p:nvSpPr>
          <p:cNvPr id="14" name="Text Box 193"/>
          <p:cNvSpPr txBox="1">
            <a:spLocks noChangeArrowheads="1"/>
          </p:cNvSpPr>
          <p:nvPr/>
        </p:nvSpPr>
        <p:spPr bwMode="auto">
          <a:xfrm>
            <a:off x="29260800" y="23561265"/>
            <a:ext cx="13167360" cy="470893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From the random forest classifier model, the most important features of expert user are</a:t>
            </a:r>
            <a:r>
              <a:rPr lang="en-US" sz="3200" b="1" dirty="0">
                <a:latin typeface="Calibri" pitchFamily="34" charset="0"/>
              </a:rPr>
              <a:t> </a:t>
            </a:r>
            <a:r>
              <a:rPr lang="en-US" sz="3200" b="1" dirty="0">
                <a:latin typeface="+mn-lt"/>
              </a:rPr>
              <a:t>Popularity and Recognition</a:t>
            </a:r>
            <a:r>
              <a:rPr lang="en-US" sz="3200" b="1" i="1" dirty="0">
                <a:latin typeface="+mn-lt"/>
              </a:rPr>
              <a:t> </a:t>
            </a:r>
            <a:r>
              <a:rPr lang="en-US" sz="3200" b="1" i="1" dirty="0">
                <a:latin typeface="Calibri" pitchFamily="34" charset="0"/>
              </a:rPr>
              <a:t> </a:t>
            </a:r>
            <a:r>
              <a:rPr lang="en-US" sz="3200" dirty="0">
                <a:latin typeface="Calibri" pitchFamily="34" charset="0"/>
              </a:rPr>
              <a:t>and </a:t>
            </a:r>
            <a:r>
              <a:rPr lang="en-US" sz="3200" b="1" dirty="0">
                <a:latin typeface="+mn-lt"/>
              </a:rPr>
              <a:t>Content Contribution</a:t>
            </a:r>
            <a:r>
              <a:rPr lang="en-US" sz="3200" dirty="0">
                <a:latin typeface="+mn-lt"/>
              </a:rPr>
              <a:t>, and </a:t>
            </a:r>
            <a:r>
              <a:rPr lang="en-US" sz="3200" b="1" dirty="0">
                <a:latin typeface="+mn-lt"/>
              </a:rPr>
              <a:t>Social Connection </a:t>
            </a:r>
            <a:r>
              <a:rPr lang="en-US" sz="3200" dirty="0">
                <a:latin typeface="+mn-lt"/>
              </a:rPr>
              <a:t>doesn’t contribute much in identifying expert users. This finding is reasonable, as some popular users who always provide “clever” answers will not be viewed as expert users </a:t>
            </a:r>
            <a:r>
              <a:rPr lang="en-US" sz="3200">
                <a:latin typeface="+mn-lt"/>
              </a:rPr>
              <a:t>in the model.</a:t>
            </a:r>
            <a:endParaRPr lang="en-US" sz="3200" b="1" dirty="0">
              <a:latin typeface="+mn-lt"/>
            </a:endParaRPr>
          </a:p>
          <a:p>
            <a:pPr algn="just" eaLnBrk="1" hangingPunct="1"/>
            <a:endParaRPr lang="en-US" sz="3200" dirty="0">
              <a:latin typeface="Calibri" pitchFamily="34" charset="0"/>
            </a:endParaRPr>
          </a:p>
          <a:p>
            <a:pPr algn="just" eaLnBrk="1" hangingPunct="1"/>
            <a:r>
              <a:rPr lang="en-US" sz="3200" dirty="0">
                <a:latin typeface="Calibri" pitchFamily="34" charset="0"/>
              </a:rPr>
              <a:t>As for the application of this research, the model can help communities to thrive by encouraging expert users to contribute more, promoting answers of expert users and even finding potential expert users when they first join.</a:t>
            </a:r>
          </a:p>
        </p:txBody>
      </p:sp>
      <p:sp>
        <p:nvSpPr>
          <p:cNvPr id="36" name="Rectangle 35"/>
          <p:cNvSpPr/>
          <p:nvPr/>
        </p:nvSpPr>
        <p:spPr>
          <a:xfrm>
            <a:off x="29260800" y="22843807"/>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6">
                    <a:lumMod val="20000"/>
                    <a:lumOff val="80000"/>
                  </a:schemeClr>
                </a:solidFill>
              </a:rPr>
              <a:t>Conclusions</a:t>
            </a:r>
          </a:p>
        </p:txBody>
      </p:sp>
      <p:sp>
        <p:nvSpPr>
          <p:cNvPr id="45" name="Rectangle 44"/>
          <p:cNvSpPr/>
          <p:nvPr/>
        </p:nvSpPr>
        <p:spPr>
          <a:xfrm>
            <a:off x="15361920" y="150876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6">
                    <a:lumMod val="20000"/>
                    <a:lumOff val="80000"/>
                  </a:schemeClr>
                </a:solidFill>
              </a:rPr>
              <a:t>Method</a:t>
            </a:r>
          </a:p>
        </p:txBody>
      </p:sp>
      <p:graphicFrame>
        <p:nvGraphicFramePr>
          <p:cNvPr id="7" name="Chart 6">
            <a:extLst>
              <a:ext uri="{FF2B5EF4-FFF2-40B4-BE49-F238E27FC236}">
                <a16:creationId xmlns:a16="http://schemas.microsoft.com/office/drawing/2014/main" id="{24AC25FB-400E-4CEF-951E-E7350303D7BE}"/>
              </a:ext>
            </a:extLst>
          </p:cNvPr>
          <p:cNvGraphicFramePr/>
          <p:nvPr>
            <p:extLst>
              <p:ext uri="{D42A27DB-BD31-4B8C-83A1-F6EECF244321}">
                <p14:modId xmlns:p14="http://schemas.microsoft.com/office/powerpoint/2010/main" val="1239427238"/>
              </p:ext>
            </p:extLst>
          </p:nvPr>
        </p:nvGraphicFramePr>
        <p:xfrm>
          <a:off x="29260800" y="4800600"/>
          <a:ext cx="13167360" cy="6872062"/>
        </p:xfrm>
        <a:graphic>
          <a:graphicData uri="http://schemas.openxmlformats.org/drawingml/2006/chart">
            <c:chart xmlns:c="http://schemas.openxmlformats.org/drawingml/2006/chart" xmlns:r="http://schemas.openxmlformats.org/officeDocument/2006/relationships" r:id="rId3"/>
          </a:graphicData>
        </a:graphic>
      </p:graphicFrame>
      <p:pic>
        <p:nvPicPr>
          <p:cNvPr id="29" name="图片 28">
            <a:extLst>
              <a:ext uri="{FF2B5EF4-FFF2-40B4-BE49-F238E27FC236}">
                <a16:creationId xmlns:a16="http://schemas.microsoft.com/office/drawing/2014/main" id="{70310985-3B80-48E6-A839-4DA6D6BA58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19000" y="613205"/>
            <a:ext cx="2743200" cy="2743200"/>
          </a:xfrm>
          <a:prstGeom prst="rect">
            <a:avLst/>
          </a:prstGeom>
        </p:spPr>
      </p:pic>
      <p:graphicFrame>
        <p:nvGraphicFramePr>
          <p:cNvPr id="37" name="Content Placeholder 114" descr="Sample table with 4 columns, 7 rows." title="Sample Table">
            <a:extLst>
              <a:ext uri="{FF2B5EF4-FFF2-40B4-BE49-F238E27FC236}">
                <a16:creationId xmlns:a16="http://schemas.microsoft.com/office/drawing/2014/main" id="{0ED13BD1-4A7D-4F5F-BD93-3D82D7705DB3}"/>
              </a:ext>
            </a:extLst>
          </p:cNvPr>
          <p:cNvGraphicFramePr>
            <a:graphicFrameLocks/>
          </p:cNvGraphicFramePr>
          <p:nvPr>
            <p:extLst>
              <p:ext uri="{D42A27DB-BD31-4B8C-83A1-F6EECF244321}">
                <p14:modId xmlns:p14="http://schemas.microsoft.com/office/powerpoint/2010/main" val="1810018400"/>
              </p:ext>
            </p:extLst>
          </p:nvPr>
        </p:nvGraphicFramePr>
        <p:xfrm>
          <a:off x="1447800" y="15773398"/>
          <a:ext cx="13167360" cy="5943602"/>
        </p:xfrm>
        <a:graphic>
          <a:graphicData uri="http://schemas.openxmlformats.org/drawingml/2006/table">
            <a:tbl>
              <a:tblPr firstRow="1" bandRow="1">
                <a:tableStyleId>{F5AB1C69-6EDB-4FF4-983F-18BD219EF322}</a:tableStyleId>
              </a:tblPr>
              <a:tblGrid>
                <a:gridCol w="3291840">
                  <a:extLst>
                    <a:ext uri="{9D8B030D-6E8A-4147-A177-3AD203B41FA5}">
                      <a16:colId xmlns:a16="http://schemas.microsoft.com/office/drawing/2014/main" val="20000"/>
                    </a:ext>
                  </a:extLst>
                </a:gridCol>
                <a:gridCol w="3291840">
                  <a:extLst>
                    <a:ext uri="{9D8B030D-6E8A-4147-A177-3AD203B41FA5}">
                      <a16:colId xmlns:a16="http://schemas.microsoft.com/office/drawing/2014/main" val="20001"/>
                    </a:ext>
                  </a:extLst>
                </a:gridCol>
                <a:gridCol w="3291840">
                  <a:extLst>
                    <a:ext uri="{9D8B030D-6E8A-4147-A177-3AD203B41FA5}">
                      <a16:colId xmlns:a16="http://schemas.microsoft.com/office/drawing/2014/main" val="20002"/>
                    </a:ext>
                  </a:extLst>
                </a:gridCol>
                <a:gridCol w="3291840">
                  <a:extLst>
                    <a:ext uri="{9D8B030D-6E8A-4147-A177-3AD203B41FA5}">
                      <a16:colId xmlns:a16="http://schemas.microsoft.com/office/drawing/2014/main" val="20003"/>
                    </a:ext>
                  </a:extLst>
                </a:gridCol>
              </a:tblGrid>
              <a:tr h="585992">
                <a:tc>
                  <a:txBody>
                    <a:bodyPr/>
                    <a:lstStyle/>
                    <a:p>
                      <a:pPr algn="ctr"/>
                      <a:r>
                        <a:rPr lang="en-US" sz="3200" b="1" dirty="0">
                          <a:solidFill>
                            <a:schemeClr val="accent6">
                              <a:lumMod val="20000"/>
                              <a:lumOff val="80000"/>
                            </a:schemeClr>
                          </a:solidFill>
                        </a:rPr>
                        <a:t>Features</a:t>
                      </a:r>
                    </a:p>
                  </a:txBody>
                  <a:tcPr marT="22861" marB="22861" anchor="ctr">
                    <a:solidFill>
                      <a:schemeClr val="accent1">
                        <a:lumMod val="75000"/>
                      </a:schemeClr>
                    </a:solidFill>
                  </a:tcPr>
                </a:tc>
                <a:tc>
                  <a:txBody>
                    <a:bodyPr/>
                    <a:lstStyle/>
                    <a:p>
                      <a:pPr algn="ctr"/>
                      <a:r>
                        <a:rPr lang="en-US" sz="3200" b="1" dirty="0">
                          <a:solidFill>
                            <a:schemeClr val="accent6">
                              <a:lumMod val="20000"/>
                              <a:lumOff val="80000"/>
                            </a:schemeClr>
                          </a:solidFill>
                        </a:rPr>
                        <a:t>Mean</a:t>
                      </a:r>
                    </a:p>
                  </a:txBody>
                  <a:tcPr marT="22861" marB="22861" anchor="ctr">
                    <a:solidFill>
                      <a:schemeClr val="accent1">
                        <a:lumMod val="75000"/>
                      </a:schemeClr>
                    </a:solidFill>
                  </a:tcPr>
                </a:tc>
                <a:tc>
                  <a:txBody>
                    <a:bodyPr/>
                    <a:lstStyle/>
                    <a:p>
                      <a:pPr algn="ctr"/>
                      <a:r>
                        <a:rPr lang="en-US" sz="3200" b="1" dirty="0">
                          <a:solidFill>
                            <a:schemeClr val="accent6">
                              <a:lumMod val="20000"/>
                              <a:lumOff val="80000"/>
                            </a:schemeClr>
                          </a:solidFill>
                        </a:rPr>
                        <a:t>Median</a:t>
                      </a:r>
                    </a:p>
                  </a:txBody>
                  <a:tcPr marT="22861" marB="22861" anchor="ctr">
                    <a:solidFill>
                      <a:schemeClr val="accent1">
                        <a:lumMod val="75000"/>
                      </a:schemeClr>
                    </a:solidFill>
                  </a:tcPr>
                </a:tc>
                <a:tc>
                  <a:txBody>
                    <a:bodyPr/>
                    <a:lstStyle/>
                    <a:p>
                      <a:pPr algn="ctr"/>
                      <a:r>
                        <a:rPr lang="en-US" sz="3200" b="1" dirty="0">
                          <a:solidFill>
                            <a:schemeClr val="accent6">
                              <a:lumMod val="20000"/>
                              <a:lumOff val="80000"/>
                            </a:schemeClr>
                          </a:solidFill>
                        </a:rPr>
                        <a:t>Max</a:t>
                      </a:r>
                    </a:p>
                  </a:txBody>
                  <a:tcPr marT="22861" marB="22861" anchor="ctr">
                    <a:solidFill>
                      <a:schemeClr val="accent1">
                        <a:lumMod val="75000"/>
                      </a:schemeClr>
                    </a:solidFill>
                  </a:tcPr>
                </a:tc>
                <a:extLst>
                  <a:ext uri="{0D108BD9-81ED-4DB2-BD59-A6C34878D82A}">
                    <a16:rowId xmlns:a16="http://schemas.microsoft.com/office/drawing/2014/main" val="10000"/>
                  </a:ext>
                </a:extLst>
              </a:tr>
              <a:tr h="535761">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answer</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28</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1</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669118</a:t>
                      </a:r>
                    </a:p>
                  </a:txBody>
                  <a:tcPr marL="68580" marR="68580" marT="0" marB="0"/>
                </a:tc>
                <a:extLst>
                  <a:ext uri="{0D108BD9-81ED-4DB2-BD59-A6C34878D82A}">
                    <a16:rowId xmlns:a16="http://schemas.microsoft.com/office/drawing/2014/main" val="10001"/>
                  </a:ext>
                </a:extLst>
              </a:tr>
              <a:tr h="535761">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question</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2</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1</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3181</a:t>
                      </a:r>
                    </a:p>
                  </a:txBody>
                  <a:tcPr marL="68580" marR="68580" marT="0" marB="0"/>
                </a:tc>
                <a:extLst>
                  <a:ext uri="{0D108BD9-81ED-4DB2-BD59-A6C34878D82A}">
                    <a16:rowId xmlns:a16="http://schemas.microsoft.com/office/drawing/2014/main" val="10002"/>
                  </a:ext>
                </a:extLst>
              </a:tr>
              <a:tr h="535761">
                <a:tc>
                  <a:txBody>
                    <a:bodyPr/>
                    <a:lstStyle/>
                    <a:p>
                      <a:pPr marL="0" marR="0" algn="ctr">
                        <a:spcBef>
                          <a:spcPts val="180"/>
                        </a:spcBef>
                        <a:spcAft>
                          <a:spcPts val="180"/>
                        </a:spcAft>
                      </a:pPr>
                      <a:r>
                        <a:rPr lang="en-US" sz="3200">
                          <a:effectLst/>
                          <a:latin typeface="+mn-lt"/>
                          <a:ea typeface="Cambria" panose="02040503050406030204" pitchFamily="18" charset="0"/>
                          <a:cs typeface="Times New Roman" panose="02020603050405020304" pitchFamily="18" charset="0"/>
                        </a:rPr>
                        <a:t>article</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0.25</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0</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1344</a:t>
                      </a:r>
                    </a:p>
                  </a:txBody>
                  <a:tcPr marL="68580" marR="68580" marT="0" marB="0"/>
                </a:tc>
                <a:extLst>
                  <a:ext uri="{0D108BD9-81ED-4DB2-BD59-A6C34878D82A}">
                    <a16:rowId xmlns:a16="http://schemas.microsoft.com/office/drawing/2014/main" val="10003"/>
                  </a:ext>
                </a:extLst>
              </a:tr>
              <a:tr h="535761">
                <a:tc>
                  <a:txBody>
                    <a:bodyPr/>
                    <a:lstStyle/>
                    <a:p>
                      <a:pPr marL="0" marR="0" algn="ctr">
                        <a:spcBef>
                          <a:spcPts val="180"/>
                        </a:spcBef>
                        <a:spcAft>
                          <a:spcPts val="180"/>
                        </a:spcAft>
                      </a:pPr>
                      <a:r>
                        <a:rPr lang="en-US" sz="3200">
                          <a:effectLst/>
                          <a:latin typeface="+mn-lt"/>
                          <a:ea typeface="Cambria" panose="02040503050406030204" pitchFamily="18" charset="0"/>
                          <a:cs typeface="Times New Roman" panose="02020603050405020304" pitchFamily="18" charset="0"/>
                        </a:rPr>
                        <a:t>favorite</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5</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2</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239</a:t>
                      </a:r>
                    </a:p>
                  </a:txBody>
                  <a:tcPr marL="68580" marR="68580" marT="0" marB="0"/>
                </a:tc>
                <a:extLst>
                  <a:ext uri="{0D108BD9-81ED-4DB2-BD59-A6C34878D82A}">
                    <a16:rowId xmlns:a16="http://schemas.microsoft.com/office/drawing/2014/main" val="10004"/>
                  </a:ext>
                </a:extLst>
              </a:tr>
              <a:tr h="535761">
                <a:tc>
                  <a:txBody>
                    <a:bodyPr/>
                    <a:lstStyle/>
                    <a:p>
                      <a:pPr marL="0" marR="0" algn="ctr">
                        <a:spcBef>
                          <a:spcPts val="180"/>
                        </a:spcBef>
                        <a:spcAft>
                          <a:spcPts val="180"/>
                        </a:spcAft>
                      </a:pPr>
                      <a:r>
                        <a:rPr lang="en-US" sz="3200">
                          <a:effectLst/>
                          <a:latin typeface="+mn-lt"/>
                          <a:ea typeface="Cambria" panose="02040503050406030204" pitchFamily="18" charset="0"/>
                          <a:cs typeface="Times New Roman" panose="02020603050405020304" pitchFamily="18" charset="0"/>
                        </a:rPr>
                        <a:t>following</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156</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67</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43932</a:t>
                      </a:r>
                    </a:p>
                  </a:txBody>
                  <a:tcPr marL="68580" marR="68580" marT="0" marB="0"/>
                </a:tc>
                <a:extLst>
                  <a:ext uri="{0D108BD9-81ED-4DB2-BD59-A6C34878D82A}">
                    <a16:rowId xmlns:a16="http://schemas.microsoft.com/office/drawing/2014/main" val="10005"/>
                  </a:ext>
                </a:extLst>
              </a:tr>
              <a:tr h="535761">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followers</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212</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3</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981917</a:t>
                      </a:r>
                    </a:p>
                  </a:txBody>
                  <a:tcPr marL="68580" marR="68580" marT="0" marB="0"/>
                </a:tc>
                <a:extLst>
                  <a:ext uri="{0D108BD9-81ED-4DB2-BD59-A6C34878D82A}">
                    <a16:rowId xmlns:a16="http://schemas.microsoft.com/office/drawing/2014/main" val="10006"/>
                  </a:ext>
                </a:extLst>
              </a:tr>
              <a:tr h="535761">
                <a:tc>
                  <a:txBody>
                    <a:bodyPr/>
                    <a:lstStyle/>
                    <a:p>
                      <a:pPr marL="0" marR="0" algn="ctr">
                        <a:spcBef>
                          <a:spcPts val="180"/>
                        </a:spcBef>
                        <a:spcAft>
                          <a:spcPts val="180"/>
                        </a:spcAft>
                      </a:pPr>
                      <a:r>
                        <a:rPr lang="en-US" sz="3200">
                          <a:effectLst/>
                          <a:latin typeface="+mn-lt"/>
                          <a:ea typeface="Cambria" panose="02040503050406030204" pitchFamily="18" charset="0"/>
                          <a:cs typeface="Times New Roman" panose="02020603050405020304" pitchFamily="18" charset="0"/>
                        </a:rPr>
                        <a:t>topic</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46</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21</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22122</a:t>
                      </a:r>
                    </a:p>
                  </a:txBody>
                  <a:tcPr marL="68580" marR="68580" marT="0" marB="0"/>
                </a:tc>
                <a:extLst>
                  <a:ext uri="{0D108BD9-81ED-4DB2-BD59-A6C34878D82A}">
                    <a16:rowId xmlns:a16="http://schemas.microsoft.com/office/drawing/2014/main" val="2775920983"/>
                  </a:ext>
                </a:extLst>
              </a:tr>
              <a:tr h="535761">
                <a:tc>
                  <a:txBody>
                    <a:bodyPr/>
                    <a:lstStyle/>
                    <a:p>
                      <a:pPr marL="0" marR="0" algn="ctr">
                        <a:spcBef>
                          <a:spcPts val="180"/>
                        </a:spcBef>
                        <a:spcAft>
                          <a:spcPts val="180"/>
                        </a:spcAft>
                      </a:pPr>
                      <a:r>
                        <a:rPr lang="en-US" sz="3200">
                          <a:effectLst/>
                          <a:latin typeface="+mn-lt"/>
                          <a:ea typeface="Cambria" panose="02040503050406030204" pitchFamily="18" charset="0"/>
                          <a:cs typeface="Times New Roman" panose="02020603050405020304" pitchFamily="18" charset="0"/>
                        </a:rPr>
                        <a:t>columns</a:t>
                      </a:r>
                    </a:p>
                  </a:txBody>
                  <a:tcPr marL="68580" marR="68580" marT="0" marB="0"/>
                </a:tc>
                <a:tc>
                  <a:txBody>
                    <a:bodyPr/>
                    <a:lstStyle/>
                    <a:p>
                      <a:pPr marL="0" marR="0" algn="ctr">
                        <a:spcBef>
                          <a:spcPts val="180"/>
                        </a:spcBef>
                        <a:spcAft>
                          <a:spcPts val="180"/>
                        </a:spcAft>
                      </a:pPr>
                      <a:r>
                        <a:rPr lang="en-US" sz="3200">
                          <a:effectLst/>
                          <a:latin typeface="+mn-lt"/>
                          <a:ea typeface="Cambria" panose="02040503050406030204" pitchFamily="18" charset="0"/>
                          <a:cs typeface="Times New Roman" panose="02020603050405020304" pitchFamily="18" charset="0"/>
                        </a:rPr>
                        <a:t>11</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3</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4042</a:t>
                      </a:r>
                    </a:p>
                  </a:txBody>
                  <a:tcPr marL="68580" marR="68580" marT="0" marB="0"/>
                </a:tc>
                <a:extLst>
                  <a:ext uri="{0D108BD9-81ED-4DB2-BD59-A6C34878D82A}">
                    <a16:rowId xmlns:a16="http://schemas.microsoft.com/office/drawing/2014/main" val="4038890923"/>
                  </a:ext>
                </a:extLst>
              </a:tr>
              <a:tr h="535761">
                <a:tc>
                  <a:txBody>
                    <a:bodyPr/>
                    <a:lstStyle/>
                    <a:p>
                      <a:pPr marL="0" marR="0" algn="ctr">
                        <a:spcBef>
                          <a:spcPts val="180"/>
                        </a:spcBef>
                        <a:spcAft>
                          <a:spcPts val="180"/>
                        </a:spcAft>
                      </a:pPr>
                      <a:r>
                        <a:rPr lang="en-US" sz="3200">
                          <a:effectLst/>
                          <a:latin typeface="+mn-lt"/>
                          <a:ea typeface="Cambria" panose="02040503050406030204" pitchFamily="18" charset="0"/>
                          <a:cs typeface="Times New Roman" panose="02020603050405020304" pitchFamily="18" charset="0"/>
                        </a:rPr>
                        <a:t>agree</a:t>
                      </a:r>
                    </a:p>
                  </a:txBody>
                  <a:tcPr marL="68580" marR="68580" marT="0" marB="0"/>
                </a:tc>
                <a:tc>
                  <a:txBody>
                    <a:bodyPr/>
                    <a:lstStyle/>
                    <a:p>
                      <a:pPr marL="0" marR="0" algn="ctr">
                        <a:spcBef>
                          <a:spcPts val="180"/>
                        </a:spcBef>
                        <a:spcAft>
                          <a:spcPts val="180"/>
                        </a:spcAft>
                      </a:pPr>
                      <a:r>
                        <a:rPr lang="en-US" sz="3200">
                          <a:effectLst/>
                          <a:latin typeface="+mn-lt"/>
                          <a:ea typeface="Cambria" panose="02040503050406030204" pitchFamily="18" charset="0"/>
                          <a:cs typeface="Times New Roman" panose="02020603050405020304" pitchFamily="18" charset="0"/>
                        </a:rPr>
                        <a:t>413</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0</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1218509</a:t>
                      </a:r>
                    </a:p>
                  </a:txBody>
                  <a:tcPr marL="68580" marR="68580" marT="0" marB="0"/>
                </a:tc>
                <a:extLst>
                  <a:ext uri="{0D108BD9-81ED-4DB2-BD59-A6C34878D82A}">
                    <a16:rowId xmlns:a16="http://schemas.microsoft.com/office/drawing/2014/main" val="324902104"/>
                  </a:ext>
                </a:extLst>
              </a:tr>
              <a:tr h="535761">
                <a:tc>
                  <a:txBody>
                    <a:bodyPr/>
                    <a:lstStyle/>
                    <a:p>
                      <a:pPr marL="0" marR="0" algn="ctr">
                        <a:spcBef>
                          <a:spcPts val="180"/>
                        </a:spcBef>
                        <a:spcAft>
                          <a:spcPts val="180"/>
                        </a:spcAft>
                      </a:pPr>
                      <a:r>
                        <a:rPr lang="en-US" sz="3200">
                          <a:effectLst/>
                          <a:latin typeface="+mn-lt"/>
                          <a:ea typeface="Cambria" panose="02040503050406030204" pitchFamily="18" charset="0"/>
                          <a:cs typeface="Times New Roman" panose="02020603050405020304" pitchFamily="18" charset="0"/>
                        </a:rPr>
                        <a:t>thanked</a:t>
                      </a:r>
                    </a:p>
                  </a:txBody>
                  <a:tcPr marL="68580" marR="68580" marT="0" marB="0"/>
                </a:tc>
                <a:tc>
                  <a:txBody>
                    <a:bodyPr/>
                    <a:lstStyle/>
                    <a:p>
                      <a:pPr marL="0" marR="0" algn="ctr">
                        <a:spcBef>
                          <a:spcPts val="180"/>
                        </a:spcBef>
                        <a:spcAft>
                          <a:spcPts val="180"/>
                        </a:spcAft>
                      </a:pPr>
                      <a:r>
                        <a:rPr lang="en-US" sz="3200">
                          <a:effectLst/>
                          <a:latin typeface="+mn-lt"/>
                          <a:ea typeface="Cambria" panose="02040503050406030204" pitchFamily="18" charset="0"/>
                          <a:cs typeface="Times New Roman" panose="02020603050405020304" pitchFamily="18" charset="0"/>
                        </a:rPr>
                        <a:t>90</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0</a:t>
                      </a:r>
                    </a:p>
                  </a:txBody>
                  <a:tcPr marL="68580" marR="68580" marT="0" marB="0"/>
                </a:tc>
                <a:tc>
                  <a:txBody>
                    <a:bodyPr/>
                    <a:lstStyle/>
                    <a:p>
                      <a:pPr marL="0" marR="0" algn="ctr">
                        <a:spcBef>
                          <a:spcPts val="180"/>
                        </a:spcBef>
                        <a:spcAft>
                          <a:spcPts val="180"/>
                        </a:spcAft>
                      </a:pPr>
                      <a:r>
                        <a:rPr lang="en-US" sz="3200" dirty="0">
                          <a:effectLst/>
                          <a:latin typeface="+mn-lt"/>
                          <a:ea typeface="Cambria" panose="02040503050406030204" pitchFamily="18" charset="0"/>
                          <a:cs typeface="Times New Roman" panose="02020603050405020304" pitchFamily="18" charset="0"/>
                        </a:rPr>
                        <a:t>304153</a:t>
                      </a:r>
                    </a:p>
                  </a:txBody>
                  <a:tcPr marL="68580" marR="68580" marT="0" marB="0"/>
                </a:tc>
                <a:extLst>
                  <a:ext uri="{0D108BD9-81ED-4DB2-BD59-A6C34878D82A}">
                    <a16:rowId xmlns:a16="http://schemas.microsoft.com/office/drawing/2014/main" val="246652952"/>
                  </a:ext>
                </a:extLst>
              </a:tr>
            </a:tbl>
          </a:graphicData>
        </a:graphic>
      </p:graphicFrame>
      <p:sp>
        <p:nvSpPr>
          <p:cNvPr id="38" name="Text Box 180">
            <a:extLst>
              <a:ext uri="{FF2B5EF4-FFF2-40B4-BE49-F238E27FC236}">
                <a16:creationId xmlns:a16="http://schemas.microsoft.com/office/drawing/2014/main" id="{8C640ED3-8D93-48BA-8051-FCC5A3B3510A}"/>
              </a:ext>
            </a:extLst>
          </p:cNvPr>
          <p:cNvSpPr txBox="1">
            <a:spLocks noChangeArrowheads="1"/>
          </p:cNvSpPr>
          <p:nvPr/>
        </p:nvSpPr>
        <p:spPr bwMode="auto">
          <a:xfrm>
            <a:off x="3988266" y="15011400"/>
            <a:ext cx="8482668" cy="54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200" b="1" dirty="0">
                <a:latin typeface="Calibri" pitchFamily="34" charset="0"/>
              </a:rPr>
              <a:t>Table 1.</a:t>
            </a:r>
            <a:r>
              <a:rPr lang="en-US" sz="3200" dirty="0">
                <a:latin typeface="Calibri" pitchFamily="34" charset="0"/>
              </a:rPr>
              <a:t> </a:t>
            </a:r>
            <a:r>
              <a:rPr lang="en-US" sz="3200" b="1" dirty="0">
                <a:latin typeface="Calibri" pitchFamily="34" charset="0"/>
              </a:rPr>
              <a:t>Summary of Account Activities Variables.</a:t>
            </a:r>
          </a:p>
        </p:txBody>
      </p:sp>
      <p:graphicFrame>
        <p:nvGraphicFramePr>
          <p:cNvPr id="39" name="Content Placeholder 114" descr="Sample table with 4 columns, 7 rows." title="Sample Table">
            <a:extLst>
              <a:ext uri="{FF2B5EF4-FFF2-40B4-BE49-F238E27FC236}">
                <a16:creationId xmlns:a16="http://schemas.microsoft.com/office/drawing/2014/main" id="{F59C95B0-6F1E-4BEB-B67B-528EE76192F0}"/>
              </a:ext>
            </a:extLst>
          </p:cNvPr>
          <p:cNvGraphicFramePr>
            <a:graphicFrameLocks/>
          </p:cNvGraphicFramePr>
          <p:nvPr>
            <p:extLst>
              <p:ext uri="{D42A27DB-BD31-4B8C-83A1-F6EECF244321}">
                <p14:modId xmlns:p14="http://schemas.microsoft.com/office/powerpoint/2010/main" val="2694199327"/>
              </p:ext>
            </p:extLst>
          </p:nvPr>
        </p:nvGraphicFramePr>
        <p:xfrm>
          <a:off x="15392400" y="23622000"/>
          <a:ext cx="13167360" cy="4480560"/>
        </p:xfrm>
        <a:graphic>
          <a:graphicData uri="http://schemas.openxmlformats.org/drawingml/2006/table">
            <a:tbl>
              <a:tblPr firstRow="1" bandRow="1">
                <a:tableStyleId>{F5AB1C69-6EDB-4FF4-983F-18BD219EF322}</a:tableStyleId>
              </a:tblPr>
              <a:tblGrid>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151998450"/>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3357612313"/>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3756189213"/>
                    </a:ext>
                  </a:extLst>
                </a:gridCol>
                <a:gridCol w="1645920">
                  <a:extLst>
                    <a:ext uri="{9D8B030D-6E8A-4147-A177-3AD203B41FA5}">
                      <a16:colId xmlns:a16="http://schemas.microsoft.com/office/drawing/2014/main" val="2635994801"/>
                    </a:ext>
                  </a:extLst>
                </a:gridCol>
                <a:gridCol w="1645920">
                  <a:extLst>
                    <a:ext uri="{9D8B030D-6E8A-4147-A177-3AD203B41FA5}">
                      <a16:colId xmlns:a16="http://schemas.microsoft.com/office/drawing/2014/main" val="2473372910"/>
                    </a:ext>
                  </a:extLst>
                </a:gridCol>
              </a:tblGrid>
              <a:tr h="640080">
                <a:tc gridSpan="2">
                  <a:txBody>
                    <a:bodyPr/>
                    <a:lstStyle/>
                    <a:p>
                      <a:pPr algn="ctr"/>
                      <a:r>
                        <a:rPr lang="en-US" sz="2800" b="1" dirty="0">
                          <a:solidFill>
                            <a:schemeClr val="accent6">
                              <a:lumMod val="20000"/>
                              <a:lumOff val="80000"/>
                            </a:schemeClr>
                          </a:solidFill>
                        </a:rPr>
                        <a:t>Original</a:t>
                      </a:r>
                    </a:p>
                  </a:txBody>
                  <a:tcPr marT="22861" marB="22861" anchor="ctr">
                    <a:solidFill>
                      <a:schemeClr val="accent1">
                        <a:lumMod val="75000"/>
                      </a:schemeClr>
                    </a:solidFill>
                  </a:tcPr>
                </a:tc>
                <a:tc hMerge="1">
                  <a:txBody>
                    <a:bodyPr/>
                    <a:lstStyle/>
                    <a:p>
                      <a:endParaRPr lang="en-US"/>
                    </a:p>
                  </a:txBody>
                  <a:tcPr/>
                </a:tc>
                <a:tc gridSpan="2">
                  <a:txBody>
                    <a:bodyPr/>
                    <a:lstStyle/>
                    <a:p>
                      <a:pPr algn="ctr"/>
                      <a:r>
                        <a:rPr lang="en-US" sz="2800" b="1" dirty="0">
                          <a:solidFill>
                            <a:schemeClr val="accent6">
                              <a:lumMod val="20000"/>
                              <a:lumOff val="80000"/>
                            </a:schemeClr>
                          </a:solidFill>
                        </a:rPr>
                        <a:t>Weighted</a:t>
                      </a:r>
                    </a:p>
                  </a:txBody>
                  <a:tcPr marT="22861" marB="22861" anchor="ctr">
                    <a:solidFill>
                      <a:schemeClr val="accent1">
                        <a:lumMod val="75000"/>
                      </a:schemeClr>
                    </a:solidFill>
                  </a:tcPr>
                </a:tc>
                <a:tc hMerge="1">
                  <a:txBody>
                    <a:bodyPr/>
                    <a:lstStyle/>
                    <a:p>
                      <a:endParaRPr lang="en-US"/>
                    </a:p>
                  </a:txBody>
                  <a:tcPr/>
                </a:tc>
                <a:tc gridSpan="2">
                  <a:txBody>
                    <a:bodyPr/>
                    <a:lstStyle/>
                    <a:p>
                      <a:pPr algn="ctr"/>
                      <a:r>
                        <a:rPr lang="en-US" sz="2800" b="1" dirty="0" err="1">
                          <a:solidFill>
                            <a:schemeClr val="accent6">
                              <a:lumMod val="20000"/>
                              <a:lumOff val="80000"/>
                            </a:schemeClr>
                          </a:solidFill>
                        </a:rPr>
                        <a:t>GridSearchCV</a:t>
                      </a:r>
                      <a:endParaRPr lang="en-US" sz="2800" b="1" dirty="0">
                        <a:solidFill>
                          <a:schemeClr val="accent6">
                            <a:lumMod val="20000"/>
                            <a:lumOff val="80000"/>
                          </a:schemeClr>
                        </a:solidFill>
                      </a:endParaRPr>
                    </a:p>
                  </a:txBody>
                  <a:tcPr marT="22861" marB="22861" anchor="ctr">
                    <a:solidFill>
                      <a:schemeClr val="accent1">
                        <a:lumMod val="75000"/>
                      </a:schemeClr>
                    </a:solidFill>
                  </a:tcPr>
                </a:tc>
                <a:tc hMerge="1">
                  <a:txBody>
                    <a:bodyPr/>
                    <a:lstStyle/>
                    <a:p>
                      <a:endParaRPr lang="en-US"/>
                    </a:p>
                  </a:txBody>
                  <a:tcPr/>
                </a:tc>
                <a:tc gridSpan="2">
                  <a:txBody>
                    <a:bodyPr/>
                    <a:lstStyle/>
                    <a:p>
                      <a:pPr algn="ctr"/>
                      <a:r>
                        <a:rPr lang="en-US" sz="2800" b="1" dirty="0">
                          <a:solidFill>
                            <a:schemeClr val="accent6">
                              <a:lumMod val="20000"/>
                              <a:lumOff val="80000"/>
                            </a:schemeClr>
                          </a:solidFill>
                        </a:rPr>
                        <a:t>Final</a:t>
                      </a:r>
                    </a:p>
                  </a:txBody>
                  <a:tcPr marT="22861" marB="22861" anchor="ct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640080">
                <a:tc>
                  <a:txBody>
                    <a:bodyPr/>
                    <a:lstStyle/>
                    <a:p>
                      <a:pPr marL="0" marR="0" algn="ctr">
                        <a:spcBef>
                          <a:spcPts val="180"/>
                        </a:spcBef>
                        <a:spcAft>
                          <a:spcPts val="180"/>
                        </a:spcAft>
                      </a:pPr>
                      <a:r>
                        <a:rPr lang="en-US" sz="3000" i="1" u="sng" dirty="0">
                          <a:effectLst/>
                          <a:latin typeface="+mn-lt"/>
                          <a:ea typeface="Cambria" panose="02040503050406030204" pitchFamily="18" charset="0"/>
                          <a:cs typeface="Times New Roman" panose="02020603050405020304" pitchFamily="18" charset="0"/>
                        </a:rPr>
                        <a:t>Feature</a:t>
                      </a:r>
                    </a:p>
                  </a:txBody>
                  <a:tcPr marL="68580" marR="68580" marT="0" marB="0"/>
                </a:tc>
                <a:tc>
                  <a:txBody>
                    <a:bodyPr/>
                    <a:lstStyle/>
                    <a:p>
                      <a:pPr marL="0" marR="0" algn="ctr">
                        <a:spcBef>
                          <a:spcPts val="180"/>
                        </a:spcBef>
                        <a:spcAft>
                          <a:spcPts val="180"/>
                        </a:spcAft>
                      </a:pPr>
                      <a:r>
                        <a:rPr lang="en-US" sz="3000" i="1" u="sng" dirty="0">
                          <a:effectLst/>
                          <a:latin typeface="+mn-lt"/>
                          <a:ea typeface="Cambria" panose="02040503050406030204" pitchFamily="18" charset="0"/>
                          <a:cs typeface="Times New Roman" panose="02020603050405020304" pitchFamily="18" charset="0"/>
                        </a:rPr>
                        <a:t>Weight</a:t>
                      </a:r>
                    </a:p>
                  </a:txBody>
                  <a:tcPr marL="68580" marR="68580" marT="0" marB="0"/>
                </a:tc>
                <a:tc>
                  <a:txBody>
                    <a:bodyPr/>
                    <a:lstStyle/>
                    <a:p>
                      <a:pPr marL="0" marR="0" algn="ctr">
                        <a:spcBef>
                          <a:spcPts val="180"/>
                        </a:spcBef>
                        <a:spcAft>
                          <a:spcPts val="180"/>
                        </a:spcAft>
                      </a:pPr>
                      <a:r>
                        <a:rPr lang="en-US" sz="3000" i="1" u="sng" dirty="0">
                          <a:effectLst/>
                          <a:latin typeface="+mn-lt"/>
                          <a:ea typeface="Cambria" panose="02040503050406030204" pitchFamily="18" charset="0"/>
                          <a:cs typeface="Times New Roman" panose="02020603050405020304" pitchFamily="18" charset="0"/>
                        </a:rPr>
                        <a:t>Feature</a:t>
                      </a:r>
                    </a:p>
                  </a:txBody>
                  <a:tcPr marL="68580" marR="68580" marT="0" marB="0"/>
                </a:tc>
                <a:tc>
                  <a:txBody>
                    <a:bodyPr/>
                    <a:lstStyle/>
                    <a:p>
                      <a:pPr marL="0" marR="0" algn="ctr">
                        <a:spcBef>
                          <a:spcPts val="180"/>
                        </a:spcBef>
                        <a:spcAft>
                          <a:spcPts val="180"/>
                        </a:spcAft>
                      </a:pPr>
                      <a:r>
                        <a:rPr lang="en-US" sz="3000" i="1" u="sng" dirty="0">
                          <a:effectLst/>
                          <a:latin typeface="+mn-lt"/>
                          <a:ea typeface="Cambria" panose="02040503050406030204" pitchFamily="18" charset="0"/>
                          <a:cs typeface="Times New Roman" panose="02020603050405020304" pitchFamily="18" charset="0"/>
                        </a:rPr>
                        <a:t>Weight</a:t>
                      </a:r>
                    </a:p>
                  </a:txBody>
                  <a:tcPr marL="68580" marR="68580" marT="0" marB="0"/>
                </a:tc>
                <a:tc>
                  <a:txBody>
                    <a:bodyPr/>
                    <a:lstStyle/>
                    <a:p>
                      <a:pPr marL="0" marR="0" algn="ctr">
                        <a:spcBef>
                          <a:spcPts val="180"/>
                        </a:spcBef>
                        <a:spcAft>
                          <a:spcPts val="180"/>
                        </a:spcAft>
                      </a:pPr>
                      <a:r>
                        <a:rPr lang="en-US" sz="3000" i="1" u="sng" dirty="0">
                          <a:effectLst/>
                          <a:latin typeface="+mn-lt"/>
                          <a:ea typeface="Cambria" panose="02040503050406030204" pitchFamily="18" charset="0"/>
                          <a:cs typeface="Times New Roman" panose="02020603050405020304" pitchFamily="18" charset="0"/>
                        </a:rPr>
                        <a:t>Feature</a:t>
                      </a:r>
                    </a:p>
                  </a:txBody>
                  <a:tcPr marL="68580" marR="68580" marT="0" marB="0"/>
                </a:tc>
                <a:tc>
                  <a:txBody>
                    <a:bodyPr/>
                    <a:lstStyle/>
                    <a:p>
                      <a:pPr marL="0" marR="0" algn="ctr">
                        <a:spcBef>
                          <a:spcPts val="180"/>
                        </a:spcBef>
                        <a:spcAft>
                          <a:spcPts val="180"/>
                        </a:spcAft>
                      </a:pPr>
                      <a:r>
                        <a:rPr lang="en-US" sz="3000" i="1" u="sng" dirty="0">
                          <a:effectLst/>
                          <a:latin typeface="+mn-lt"/>
                          <a:ea typeface="Cambria" panose="02040503050406030204" pitchFamily="18" charset="0"/>
                          <a:cs typeface="Times New Roman" panose="02020603050405020304" pitchFamily="18" charset="0"/>
                        </a:rPr>
                        <a:t>Weight</a:t>
                      </a:r>
                    </a:p>
                  </a:txBody>
                  <a:tcPr marL="68580" marR="68580" marT="0" marB="0"/>
                </a:tc>
                <a:tc>
                  <a:txBody>
                    <a:bodyPr/>
                    <a:lstStyle/>
                    <a:p>
                      <a:pPr marL="0" marR="0" algn="ctr">
                        <a:spcBef>
                          <a:spcPts val="180"/>
                        </a:spcBef>
                        <a:spcAft>
                          <a:spcPts val="180"/>
                        </a:spcAft>
                      </a:pPr>
                      <a:r>
                        <a:rPr lang="en-US" sz="3000" i="1" u="sng" dirty="0">
                          <a:effectLst/>
                          <a:latin typeface="+mn-lt"/>
                          <a:ea typeface="Cambria" panose="02040503050406030204" pitchFamily="18" charset="0"/>
                          <a:cs typeface="Times New Roman" panose="02020603050405020304" pitchFamily="18" charset="0"/>
                        </a:rPr>
                        <a:t>Feature</a:t>
                      </a:r>
                    </a:p>
                  </a:txBody>
                  <a:tcPr marL="68580" marR="68580" marT="0" marB="0"/>
                </a:tc>
                <a:tc>
                  <a:txBody>
                    <a:bodyPr/>
                    <a:lstStyle/>
                    <a:p>
                      <a:pPr marL="0" marR="0" algn="ctr">
                        <a:spcBef>
                          <a:spcPts val="180"/>
                        </a:spcBef>
                        <a:spcAft>
                          <a:spcPts val="180"/>
                        </a:spcAft>
                      </a:pPr>
                      <a:r>
                        <a:rPr lang="en-US" sz="3000" i="1" u="sng" dirty="0">
                          <a:effectLst/>
                          <a:latin typeface="+mn-lt"/>
                          <a:ea typeface="Cambria" panose="02040503050406030204" pitchFamily="18" charset="0"/>
                          <a:cs typeface="Times New Roman" panose="02020603050405020304" pitchFamily="18" charset="0"/>
                        </a:rPr>
                        <a:t>Weight</a:t>
                      </a:r>
                    </a:p>
                  </a:txBody>
                  <a:tcPr marL="68580" marR="68580" marT="0" marB="0"/>
                </a:tc>
                <a:extLst>
                  <a:ext uri="{0D108BD9-81ED-4DB2-BD59-A6C34878D82A}">
                    <a16:rowId xmlns:a16="http://schemas.microsoft.com/office/drawing/2014/main" val="554650421"/>
                  </a:ext>
                </a:extLst>
              </a:tr>
              <a:tr h="640080">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agree</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0.2665</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following</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0.2378</a:t>
                      </a:r>
                    </a:p>
                  </a:txBody>
                  <a:tcPr marL="68580" marR="68580" marT="0" marB="0"/>
                </a:tc>
                <a:tc>
                  <a:txBody>
                    <a:bodyPr/>
                    <a:lstStyle/>
                    <a:p>
                      <a:pPr marL="0" marR="0" lvl="0" indent="0" algn="ctr" defTabSz="3291840" rtl="0" eaLnBrk="1" fontAlgn="auto" latinLnBrk="0" hangingPunct="1">
                        <a:lnSpc>
                          <a:spcPct val="100000"/>
                        </a:lnSpc>
                        <a:spcBef>
                          <a:spcPts val="180"/>
                        </a:spcBef>
                        <a:spcAft>
                          <a:spcPts val="180"/>
                        </a:spcAft>
                        <a:buClrTx/>
                        <a:buSzTx/>
                        <a:buFontTx/>
                        <a:buNone/>
                        <a:tabLst/>
                        <a:defRPr/>
                      </a:pPr>
                      <a:r>
                        <a:rPr lang="en-US" sz="3000" dirty="0">
                          <a:effectLst/>
                          <a:latin typeface="+mn-lt"/>
                          <a:ea typeface="Cambria" panose="02040503050406030204" pitchFamily="18" charset="0"/>
                          <a:cs typeface="Times New Roman" panose="02020603050405020304" pitchFamily="18" charset="0"/>
                        </a:rPr>
                        <a:t>agree</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0.3870</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agree</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0.4404</a:t>
                      </a:r>
                    </a:p>
                  </a:txBody>
                  <a:tcPr marL="68580" marR="68580" marT="0" marB="0"/>
                </a:tc>
                <a:extLst>
                  <a:ext uri="{0D108BD9-81ED-4DB2-BD59-A6C34878D82A}">
                    <a16:rowId xmlns:a16="http://schemas.microsoft.com/office/drawing/2014/main" val="10001"/>
                  </a:ext>
                </a:extLst>
              </a:tr>
              <a:tr h="640080">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thanked</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 0.1769</a:t>
                      </a:r>
                    </a:p>
                  </a:txBody>
                  <a:tcPr marL="68580" marR="68580" marT="0" marB="0"/>
                </a:tc>
                <a:tc>
                  <a:txBody>
                    <a:bodyPr/>
                    <a:lstStyle/>
                    <a:p>
                      <a:pPr marL="0" marR="0" algn="ctr">
                        <a:spcBef>
                          <a:spcPts val="180"/>
                        </a:spcBef>
                        <a:spcAft>
                          <a:spcPts val="180"/>
                        </a:spcAft>
                      </a:pPr>
                      <a:r>
                        <a:rPr lang="en-US" sz="3000" dirty="0"/>
                        <a:t>topic</a:t>
                      </a:r>
                      <a:endParaRPr lang="en-US" sz="3000" dirty="0">
                        <a:effectLst/>
                        <a:latin typeface="+mn-lt"/>
                        <a:ea typeface="Cambria" panose="02040503050406030204" pitchFamily="18" charset="0"/>
                        <a:cs typeface="Times New Roman" panose="02020603050405020304" pitchFamily="18" charset="0"/>
                      </a:endParaRP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0.1473</a:t>
                      </a:r>
                    </a:p>
                  </a:txBody>
                  <a:tcPr marL="68580" marR="68580" marT="0" marB="0"/>
                </a:tc>
                <a:tc>
                  <a:txBody>
                    <a:bodyPr/>
                    <a:lstStyle/>
                    <a:p>
                      <a:pPr marL="0" marR="0" lvl="0" indent="0" algn="ctr" defTabSz="3291840" rtl="0" eaLnBrk="1" fontAlgn="auto" latinLnBrk="0" hangingPunct="1">
                        <a:lnSpc>
                          <a:spcPct val="100000"/>
                        </a:lnSpc>
                        <a:spcBef>
                          <a:spcPts val="180"/>
                        </a:spcBef>
                        <a:spcAft>
                          <a:spcPts val="180"/>
                        </a:spcAft>
                        <a:buClrTx/>
                        <a:buSzTx/>
                        <a:buFontTx/>
                        <a:buNone/>
                        <a:tabLst/>
                        <a:defRPr/>
                      </a:pPr>
                      <a:r>
                        <a:rPr lang="en-US" sz="3000" dirty="0">
                          <a:effectLst/>
                          <a:latin typeface="+mn-lt"/>
                          <a:ea typeface="Cambria" panose="02040503050406030204" pitchFamily="18" charset="0"/>
                          <a:cs typeface="Times New Roman" panose="02020603050405020304" pitchFamily="18" charset="0"/>
                        </a:rPr>
                        <a:t>thanked</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0.2671</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thanked</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0.2350</a:t>
                      </a:r>
                    </a:p>
                  </a:txBody>
                  <a:tcPr marL="68580" marR="68580" marT="0" marB="0"/>
                </a:tc>
                <a:extLst>
                  <a:ext uri="{0D108BD9-81ED-4DB2-BD59-A6C34878D82A}">
                    <a16:rowId xmlns:a16="http://schemas.microsoft.com/office/drawing/2014/main" val="10002"/>
                  </a:ext>
                </a:extLst>
              </a:tr>
              <a:tr h="640080">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followers</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0.1702</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favorite</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0.1106</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followers</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0.1497</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followers</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0.1437</a:t>
                      </a:r>
                    </a:p>
                  </a:txBody>
                  <a:tcPr marL="68580" marR="68580" marT="0" marB="0"/>
                </a:tc>
                <a:extLst>
                  <a:ext uri="{0D108BD9-81ED-4DB2-BD59-A6C34878D82A}">
                    <a16:rowId xmlns:a16="http://schemas.microsoft.com/office/drawing/2014/main" val="10003"/>
                  </a:ext>
                </a:extLst>
              </a:tr>
              <a:tr h="640080">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answer</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0.1017</a:t>
                      </a:r>
                    </a:p>
                  </a:txBody>
                  <a:tcPr marL="68580" marR="68580" marT="0" marB="0"/>
                </a:tc>
                <a:tc>
                  <a:txBody>
                    <a:bodyPr/>
                    <a:lstStyle/>
                    <a:p>
                      <a:pPr marL="0" marR="0" algn="ctr">
                        <a:spcBef>
                          <a:spcPts val="180"/>
                        </a:spcBef>
                        <a:spcAft>
                          <a:spcPts val="180"/>
                        </a:spcAft>
                      </a:pPr>
                      <a:r>
                        <a:rPr lang="en-US" sz="3000" dirty="0"/>
                        <a:t>followers</a:t>
                      </a:r>
                      <a:endParaRPr lang="en-US" sz="3000" dirty="0">
                        <a:effectLst/>
                        <a:latin typeface="+mn-lt"/>
                        <a:ea typeface="Cambria" panose="02040503050406030204" pitchFamily="18" charset="0"/>
                        <a:cs typeface="Times New Roman" panose="02020603050405020304" pitchFamily="18" charset="0"/>
                      </a:endParaRP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0.1019</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answer</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0.1002</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article</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0.0819</a:t>
                      </a:r>
                    </a:p>
                  </a:txBody>
                  <a:tcPr marL="68580" marR="68580" marT="0" marB="0"/>
                </a:tc>
                <a:extLst>
                  <a:ext uri="{0D108BD9-81ED-4DB2-BD59-A6C34878D82A}">
                    <a16:rowId xmlns:a16="http://schemas.microsoft.com/office/drawing/2014/main" val="10004"/>
                  </a:ext>
                </a:extLst>
              </a:tr>
              <a:tr h="640080">
                <a:tc>
                  <a:txBody>
                    <a:bodyPr/>
                    <a:lstStyle/>
                    <a:p>
                      <a:pPr marL="0" marR="0" algn="ctr">
                        <a:spcBef>
                          <a:spcPts val="180"/>
                        </a:spcBef>
                        <a:spcAft>
                          <a:spcPts val="180"/>
                        </a:spcAft>
                      </a:pPr>
                      <a:r>
                        <a:rPr lang="en-US" sz="3000" dirty="0"/>
                        <a:t>following</a:t>
                      </a:r>
                      <a:endParaRPr lang="en-US" sz="3000" dirty="0">
                        <a:effectLst/>
                        <a:latin typeface="+mn-lt"/>
                        <a:ea typeface="Cambria" panose="02040503050406030204" pitchFamily="18" charset="0"/>
                        <a:cs typeface="Times New Roman" panose="02020603050405020304" pitchFamily="18" charset="0"/>
                      </a:endParaRPr>
                    </a:p>
                  </a:txBody>
                  <a:tcPr marL="68580" marR="68580" marT="0" marB="0"/>
                </a:tc>
                <a:tc>
                  <a:txBody>
                    <a:bodyPr/>
                    <a:lstStyle/>
                    <a:p>
                      <a:pPr marL="0" marR="0" algn="ctr">
                        <a:spcBef>
                          <a:spcPts val="180"/>
                        </a:spcBef>
                        <a:spcAft>
                          <a:spcPts val="180"/>
                        </a:spcAft>
                      </a:pPr>
                      <a:r>
                        <a:rPr lang="en-US" sz="3000" dirty="0"/>
                        <a:t>0.0579</a:t>
                      </a:r>
                      <a:endParaRPr lang="en-US" sz="3000" dirty="0">
                        <a:effectLst/>
                        <a:latin typeface="+mn-lt"/>
                        <a:ea typeface="Cambria" panose="02040503050406030204" pitchFamily="18" charset="0"/>
                        <a:cs typeface="Times New Roman" panose="02020603050405020304" pitchFamily="18" charset="0"/>
                      </a:endParaRP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columns</a:t>
                      </a:r>
                    </a:p>
                  </a:txBody>
                  <a:tcPr marL="68580" marR="68580" marT="0" marB="0"/>
                </a:tc>
                <a:tc>
                  <a:txBody>
                    <a:bodyPr/>
                    <a:lstStyle/>
                    <a:p>
                      <a:pPr marL="0" marR="0" algn="ctr">
                        <a:spcBef>
                          <a:spcPts val="180"/>
                        </a:spcBef>
                        <a:spcAft>
                          <a:spcPts val="180"/>
                        </a:spcAft>
                      </a:pPr>
                      <a:r>
                        <a:rPr lang="en-US" sz="3000" dirty="0"/>
                        <a:t>0.0903</a:t>
                      </a:r>
                      <a:endParaRPr lang="en-US" sz="3000" dirty="0">
                        <a:effectLst/>
                        <a:latin typeface="+mn-lt"/>
                        <a:ea typeface="Cambria" panose="02040503050406030204" pitchFamily="18" charset="0"/>
                        <a:cs typeface="Times New Roman" panose="02020603050405020304" pitchFamily="18" charset="0"/>
                      </a:endParaRPr>
                    </a:p>
                  </a:txBody>
                  <a:tcPr marL="68580" marR="68580" marT="0" marB="0"/>
                </a:tc>
                <a:tc>
                  <a:txBody>
                    <a:bodyPr/>
                    <a:lstStyle/>
                    <a:p>
                      <a:pPr marL="0" marR="0" lvl="0" indent="0" algn="ctr" defTabSz="3291840" rtl="0" eaLnBrk="1" fontAlgn="auto" latinLnBrk="0" hangingPunct="1">
                        <a:lnSpc>
                          <a:spcPct val="100000"/>
                        </a:lnSpc>
                        <a:spcBef>
                          <a:spcPts val="180"/>
                        </a:spcBef>
                        <a:spcAft>
                          <a:spcPts val="180"/>
                        </a:spcAft>
                        <a:buClrTx/>
                        <a:buSzTx/>
                        <a:buFontTx/>
                        <a:buNone/>
                        <a:tabLst/>
                        <a:defRPr/>
                      </a:pPr>
                      <a:r>
                        <a:rPr lang="en-US" sz="3200" dirty="0"/>
                        <a:t>article</a:t>
                      </a:r>
                      <a:endParaRPr lang="en-US" sz="3000" dirty="0">
                        <a:effectLst/>
                        <a:latin typeface="+mn-lt"/>
                        <a:ea typeface="Cambria" panose="02040503050406030204" pitchFamily="18" charset="0"/>
                        <a:cs typeface="Times New Roman" panose="02020603050405020304" pitchFamily="18" charset="0"/>
                      </a:endParaRP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0.0397</a:t>
                      </a:r>
                    </a:p>
                  </a:txBody>
                  <a:tcPr marL="68580" marR="68580" marT="0" marB="0"/>
                </a:tc>
                <a:tc>
                  <a:txBody>
                    <a:bodyPr/>
                    <a:lstStyle/>
                    <a:p>
                      <a:pPr marL="0" marR="0" lvl="0" indent="0" algn="ctr" defTabSz="3291840" rtl="0" eaLnBrk="1" fontAlgn="auto" latinLnBrk="0" hangingPunct="1">
                        <a:lnSpc>
                          <a:spcPct val="100000"/>
                        </a:lnSpc>
                        <a:spcBef>
                          <a:spcPts val="180"/>
                        </a:spcBef>
                        <a:spcAft>
                          <a:spcPts val="180"/>
                        </a:spcAft>
                        <a:buClrTx/>
                        <a:buSzTx/>
                        <a:buFontTx/>
                        <a:buNone/>
                        <a:tabLst/>
                        <a:defRPr/>
                      </a:pPr>
                      <a:r>
                        <a:rPr lang="en-US" sz="3000" dirty="0">
                          <a:effectLst/>
                          <a:latin typeface="+mn-lt"/>
                          <a:ea typeface="Cambria" panose="02040503050406030204" pitchFamily="18" charset="0"/>
                          <a:cs typeface="Times New Roman" panose="02020603050405020304" pitchFamily="18" charset="0"/>
                        </a:rPr>
                        <a:t>answer</a:t>
                      </a:r>
                    </a:p>
                  </a:txBody>
                  <a:tcPr marL="68580" marR="68580" marT="0" marB="0"/>
                </a:tc>
                <a:tc>
                  <a:txBody>
                    <a:bodyPr/>
                    <a:lstStyle/>
                    <a:p>
                      <a:pPr marL="0" marR="0" algn="ctr">
                        <a:spcBef>
                          <a:spcPts val="180"/>
                        </a:spcBef>
                        <a:spcAft>
                          <a:spcPts val="180"/>
                        </a:spcAft>
                      </a:pPr>
                      <a:r>
                        <a:rPr lang="en-US" sz="3000" dirty="0">
                          <a:effectLst/>
                          <a:latin typeface="+mn-lt"/>
                          <a:ea typeface="Cambria" panose="02040503050406030204" pitchFamily="18" charset="0"/>
                          <a:cs typeface="Times New Roman" panose="02020603050405020304" pitchFamily="18" charset="0"/>
                        </a:rPr>
                        <a:t>0.0661</a:t>
                      </a:r>
                    </a:p>
                  </a:txBody>
                  <a:tcPr marL="68580" marR="68580" marT="0" marB="0"/>
                </a:tc>
                <a:extLst>
                  <a:ext uri="{0D108BD9-81ED-4DB2-BD59-A6C34878D82A}">
                    <a16:rowId xmlns:a16="http://schemas.microsoft.com/office/drawing/2014/main" val="2689533966"/>
                  </a:ext>
                </a:extLst>
              </a:tr>
            </a:tbl>
          </a:graphicData>
        </a:graphic>
      </p:graphicFrame>
      <p:sp>
        <p:nvSpPr>
          <p:cNvPr id="40" name="Text Box 180">
            <a:extLst>
              <a:ext uri="{FF2B5EF4-FFF2-40B4-BE49-F238E27FC236}">
                <a16:creationId xmlns:a16="http://schemas.microsoft.com/office/drawing/2014/main" id="{E462CF82-E427-4ADF-9DB4-65BBDD5988A4}"/>
              </a:ext>
            </a:extLst>
          </p:cNvPr>
          <p:cNvSpPr txBox="1">
            <a:spLocks noChangeArrowheads="1"/>
          </p:cNvSpPr>
          <p:nvPr/>
        </p:nvSpPr>
        <p:spPr bwMode="auto">
          <a:xfrm>
            <a:off x="17145000" y="22936200"/>
            <a:ext cx="9628560" cy="54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200" b="1" dirty="0">
                <a:latin typeface="Calibri" pitchFamily="34" charset="0"/>
              </a:rPr>
              <a:t>Table 2.</a:t>
            </a:r>
            <a:r>
              <a:rPr lang="en-US" sz="3200" dirty="0">
                <a:latin typeface="Calibri" pitchFamily="34" charset="0"/>
              </a:rPr>
              <a:t> </a:t>
            </a:r>
            <a:r>
              <a:rPr lang="en-US" sz="3200" b="1" dirty="0">
                <a:latin typeface="Calibri" pitchFamily="34" charset="0"/>
              </a:rPr>
              <a:t>Summary of Feature Importance in Each Model.</a:t>
            </a:r>
          </a:p>
        </p:txBody>
      </p:sp>
      <p:pic>
        <p:nvPicPr>
          <p:cNvPr id="41" name="图片 40">
            <a:extLst>
              <a:ext uri="{FF2B5EF4-FFF2-40B4-BE49-F238E27FC236}">
                <a16:creationId xmlns:a16="http://schemas.microsoft.com/office/drawing/2014/main" id="{2A6AA9EE-98EE-46C2-8DF6-6A5D0F17187A}"/>
              </a:ext>
            </a:extLst>
          </p:cNvPr>
          <p:cNvPicPr>
            <a:picLocks noChangeAspect="1"/>
          </p:cNvPicPr>
          <p:nvPr/>
        </p:nvPicPr>
        <p:blipFill rotWithShape="1">
          <a:blip r:embed="rId5">
            <a:extLst>
              <a:ext uri="{28A0092B-C50C-407E-A947-70E740481C1C}">
                <a14:useLocalDpi xmlns:a14="http://schemas.microsoft.com/office/drawing/2010/main" val="0"/>
              </a:ext>
            </a:extLst>
          </a:blip>
          <a:srcRect t="6414"/>
          <a:stretch/>
        </p:blipFill>
        <p:spPr>
          <a:xfrm>
            <a:off x="1371600" y="22098000"/>
            <a:ext cx="6492240" cy="5262441"/>
          </a:xfrm>
          <a:prstGeom prst="rect">
            <a:avLst/>
          </a:prstGeom>
        </p:spPr>
      </p:pic>
      <p:pic>
        <p:nvPicPr>
          <p:cNvPr id="42" name="图片 41">
            <a:extLst>
              <a:ext uri="{FF2B5EF4-FFF2-40B4-BE49-F238E27FC236}">
                <a16:creationId xmlns:a16="http://schemas.microsoft.com/office/drawing/2014/main" id="{AE6FA233-DA19-42A1-924A-1F4147A8ADDD}"/>
              </a:ext>
            </a:extLst>
          </p:cNvPr>
          <p:cNvPicPr>
            <a:picLocks noChangeAspect="1"/>
          </p:cNvPicPr>
          <p:nvPr/>
        </p:nvPicPr>
        <p:blipFill rotWithShape="1">
          <a:blip r:embed="rId6">
            <a:extLst>
              <a:ext uri="{28A0092B-C50C-407E-A947-70E740481C1C}">
                <a14:useLocalDpi xmlns:a14="http://schemas.microsoft.com/office/drawing/2010/main" val="0"/>
              </a:ext>
            </a:extLst>
          </a:blip>
          <a:srcRect t="3397" r="-379"/>
          <a:stretch/>
        </p:blipFill>
        <p:spPr>
          <a:xfrm>
            <a:off x="8232514" y="22158010"/>
            <a:ext cx="6492240" cy="5637390"/>
          </a:xfrm>
          <a:prstGeom prst="rect">
            <a:avLst/>
          </a:prstGeom>
          <a:noFill/>
          <a:ln>
            <a:noFill/>
          </a:ln>
          <a:effectLst/>
        </p:spPr>
      </p:pic>
      <p:sp>
        <p:nvSpPr>
          <p:cNvPr id="43" name="Text Box 180">
            <a:extLst>
              <a:ext uri="{FF2B5EF4-FFF2-40B4-BE49-F238E27FC236}">
                <a16:creationId xmlns:a16="http://schemas.microsoft.com/office/drawing/2014/main" id="{8949841F-D78A-4BC8-90DD-215176057956}"/>
              </a:ext>
            </a:extLst>
          </p:cNvPr>
          <p:cNvSpPr txBox="1">
            <a:spLocks noChangeArrowheads="1"/>
          </p:cNvSpPr>
          <p:nvPr/>
        </p:nvSpPr>
        <p:spPr bwMode="auto">
          <a:xfrm>
            <a:off x="1447800" y="28080018"/>
            <a:ext cx="6373885" cy="418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Figure 1. Density Plot of Followers and Following.</a:t>
            </a:r>
          </a:p>
        </p:txBody>
      </p:sp>
      <p:sp>
        <p:nvSpPr>
          <p:cNvPr id="46" name="Text Box 181">
            <a:extLst>
              <a:ext uri="{FF2B5EF4-FFF2-40B4-BE49-F238E27FC236}">
                <a16:creationId xmlns:a16="http://schemas.microsoft.com/office/drawing/2014/main" id="{1762A0D4-5C4C-4A88-AC65-93F7A2AF9DF1}"/>
              </a:ext>
            </a:extLst>
          </p:cNvPr>
          <p:cNvSpPr txBox="1">
            <a:spLocks noChangeArrowheads="1"/>
          </p:cNvSpPr>
          <p:nvPr/>
        </p:nvSpPr>
        <p:spPr bwMode="auto">
          <a:xfrm>
            <a:off x="8663644" y="28080018"/>
            <a:ext cx="6066045" cy="418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Figure 2. Correlation Matrix between Features.</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3319</TotalTime>
  <Words>1337</Words>
  <Application>Microsoft Office PowerPoint</Application>
  <PresentationFormat>自定义</PresentationFormat>
  <Paragraphs>179</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vt:lpstr>
      <vt:lpstr>Calibri</vt:lpstr>
      <vt:lpstr>Cambria</vt:lpstr>
      <vt:lpstr>Cambria Math</vt:lpstr>
      <vt:lpstr>Times New Roman</vt:lpstr>
      <vt:lpstr>Wingdings</vt:lpstr>
      <vt:lpstr>Office Theme</vt:lpstr>
      <vt:lpstr>PowerPoint 演示文稿</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Andi Liao</cp:lastModifiedBy>
  <cp:revision>163</cp:revision>
  <cp:lastPrinted>2017-11-03T00:56:36Z</cp:lastPrinted>
  <dcterms:created xsi:type="dcterms:W3CDTF">2013-02-10T21:14:48Z</dcterms:created>
  <dcterms:modified xsi:type="dcterms:W3CDTF">2018-05-27T16:27:08Z</dcterms:modified>
</cp:coreProperties>
</file>