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0" r:id="rId6"/>
    <p:sldId id="258" r:id="rId7"/>
    <p:sldId id="262" r:id="rId8"/>
    <p:sldId id="263" r:id="rId9"/>
    <p:sldId id="264" r:id="rId10"/>
    <p:sldId id="266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5D68-0A8E-479A-BA10-A8524331EA6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8DF4-6B36-4118-9240-FAB0EBEF94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71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Automatic Reviewer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Predicting Whether a Paper will be Accepted or Rejected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 521 Statistical Natural Language Processing, Fall 2012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Hong Wang (hwang207@uic.edu)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Shuyang</a:t>
            </a:r>
            <a:r>
              <a:rPr lang="en-US" sz="2000" b="1" dirty="0" smtClean="0">
                <a:solidFill>
                  <a:schemeClr val="tx1"/>
                </a:solidFill>
              </a:rPr>
              <a:t> Lin (slin38@uic.edu)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/>
              <a:t>1] Apache </a:t>
            </a:r>
            <a:r>
              <a:rPr lang="en-US" sz="2400" dirty="0" err="1"/>
              <a:t>Tika</a:t>
            </a:r>
            <a:r>
              <a:rPr lang="en-US" sz="2400" dirty="0"/>
              <a:t>, http://</a:t>
            </a:r>
            <a:r>
              <a:rPr lang="en-US" sz="2400" dirty="0" err="1"/>
              <a:t>tika.apache.org</a:t>
            </a:r>
            <a:r>
              <a:rPr lang="en-US" sz="2400" dirty="0"/>
              <a:t>/</a:t>
            </a:r>
          </a:p>
          <a:p>
            <a:pPr>
              <a:buNone/>
            </a:pPr>
            <a:r>
              <a:rPr lang="en-US" sz="2400" dirty="0"/>
              <a:t>[2] </a:t>
            </a:r>
            <a:r>
              <a:rPr lang="en-US" sz="2400" dirty="0" err="1"/>
              <a:t>iText</a:t>
            </a:r>
            <a:r>
              <a:rPr lang="en-US" sz="2400" dirty="0"/>
              <a:t>, http://</a:t>
            </a:r>
            <a:r>
              <a:rPr lang="en-US" sz="2400" dirty="0" err="1"/>
              <a:t>itextpdf.com</a:t>
            </a:r>
            <a:r>
              <a:rPr lang="en-US" sz="2400" dirty="0"/>
              <a:t>/</a:t>
            </a:r>
          </a:p>
          <a:p>
            <a:pPr>
              <a:buNone/>
            </a:pPr>
            <a:r>
              <a:rPr lang="en-US" sz="2400" dirty="0"/>
              <a:t>[3] D. M. </a:t>
            </a:r>
            <a:r>
              <a:rPr lang="en-US" sz="2400" dirty="0" err="1"/>
              <a:t>Blei</a:t>
            </a:r>
            <a:r>
              <a:rPr lang="en-US" sz="2400" dirty="0"/>
              <a:t>, A. Y. Ng, and M. I. Jordan. Latent </a:t>
            </a:r>
            <a:r>
              <a:rPr lang="en-US" sz="2400" dirty="0" err="1"/>
              <a:t>dirichlet</a:t>
            </a:r>
            <a:r>
              <a:rPr lang="en-US" sz="2400" dirty="0"/>
              <a:t> allocation. J. Mach. Learn. Res., 3:993</a:t>
            </a:r>
            <a:r>
              <a:rPr lang="en-US" sz="2400" dirty="0" smtClean="0"/>
              <a:t>–1022</a:t>
            </a:r>
            <a:r>
              <a:rPr lang="en-US" sz="2400" dirty="0"/>
              <a:t>, Mar. 2003.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/>
              <a:t>4</a:t>
            </a:r>
            <a:r>
              <a:rPr lang="en-US" sz="2400" dirty="0" smtClean="0"/>
              <a:t>]</a:t>
            </a:r>
            <a:r>
              <a:rPr lang="en-US" sz="2400" dirty="0"/>
              <a:t>http://</a:t>
            </a:r>
            <a:r>
              <a:rPr lang="en-US" sz="2400" dirty="0" err="1"/>
              <a:t>academic.research.microsoft.com</a:t>
            </a:r>
            <a:r>
              <a:rPr lang="en-US" sz="2400" dirty="0"/>
              <a:t>/</a:t>
            </a:r>
            <a:r>
              <a:rPr lang="en-US" sz="2400" dirty="0" err="1"/>
              <a:t>RankList?entitytype</a:t>
            </a:r>
            <a:r>
              <a:rPr lang="en-US" sz="2400" dirty="0"/>
              <a:t>=2&amp;topDomainID=2&amp;subDomainID=</a:t>
            </a:r>
            <a:r>
              <a:rPr lang="en-US" sz="2400" dirty="0" smtClean="0"/>
              <a:t>9</a:t>
            </a:r>
          </a:p>
          <a:p>
            <a:pPr>
              <a:buNone/>
            </a:pPr>
            <a:r>
              <a:rPr lang="en-US" sz="2400" dirty="0"/>
              <a:t>[5] Carven von </a:t>
            </a:r>
            <a:r>
              <a:rPr lang="en-US" sz="2400" dirty="0" err="1" smtClean="0"/>
              <a:t>Bearnensquash</a:t>
            </a:r>
            <a:r>
              <a:rPr lang="en-US" sz="2400" dirty="0" smtClean="0"/>
              <a:t>  Paper </a:t>
            </a:r>
            <a:r>
              <a:rPr lang="en-US" sz="2400" dirty="0"/>
              <a:t>Gestalt http://</a:t>
            </a:r>
            <a:r>
              <a:rPr lang="en-US" sz="2400" dirty="0" err="1"/>
              <a:t>vision.ucsd.edu</a:t>
            </a:r>
            <a:r>
              <a:rPr lang="en-US" sz="2400" dirty="0"/>
              <a:t>/sites/default/files/</a:t>
            </a:r>
            <a:r>
              <a:rPr lang="en-US" sz="2400" dirty="0" err="1"/>
              <a:t>gestalt.pdf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19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we studied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statistical features of papers are correlated to the decision of the conference? </a:t>
            </a:r>
          </a:p>
          <a:p>
            <a:r>
              <a:rPr lang="en-US" dirty="0" smtClean="0"/>
              <a:t>To what extend can an automatic program predict whether a paper will be accepted or not? 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architectur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8535"/>
            <a:ext cx="8229600" cy="44692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Number of pages</a:t>
            </a:r>
          </a:p>
          <a:p>
            <a:pPr lvl="1"/>
            <a:r>
              <a:rPr lang="en-US" dirty="0" smtClean="0"/>
              <a:t>Total number of tables/formulas/figures</a:t>
            </a:r>
          </a:p>
          <a:p>
            <a:pPr lvl="1"/>
            <a:r>
              <a:rPr lang="en-US" dirty="0" smtClean="0"/>
              <a:t>Number of tables/formulas/figures per page</a:t>
            </a:r>
          </a:p>
          <a:p>
            <a:pPr lvl="1"/>
            <a:r>
              <a:rPr lang="en-US" dirty="0" smtClean="0"/>
              <a:t>Max number of tables/formulas/figures per page</a:t>
            </a:r>
          </a:p>
          <a:p>
            <a:r>
              <a:rPr lang="en-US" dirty="0" smtClean="0"/>
              <a:t>Author Ranking</a:t>
            </a:r>
          </a:p>
          <a:p>
            <a:pPr lvl="1"/>
            <a:r>
              <a:rPr lang="en-US" dirty="0" smtClean="0"/>
              <a:t>2000 top authors in Natural Language &amp; Speech from Microsoft Academic Search 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Popular techniques mentioned in the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Words in the Title (TF-IDF Score)</a:t>
            </a:r>
          </a:p>
          <a:p>
            <a:r>
              <a:rPr lang="en-US" dirty="0"/>
              <a:t>Topic – LDA (Latent </a:t>
            </a:r>
            <a:r>
              <a:rPr lang="en-US" dirty="0" err="1"/>
              <a:t>Dirichlet</a:t>
            </a:r>
            <a:r>
              <a:rPr lang="en-US" dirty="0"/>
              <a:t> Allocation 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图片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Currently we only focus on ACL conference</a:t>
            </a:r>
          </a:p>
          <a:p>
            <a:r>
              <a:rPr lang="en-US" dirty="0" smtClean="0"/>
              <a:t>Year 2007, 2010, 2012</a:t>
            </a:r>
          </a:p>
          <a:p>
            <a:r>
              <a:rPr lang="en-US" dirty="0" smtClean="0"/>
              <a:t>Positive samples:</a:t>
            </a:r>
          </a:p>
          <a:p>
            <a:pPr lvl="1"/>
            <a:r>
              <a:rPr lang="en-US" dirty="0" smtClean="0"/>
              <a:t>Full papers that are accepted by the ACL</a:t>
            </a:r>
          </a:p>
          <a:p>
            <a:r>
              <a:rPr lang="en-US" dirty="0" smtClean="0"/>
              <a:t>Negative samples:</a:t>
            </a:r>
          </a:p>
          <a:p>
            <a:pPr lvl="1"/>
            <a:r>
              <a:rPr lang="en-US" dirty="0" smtClean="0"/>
              <a:t>ACL workshop papers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3376732"/>
              </p:ext>
            </p:extLst>
          </p:nvPr>
        </p:nvGraphicFramePr>
        <p:xfrm>
          <a:off x="609600" y="4724400"/>
          <a:ext cx="487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Evaluation (ACL 2012</a:t>
            </a:r>
            <a:r>
              <a:rPr lang="en-US" dirty="0" smtClean="0"/>
              <a:t>) </a:t>
            </a:r>
            <a:r>
              <a:rPr lang="en-US" dirty="0" smtClean="0"/>
              <a:t>– SVM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84715640"/>
              </p:ext>
            </p:extLst>
          </p:nvPr>
        </p:nvGraphicFramePr>
        <p:xfrm>
          <a:off x="381000" y="1371600"/>
          <a:ext cx="8305800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866900"/>
                <a:gridCol w="2076450"/>
                <a:gridCol w="207645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#Pictures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39.6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45.4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#Formulas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66.7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#Tables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72.6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69.4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71.0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73.5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74.1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Title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64.3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56.8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60.2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LDA Topic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78.5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77.1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Popular </a:t>
                      </a:r>
                      <a:r>
                        <a:rPr lang="en-US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Tech.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46.0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Author Ranking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40.3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71.2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52.5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81.4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76.6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80.6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43.4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60.0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 2010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ACL 2007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3962632"/>
              </p:ext>
            </p:extLst>
          </p:nvPr>
        </p:nvGraphicFramePr>
        <p:xfrm>
          <a:off x="609600" y="2209800"/>
          <a:ext cx="800100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86690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66.9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57.5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62.4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51.9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8740302"/>
              </p:ext>
            </p:extLst>
          </p:nvPr>
        </p:nvGraphicFramePr>
        <p:xfrm>
          <a:off x="609600" y="4648200"/>
          <a:ext cx="800100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86690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52.3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27.0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42.5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 can predicts whether the paper is published in ACL or not with good accuracy.</a:t>
            </a:r>
          </a:p>
          <a:p>
            <a:r>
              <a:rPr lang="en-US" dirty="0" smtClean="0"/>
              <a:t>The metadata and the topic distribution learned by LDA model are the best features.</a:t>
            </a:r>
          </a:p>
          <a:p>
            <a:r>
              <a:rPr lang="en-US" dirty="0" smtClean="0"/>
              <a:t>It seems that the model works better on a more balanced dataset than on a less balanced one.</a:t>
            </a:r>
          </a:p>
          <a:p>
            <a:r>
              <a:rPr lang="en-US" dirty="0" smtClean="0"/>
              <a:t>We plan to study how the topic/style of papers changes over the time.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</Template>
  <TotalTime>204</TotalTime>
  <Words>424</Words>
  <Application>Microsoft Office PowerPoint</Application>
  <PresentationFormat>On-screen Show (4:3)</PresentationFormat>
  <Paragraphs>153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Automatic Reviewer Predicting Whether a Paper will be Accepted or Rejected</vt:lpstr>
      <vt:lpstr>Problem we studied</vt:lpstr>
      <vt:lpstr>Architecture</vt:lpstr>
      <vt:lpstr>Features</vt:lpstr>
      <vt:lpstr>Features – Cont.</vt:lpstr>
      <vt:lpstr>Data Set</vt:lpstr>
      <vt:lpstr>Evaluation (ACL 2012) – SVM</vt:lpstr>
      <vt:lpstr>Evaluation – Cont.</vt:lpstr>
      <vt:lpstr>Discussion and Conclusion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</dc:creator>
  <cp:lastModifiedBy>Hong</cp:lastModifiedBy>
  <cp:revision>91</cp:revision>
  <dcterms:created xsi:type="dcterms:W3CDTF">2012-12-03T05:55:51Z</dcterms:created>
  <dcterms:modified xsi:type="dcterms:W3CDTF">2012-12-07T06:32:50Z</dcterms:modified>
</cp:coreProperties>
</file>