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vid19.who.int/" TargetMode="External"/><Relationship Id="rId3" Type="http://schemas.openxmlformats.org/officeDocument/2006/relationships/hyperlink" Target="https://www.sciencedirect.com/science/article/pii/S2090123220300540" TargetMode="External"/><Relationship Id="rId4" Type="http://schemas.openxmlformats.org/officeDocument/2006/relationships/hyperlink" Target="https://www.sciencedirect.com/science/article/pii/S1743919120301977?casa_token=WTZxwhWNuLEAAAAA:A3C3_1UK_TKBVPQGVcSEiXa7opKEYR2GcCfCRKIKRo1no1fhQo8rlaKkxeY8LvK4H4WbaiDBdA" TargetMode="External"/><Relationship Id="rId5" Type="http://schemas.openxmlformats.org/officeDocument/2006/relationships/hyperlink" Target="https://www.proquest.com/docview/215248843?pq-origsite=gscholar&amp;fromopenview=true" TargetMode="External"/><Relationship Id="rId6" Type="http://schemas.openxmlformats.org/officeDocument/2006/relationships/hyperlink" Target="https://www.medrxiv.org/content/10.1101/2020.03.15.20036673v2" TargetMode="External"/><Relationship Id="rId7" Type="http://schemas.openxmlformats.org/officeDocument/2006/relationships/hyperlink" Target="https://www.sciencedirect.com/science/article/pii/S0048969720317393?casa_token=TOC0gvxaQFoAAAAA:JPatyZEbY0V0esSH0ORsJh5jB_3y-5UXFaUDPFbXV5pxJnPqph7jS1nWC7gYvykUGk5Efqvcog" TargetMode="External"/><Relationship Id="rId8" Type="http://schemas.openxmlformats.org/officeDocument/2006/relationships/hyperlink" Target="https://www.ncbi.nlm.nih.gov/pmc/articles/PMC7226715/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1429788" y="1122362"/>
            <a:ext cx="9238213" cy="2387601"/>
          </a:xfrm>
          <a:prstGeom prst="rect">
            <a:avLst/>
          </a:prstGeom>
        </p:spPr>
        <p:txBody>
          <a:bodyPr/>
          <a:lstStyle>
            <a:lvl1pPr defTabSz="859536">
              <a:defRPr sz="5640"/>
            </a:lvl1pPr>
          </a:lstStyle>
          <a:p>
            <a:pPr/>
            <a:r>
              <a:t>The exploratory analysis of the effect of environmental factors on transmission of COVID-19</a:t>
            </a:r>
          </a:p>
        </p:txBody>
      </p:sp>
      <p:sp>
        <p:nvSpPr>
          <p:cNvPr id="95" name="Subtitle 2"/>
          <p:cNvSpPr txBox="1"/>
          <p:nvPr>
            <p:ph type="subTitle" idx="1"/>
          </p:nvPr>
        </p:nvSpPr>
        <p:spPr>
          <a:xfrm>
            <a:off x="1294013" y="3908973"/>
            <a:ext cx="10061173" cy="4237500"/>
          </a:xfrm>
          <a:prstGeom prst="rect">
            <a:avLst/>
          </a:prstGeom>
        </p:spPr>
        <p:txBody>
          <a:bodyPr/>
          <a:lstStyle/>
          <a:p>
            <a:pPr algn="l"/>
          </a:p>
          <a:p>
            <a:pPr algn="l">
              <a:defRPr sz="2800"/>
            </a:pPr>
            <a:r>
              <a:t>Zhaofeng Liu, Uhuru Kamau, Chenhao Zhao, Shuyang Lu, Yifan Zhao</a:t>
            </a:r>
          </a:p>
          <a:p>
            <a:pPr algn="l">
              <a:defRPr sz="2800"/>
            </a:pPr>
            <a:r>
              <a:t>11/11/21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creen Shot 2021-11-13 at 4.39.59 PM.png" descr="Screen Shot 2021-11-13 at 4.39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4872" y="706083"/>
            <a:ext cx="8928101" cy="29464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Preparation for the models"/>
          <p:cNvSpPr txBox="1"/>
          <p:nvPr/>
        </p:nvSpPr>
        <p:spPr>
          <a:xfrm>
            <a:off x="409277" y="341992"/>
            <a:ext cx="2968766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Preparation for the models</a:t>
            </a:r>
          </a:p>
        </p:txBody>
      </p:sp>
      <p:sp>
        <p:nvSpPr>
          <p:cNvPr id="132" name="ACF and PACF for the differentiated time series"/>
          <p:cNvSpPr txBox="1"/>
          <p:nvPr/>
        </p:nvSpPr>
        <p:spPr>
          <a:xfrm>
            <a:off x="3874964" y="3554744"/>
            <a:ext cx="444207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ACF and PACF for the differentiated time series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ingle-variable Model"/>
          <p:cNvSpPr txBox="1"/>
          <p:nvPr/>
        </p:nvSpPr>
        <p:spPr>
          <a:xfrm>
            <a:off x="409277" y="341992"/>
            <a:ext cx="2968766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Single-variable Model</a:t>
            </a:r>
          </a:p>
        </p:txBody>
      </p:sp>
      <p:graphicFrame>
        <p:nvGraphicFramePr>
          <p:cNvPr id="135" name="Table"/>
          <p:cNvGraphicFramePr/>
          <p:nvPr/>
        </p:nvGraphicFramePr>
        <p:xfrm>
          <a:off x="979343" y="863251"/>
          <a:ext cx="7629229" cy="11458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23305"/>
                <a:gridCol w="1523305"/>
                <a:gridCol w="1523305"/>
                <a:gridCol w="1523305"/>
                <a:gridCol w="1523305"/>
              </a:tblGrid>
              <a:tr h="3777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AR1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MA1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MA2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MA3</a:t>
                      </a:r>
                    </a:p>
                  </a:txBody>
                  <a:tcPr marL="0" marR="0" marT="0" marB="0" anchor="t" anchorCtr="0" horzOverflow="overflow"/>
                </a:tc>
              </a:tr>
              <a:tr h="3777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PARAMETER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0.8361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-0.4127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-0.1322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0.1599</a:t>
                      </a:r>
                    </a:p>
                  </a:txBody>
                  <a:tcPr marL="0" marR="0" marT="0" marB="0" anchor="t" anchorCtr="0" horzOverflow="overflow"/>
                </a:tc>
              </a:tr>
              <a:tr h="3777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S.E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0.0491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0.0568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0.0496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0.0498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36" name="Parameters of the Model 1"/>
          <p:cNvSpPr txBox="1"/>
          <p:nvPr/>
        </p:nvSpPr>
        <p:spPr>
          <a:xfrm>
            <a:off x="3495036" y="2184585"/>
            <a:ext cx="258514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Parameters of the Model 1</a:t>
            </a:r>
          </a:p>
        </p:txBody>
      </p:sp>
      <p:pic>
        <p:nvPicPr>
          <p:cNvPr id="137" name="Screen Shot 2021-11-13 at 4.46.01 PM.png" descr="Screen Shot 2021-11-13 at 4.46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6019" y="2699494"/>
            <a:ext cx="6875156" cy="4097315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Residual Diagnose for model 1"/>
          <p:cNvSpPr txBox="1"/>
          <p:nvPr/>
        </p:nvSpPr>
        <p:spPr>
          <a:xfrm>
            <a:off x="8455739" y="4732142"/>
            <a:ext cx="2913309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Residual Diagnose for model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Multi-variable model"/>
          <p:cNvSpPr txBox="1"/>
          <p:nvPr/>
        </p:nvSpPr>
        <p:spPr>
          <a:xfrm>
            <a:off x="602392" y="509359"/>
            <a:ext cx="2047687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Multi-variable model</a:t>
            </a:r>
          </a:p>
        </p:txBody>
      </p:sp>
      <p:graphicFrame>
        <p:nvGraphicFramePr>
          <p:cNvPr id="141" name="Table"/>
          <p:cNvGraphicFramePr/>
          <p:nvPr/>
        </p:nvGraphicFramePr>
        <p:xfrm>
          <a:off x="773354" y="1165017"/>
          <a:ext cx="7629228" cy="11458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23305"/>
                <a:gridCol w="1523305"/>
                <a:gridCol w="1523305"/>
                <a:gridCol w="1523305"/>
                <a:gridCol w="1523305"/>
              </a:tblGrid>
              <a:tr h="3777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AR1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AR2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AR3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Xreg</a:t>
                      </a:r>
                    </a:p>
                  </a:txBody>
                  <a:tcPr marL="0" marR="0" marT="0" marB="0" anchor="t" anchorCtr="0" horzOverflow="overflow"/>
                </a:tc>
              </a:tr>
              <a:tr h="3777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PARAMETER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0.4595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0.0177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0.2605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-0.6175</a:t>
                      </a:r>
                    </a:p>
                  </a:txBody>
                  <a:tcPr marL="0" marR="0" marT="0" marB="0" anchor="t" anchorCtr="0" horzOverflow="overflow"/>
                </a:tc>
              </a:tr>
              <a:tr h="3777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S.E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0.0395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0.0438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0.0391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0.1781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42" name="Parameters of model with external variables"/>
          <p:cNvSpPr txBox="1"/>
          <p:nvPr/>
        </p:nvSpPr>
        <p:spPr>
          <a:xfrm>
            <a:off x="2483310" y="2419184"/>
            <a:ext cx="4196617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Parameters of model with external variables</a:t>
            </a:r>
          </a:p>
        </p:txBody>
      </p:sp>
      <p:pic>
        <p:nvPicPr>
          <p:cNvPr id="143" name="Screen Shot 2021-11-13 at 5.10.00 PM.png" descr="Screen Shot 2021-11-13 at 5.10.0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0409" y="2776805"/>
            <a:ext cx="6482418" cy="3804898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Residual diagnosis of the…"/>
          <p:cNvSpPr txBox="1"/>
          <p:nvPr/>
        </p:nvSpPr>
        <p:spPr>
          <a:xfrm>
            <a:off x="8043760" y="4512710"/>
            <a:ext cx="2490824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Residual diagnosis of the </a:t>
            </a:r>
          </a:p>
          <a:p>
            <a:pPr/>
            <a:r>
              <a:t>final multi-variable model</a:t>
            </a:r>
          </a:p>
        </p:txBody>
      </p:sp>
      <p:sp>
        <p:nvSpPr>
          <p:cNvPr id="145" name="AIC:6950.91 VS 7058.9"/>
          <p:cNvSpPr txBox="1"/>
          <p:nvPr/>
        </p:nvSpPr>
        <p:spPr>
          <a:xfrm>
            <a:off x="8069509" y="5247116"/>
            <a:ext cx="220373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AIC:6950.91 VS 7058.9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rediction"/>
          <p:cNvSpPr txBox="1"/>
          <p:nvPr/>
        </p:nvSpPr>
        <p:spPr>
          <a:xfrm>
            <a:off x="512271" y="522233"/>
            <a:ext cx="105158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Prediction</a:t>
            </a:r>
          </a:p>
        </p:txBody>
      </p:sp>
      <p:pic>
        <p:nvPicPr>
          <p:cNvPr id="148" name="Screen Shot 2021-11-13 at 5.33.39 PM.png" descr="Screen Shot 2021-11-13 at 5.33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7050" y="920750"/>
            <a:ext cx="8597900" cy="501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/>
          <p:nvPr>
            <p:ph type="ctrTitle"/>
          </p:nvPr>
        </p:nvSpPr>
        <p:spPr>
          <a:xfrm>
            <a:off x="1524000" y="1122362"/>
            <a:ext cx="9144000" cy="900076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Conclusion</a:t>
            </a:r>
          </a:p>
        </p:txBody>
      </p:sp>
      <p:sp>
        <p:nvSpPr>
          <p:cNvPr id="151" name="Text Placeholder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algn="l">
              <a:defRPr sz="3200"/>
            </a:pPr>
            <a:r>
              <a:t>2.</a:t>
            </a:r>
            <a:r>
              <a:rPr sz="2800"/>
              <a:t>Predict the next 20 days for the change of the incident rate of Covid-19</a:t>
            </a:r>
          </a:p>
        </p:txBody>
      </p:sp>
      <p:sp>
        <p:nvSpPr>
          <p:cNvPr id="152" name="Text Placeholder 4"/>
          <p:cNvSpPr txBox="1"/>
          <p:nvPr/>
        </p:nvSpPr>
        <p:spPr>
          <a:xfrm>
            <a:off x="1569719" y="2605088"/>
            <a:ext cx="8916297" cy="82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86968">
              <a:lnSpc>
                <a:spcPct val="90000"/>
              </a:lnSpc>
              <a:spcBef>
                <a:spcPts val="900"/>
              </a:spcBef>
              <a:defRPr sz="2716"/>
            </a:lvl1pPr>
          </a:lstStyle>
          <a:p>
            <a:pPr/>
            <a:r>
              <a:t>1.There is a significant relationship between the ultraviolet and the incident rate of Covid-19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limitation</a:t>
            </a:r>
          </a:p>
        </p:txBody>
      </p:sp>
      <p:sp>
        <p:nvSpPr>
          <p:cNvPr id="155" name="Content Placeholder 2"/>
          <p:cNvSpPr txBox="1"/>
          <p:nvPr>
            <p:ph type="body" idx="1"/>
          </p:nvPr>
        </p:nvSpPr>
        <p:spPr>
          <a:xfrm>
            <a:off x="838200" y="1473797"/>
            <a:ext cx="10515600" cy="470316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1. the relationship we found between ultraviolet and Covid-19 is qualitative but not quantitative so we cannot get a general model for all range of ultraviolet.</a:t>
            </a:r>
          </a:p>
          <a:p>
            <a:pPr marL="0" indent="0">
              <a:buSzTx/>
              <a:buNone/>
            </a:pPr>
            <a:r>
              <a:t>2. the model we created did not pass the pertemanteau Test for Residual, which means we did not generate a well-fitted one but there should be much better one to obtain.</a:t>
            </a:r>
          </a:p>
          <a:p>
            <a:pPr marL="0" indent="0">
              <a:buSzTx/>
              <a:buNone/>
            </a:pPr>
            <a:r>
              <a:t>3. Our case count can be lower than actual due to insufficient report and case definition varied over time(symptom to neg/pos, anti-body test etc.)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 txBox="1"/>
          <p:nvPr>
            <p:ph type="ctrTitle"/>
          </p:nvPr>
        </p:nvSpPr>
        <p:spPr>
          <a:xfrm>
            <a:off x="0" y="-75305"/>
            <a:ext cx="9144000" cy="648429"/>
          </a:xfrm>
          <a:prstGeom prst="rect">
            <a:avLst/>
          </a:prstGeom>
        </p:spPr>
        <p:txBody>
          <a:bodyPr/>
          <a:lstStyle/>
          <a:p>
            <a:pPr algn="l" defTabSz="749808">
              <a:defRPr sz="2050"/>
            </a:pPr>
            <a:r>
              <a:t>Reference</a:t>
            </a:r>
            <a:r>
              <a:rPr sz="4428"/>
              <a:t> </a:t>
            </a:r>
          </a:p>
        </p:txBody>
      </p:sp>
      <p:sp>
        <p:nvSpPr>
          <p:cNvPr id="158" name="Subtitle 11"/>
          <p:cNvSpPr txBox="1"/>
          <p:nvPr>
            <p:ph type="subTitle" idx="1"/>
          </p:nvPr>
        </p:nvSpPr>
        <p:spPr>
          <a:xfrm>
            <a:off x="-2" y="573124"/>
            <a:ext cx="12192003" cy="710783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1000"/>
              </a:lnSpc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42900" indent="-342900" algn="l">
              <a:lnSpc>
                <a:spcPct val="81000"/>
              </a:lnSpc>
              <a:buSzPct val="100000"/>
              <a:buAutoNum type="arabicPeriod" startAt="1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World Health Organization. (n.d.). </a:t>
            </a:r>
            <a:r>
              <a:rPr i="1"/>
              <a:t>Who coronavirus (COVID-19) dashboard</a:t>
            </a:r>
            <a:r>
              <a:t>. World Health Organization. Retrieved October 7, 2021, from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https://covid19.who.int/</a:t>
            </a:r>
            <a:r>
              <a:t>.</a:t>
            </a:r>
            <a:endParaRPr sz="2200"/>
          </a:p>
          <a:p>
            <a:pPr marL="342900" indent="-342900" algn="l">
              <a:lnSpc>
                <a:spcPct val="81000"/>
              </a:lnSpc>
              <a:buSzPct val="100000"/>
              <a:buAutoNum type="arabicPeriod" startAt="1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Shereen, M. A., Khan, S., Kazmi, A., Bashir, N., &amp; Siddique, R. (2020, March 16). </a:t>
            </a:r>
            <a:r>
              <a:rPr i="1"/>
              <a:t>Covid-19 infection: Emergence, transmission, and characteristics of human coronaviruses</a:t>
            </a:r>
            <a:r>
              <a:t>. Journal of Advanced Research. Retrieved October 7, 2021, from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https://www.sciencedirect.com/science/article/pii/S2090123220300540</a:t>
            </a:r>
            <a:r>
              <a:t>.</a:t>
            </a:r>
            <a:endParaRPr sz="2200"/>
          </a:p>
          <a:p>
            <a:pPr marL="342900" indent="-342900" algn="l">
              <a:lnSpc>
                <a:spcPct val="81000"/>
              </a:lnSpc>
              <a:buSzPct val="100000"/>
              <a:buAutoNum type="arabicPeriod" startAt="1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Sohrabi, C., Alsafi, Z., O'Neill, N., Khan, M., Kerwan, A., Al-Jabir, A., Iosifidis, C., &amp; Agha, R. (2020, February 26). </a:t>
            </a:r>
            <a:r>
              <a:rPr i="1"/>
              <a:t>World Health Organization declares global emergency: A review of the 2019 novel coronavirus (COVID-19)</a:t>
            </a:r>
            <a:r>
              <a:t>. International Journal of Surgery. Retrieved October 7, 2021, from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https://www.sciencedirect.com/science/article/pii/S1743919120301977?casa_token=WTZxwhWNuLEAAAAA%3AA3C3_1UK_TKBVPQGVcSEiXa7opKEYR2GcCfCRKIKRo1no1fhQo8rlaKkxeY8LvK4H4WbaiDBdA</a:t>
            </a:r>
            <a:endParaRPr sz="1800" u="sng">
              <a:solidFill>
                <a:srgbClr val="0563C1"/>
              </a:solidFill>
            </a:endParaRPr>
          </a:p>
          <a:p>
            <a:pPr marL="342900" indent="-342900" algn="l">
              <a:lnSpc>
                <a:spcPct val="81000"/>
              </a:lnSpc>
              <a:buSzPct val="100000"/>
              <a:buAutoNum type="arabicPeriod" startAt="1"/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Methodological issues in evaluation models: The - ProQuest</a:t>
            </a:r>
            <a:r>
              <a:rPr i="0"/>
              <a:t>. (n.d.). Retrieved October 7, 2021, from </a:t>
            </a:r>
            <a:r>
              <a:rPr i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https://www.proquest.com/docview/215248843?pq-origsite=gscholar&amp;fromopenview=true</a:t>
            </a:r>
            <a:r>
              <a:rPr i="0"/>
              <a:t>.</a:t>
            </a:r>
            <a:endParaRPr sz="2200"/>
          </a:p>
          <a:p>
            <a:pPr marL="342900" indent="-342900" algn="l">
              <a:lnSpc>
                <a:spcPct val="81000"/>
              </a:lnSpc>
              <a:buSzPct val="100000"/>
              <a:buAutoNum type="arabicPeriod" startAt="1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Chin, A. W. H., Chu, J. T. S., Perera, M. R. A., Hui, K. P. Y., Yen, H.-L., Chan, M. C. W., Peiris, M., &amp; Poon, L. L. M. (2020, January 1). </a:t>
            </a:r>
            <a:r>
              <a:rPr i="1"/>
              <a:t>Stability of SARS-COV-2 in different environmental conditions</a:t>
            </a:r>
            <a:r>
              <a:t>. Med Rxiv. Retrieved October 7, 2021, from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rPr>
              <a:t>https://www.medrxiv.org/content/10.1101/2020.03.15.20036673v2</a:t>
            </a:r>
            <a:r>
              <a:t>.</a:t>
            </a:r>
            <a:endParaRPr sz="2200"/>
          </a:p>
          <a:p>
            <a:pPr marL="342900" indent="-342900" algn="l">
              <a:lnSpc>
                <a:spcPct val="81000"/>
              </a:lnSpc>
              <a:buSzPct val="100000"/>
              <a:buAutoNum type="arabicPeriod" startAt="1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Ma, Y., Zhao, Y., Liu, J., He, X., Wang, B., Fu, S., Yan, J., Niu, J., Zhou, J., &amp; Luo, B. (2020, March 26). </a:t>
            </a:r>
            <a:r>
              <a:rPr i="1"/>
              <a:t>Effects of temperature variation and humidity on the death of covid-19 in Wuhan, China</a:t>
            </a:r>
            <a:r>
              <a:t>. Science of The Total Environment. Retrieved October 7, 2021, from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 invalidUrl="" action="" tgtFrame="" tooltip="" history="1" highlightClick="0" endSnd="0"/>
              </a:rPr>
              <a:t>https://www.sciencedirect.com/science/article/pii/S0048969720317393?casa_token=TOC0gvxaQFoAAAAA%3AJPatyZEbY0V0esSH0ORsJh5jB_3y-5UXFaUDPFbXV5pxJnPqph7jS1nWC7gYvykUGk5Efqvcog</a:t>
            </a:r>
            <a:r>
              <a:t>.</a:t>
            </a:r>
            <a:endParaRPr sz="2200"/>
          </a:p>
          <a:p>
            <a:pPr marL="342900" indent="-342900" algn="l">
              <a:lnSpc>
                <a:spcPct val="81000"/>
              </a:lnSpc>
              <a:buSzPct val="100000"/>
              <a:buAutoNum type="arabicPeriod" startAt="1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Eslami, H., &amp; Jalili, M. (2020, May 15). </a:t>
            </a:r>
            <a:r>
              <a:rPr i="1"/>
              <a:t>The role of environmental factors to transmission of SARS-COV-2 (COVID-19)</a:t>
            </a:r>
            <a:r>
              <a:t>. AMB Express. Retrieved October 7, 2021, from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8" invalidUrl="" action="" tgtFrame="" tooltip="" history="1" highlightClick="0" endSnd="0"/>
              </a:rPr>
              <a:t>https://www.ncbi.nlm.nih.gov/pmc/articles/PMC7226715/</a:t>
            </a:r>
            <a:endParaRPr sz="1800"/>
          </a:p>
          <a:p>
            <a:pPr indent="457200">
              <a:lnSpc>
                <a:spcPct val="96299"/>
              </a:lnSpc>
              <a:spcBef>
                <a:spcPts val="80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  <a:endParaRPr sz="1800"/>
          </a:p>
          <a:p>
            <a:pPr marL="342900" indent="-342900" algn="l">
              <a:lnSpc>
                <a:spcPct val="81000"/>
              </a:lnSpc>
              <a:buSzPct val="100000"/>
              <a:buAutoNum type="arabicPeriod" startAt="1"/>
              <a:defRPr sz="1800"/>
            </a:pPr>
          </a:p>
          <a:p>
            <a:pPr marL="342900" indent="-342900" algn="l">
              <a:lnSpc>
                <a:spcPct val="81000"/>
              </a:lnSpc>
              <a:buSzPct val="100000"/>
              <a:buAutoNum type="arabicPeriod" startAt="2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lnSpc>
                <a:spcPct val="96299"/>
              </a:lnSpc>
              <a:spcBef>
                <a:spcPts val="800"/>
              </a:spcBef>
              <a:defRPr sz="1600"/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>
            <p:ph type="ctrTitle"/>
          </p:nvPr>
        </p:nvSpPr>
        <p:spPr>
          <a:xfrm>
            <a:off x="1524000" y="-265374"/>
            <a:ext cx="9144000" cy="2387601"/>
          </a:xfrm>
          <a:prstGeom prst="rect">
            <a:avLst/>
          </a:prstGeom>
        </p:spPr>
        <p:txBody>
          <a:bodyPr/>
          <a:lstStyle/>
          <a:p>
            <a:pPr/>
            <a:r>
              <a:t>Thanks</a:t>
            </a:r>
          </a:p>
        </p:txBody>
      </p:sp>
      <p:sp>
        <p:nvSpPr>
          <p:cNvPr id="161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Q &amp;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Rectangle 59"/>
          <p:cNvSpPr/>
          <p:nvPr/>
        </p:nvSpPr>
        <p:spPr>
          <a:xfrm>
            <a:off x="0" y="-1"/>
            <a:ext cx="6096000" cy="6865475"/>
          </a:xfrm>
          <a:prstGeom prst="rect">
            <a:avLst/>
          </a:prstGeom>
          <a:solidFill>
            <a:srgbClr val="FBE5D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Title 1"/>
          <p:cNvSpPr txBox="1"/>
          <p:nvPr>
            <p:ph type="title"/>
          </p:nvPr>
        </p:nvSpPr>
        <p:spPr>
          <a:xfrm>
            <a:off x="-1" y="-820111"/>
            <a:ext cx="4353118" cy="147466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595959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00" name="Content Placeholder 12"/>
          <p:cNvSpPr txBox="1"/>
          <p:nvPr>
            <p:ph type="body" idx="1"/>
          </p:nvPr>
        </p:nvSpPr>
        <p:spPr>
          <a:xfrm>
            <a:off x="807070" y="1096106"/>
            <a:ext cx="10940455" cy="3770434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1919">
                <a:solidFill>
                  <a:srgbClr val="595959"/>
                </a:solidFill>
              </a:defRPr>
            </a:pPr>
            <a:r>
              <a:t>The worldwide case total is 249,110,283, with more than 5 million deaths and more than 6 million recoveries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1919">
                <a:solidFill>
                  <a:srgbClr val="595959"/>
                </a:solidFill>
              </a:defRPr>
            </a:pP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1919">
                <a:solidFill>
                  <a:srgbClr val="595959"/>
                </a:solidFill>
              </a:defRPr>
            </a:pPr>
            <a:r>
              <a:t>There is a dose-response relationship suggesting a significantly negative relationship between temperature, humidity and covid-19 confirmed cases, the relationship was linear in the range from 16.8 °C to 25.8 °C and then became flat above 25.8 °C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1919">
                <a:solidFill>
                  <a:srgbClr val="595959"/>
                </a:solidFill>
              </a:defRPr>
            </a:pP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1919">
                <a:solidFill>
                  <a:srgbClr val="595959"/>
                </a:solidFill>
              </a:defRPr>
            </a:pPr>
            <a:r>
              <a:t>Disease severity and mortality rates due to COVID-19 infection are greater in the elderly and chronically ill patients, populations at high risk for vitamin D deficiency. Vitamin D plays an important role in immune function and inflammation</a:t>
            </a:r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1919">
                <a:solidFill>
                  <a:srgbClr val="595959"/>
                </a:solidFill>
              </a:defRPr>
            </a:pPr>
            <a:r>
              <a:t>As very few nutrients naturally contain vitamin D, dietary intake of vitamin D is generally insufficient, Thus sunlight plays a great part in obtaining vitamin D, which can be equally measured by ultraviolet.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3"/>
          <p:cNvSpPr txBox="1"/>
          <p:nvPr>
            <p:ph type="title"/>
          </p:nvPr>
        </p:nvSpPr>
        <p:spPr>
          <a:xfrm>
            <a:off x="823370" y="443754"/>
            <a:ext cx="7223350" cy="68849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Main Aims</a:t>
            </a:r>
          </a:p>
        </p:txBody>
      </p:sp>
      <p:sp>
        <p:nvSpPr>
          <p:cNvPr id="103" name="Content Placeholder 4"/>
          <p:cNvSpPr txBox="1"/>
          <p:nvPr>
            <p:ph type="body" sz="quarter" idx="1"/>
          </p:nvPr>
        </p:nvSpPr>
        <p:spPr>
          <a:xfrm>
            <a:off x="829990" y="4088253"/>
            <a:ext cx="10532020" cy="887507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/>
            </a:lvl1pPr>
          </a:lstStyle>
          <a:p>
            <a:pPr/>
            <a:r>
              <a:t>Aim2: the impact of Ultraviolet(vitamin D) in conjunction with Aim 1</a:t>
            </a:r>
          </a:p>
        </p:txBody>
      </p:sp>
      <p:sp>
        <p:nvSpPr>
          <p:cNvPr id="104" name="Text Placeholder 5"/>
          <p:cNvSpPr/>
          <p:nvPr>
            <p:ph type="body" idx="21"/>
          </p:nvPr>
        </p:nvSpPr>
        <p:spPr>
          <a:xfrm>
            <a:off x="823369" y="1930998"/>
            <a:ext cx="10988528" cy="6884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832104">
              <a:spcBef>
                <a:spcPts val="900"/>
              </a:spcBef>
              <a:buSzTx/>
              <a:buFontTx/>
              <a:buNone/>
              <a:defRPr sz="2184"/>
            </a:lvl1pPr>
          </a:lstStyle>
          <a:p>
            <a:pPr/>
            <a:r>
              <a:t>Aim 1: the correlation relationship between Temperature, humidity  and incident rate of covid-19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xfrm>
            <a:off x="283235" y="5556"/>
            <a:ext cx="10515601" cy="1325563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Row data obtain and method we use </a:t>
            </a:r>
            <a:br/>
          </a:p>
        </p:txBody>
      </p:sp>
      <p:sp>
        <p:nvSpPr>
          <p:cNvPr id="107" name="Subtitle 2"/>
          <p:cNvSpPr txBox="1"/>
          <p:nvPr>
            <p:ph type="body" sz="quarter" idx="1"/>
          </p:nvPr>
        </p:nvSpPr>
        <p:spPr>
          <a:xfrm>
            <a:off x="925156" y="1498750"/>
            <a:ext cx="1869329" cy="823913"/>
          </a:xfrm>
          <a:prstGeom prst="rect">
            <a:avLst/>
          </a:prstGeom>
        </p:spPr>
        <p:txBody>
          <a:bodyPr/>
          <a:lstStyle>
            <a:lvl1pPr>
              <a:lnSpc>
                <a:spcPct val="72000"/>
              </a:lnSpc>
              <a:defRPr b="0" sz="2200"/>
            </a:lvl1pPr>
          </a:lstStyle>
          <a:p>
            <a:pPr/>
            <a:r>
              <a:t>Row Data:</a:t>
            </a:r>
          </a:p>
        </p:txBody>
      </p:sp>
      <p:sp>
        <p:nvSpPr>
          <p:cNvPr id="108" name="Content Placeholder 3"/>
          <p:cNvSpPr txBox="1"/>
          <p:nvPr/>
        </p:nvSpPr>
        <p:spPr>
          <a:xfrm>
            <a:off x="885507" y="3517751"/>
            <a:ext cx="1489245" cy="462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1000"/>
              </a:spcBef>
              <a:defRPr sz="2200"/>
            </a:lvl1pPr>
          </a:lstStyle>
          <a:p>
            <a:pPr/>
            <a:r>
              <a:t>Method: </a:t>
            </a:r>
          </a:p>
        </p:txBody>
      </p:sp>
      <p:sp>
        <p:nvSpPr>
          <p:cNvPr id="109" name="Text Placeholder 4"/>
          <p:cNvSpPr/>
          <p:nvPr>
            <p:ph type="body" idx="21"/>
          </p:nvPr>
        </p:nvSpPr>
        <p:spPr>
          <a:xfrm>
            <a:off x="2258739" y="1844369"/>
            <a:ext cx="8386278" cy="8239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886968">
              <a:lnSpc>
                <a:spcPct val="72000"/>
              </a:lnSpc>
              <a:spcBef>
                <a:spcPts val="900"/>
              </a:spcBef>
              <a:buSzTx/>
              <a:buFontTx/>
              <a:buNone/>
              <a:defRPr sz="2134"/>
            </a:lvl1pPr>
          </a:lstStyle>
          <a:p>
            <a:pPr/>
            <a:r>
              <a:t>We obtain Covid data frame from JHU and Weather data from API, since relational data matched by date, we merge them to generate our row data.</a:t>
            </a:r>
          </a:p>
        </p:txBody>
      </p:sp>
      <p:sp>
        <p:nvSpPr>
          <p:cNvPr id="110" name="Content Placeholder 5"/>
          <p:cNvSpPr txBox="1"/>
          <p:nvPr/>
        </p:nvSpPr>
        <p:spPr>
          <a:xfrm>
            <a:off x="2132704" y="3517751"/>
            <a:ext cx="9176965" cy="2671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/>
            </a:lvl1pPr>
          </a:lstStyle>
          <a:p>
            <a:pPr/>
            <a:r>
              <a:t>Github, Python web scrapper, Tidyverse (R), GGplot2(R), EXCEL(VLOOKUP&amp;IF), SQL, PerformanceAnalytics(R),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xfrm>
            <a:off x="117437" y="-226545"/>
            <a:ext cx="10145360" cy="1325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Row data  Collection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xfrm>
            <a:off x="160468" y="-18351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Data Wrangling</a:t>
            </a:r>
          </a:p>
        </p:txBody>
      </p:sp>
      <p:sp>
        <p:nvSpPr>
          <p:cNvPr id="115" name="Content Placeholder 2"/>
          <p:cNvSpPr txBox="1"/>
          <p:nvPr>
            <p:ph type="body" idx="1"/>
          </p:nvPr>
        </p:nvSpPr>
        <p:spPr>
          <a:xfrm>
            <a:off x="838200" y="2073050"/>
            <a:ext cx="10515600" cy="43513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GITHUB: version control and sharing file/storage</a:t>
            </a:r>
          </a:p>
          <a:p>
            <a:pPr marL="0" indent="0">
              <a:buSzTx/>
              <a:buNone/>
            </a:pPr>
            <a:r>
              <a:t>Variable Calculation:</a:t>
            </a:r>
          </a:p>
          <a:p>
            <a:pPr marL="0" indent="0">
              <a:buSzTx/>
              <a:buNone/>
            </a:pPr>
            <a:r>
              <a:t>Dealing with Missing Data: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title"/>
          </p:nvPr>
        </p:nvSpPr>
        <p:spPr>
          <a:xfrm>
            <a:off x="0" y="-9745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Github</a:t>
            </a:r>
          </a:p>
        </p:txBody>
      </p:sp>
      <p:pic>
        <p:nvPicPr>
          <p:cNvPr id="11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19318"/>
            <a:ext cx="12192000" cy="6038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xfrm>
            <a:off x="935914" y="145228"/>
            <a:ext cx="3932238" cy="941295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Data Analyzing</a:t>
            </a:r>
          </a:p>
        </p:txBody>
      </p:sp>
      <p:sp>
        <p:nvSpPr>
          <p:cNvPr id="121" name="Content Placeholder 2"/>
          <p:cNvSpPr txBox="1"/>
          <p:nvPr>
            <p:ph type="body" idx="1"/>
          </p:nvPr>
        </p:nvSpPr>
        <p:spPr>
          <a:xfrm>
            <a:off x="935914" y="1398494"/>
            <a:ext cx="11256086" cy="360381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200"/>
            </a:pPr>
            <a:r>
              <a:t>Temperature &amp; Humidity to COVID</a:t>
            </a:r>
            <a:endParaRPr sz="2900"/>
          </a:p>
          <a:p>
            <a:pPr>
              <a:defRPr sz="2200"/>
            </a:pPr>
            <a:r>
              <a:t>Statistical Analysis</a:t>
            </a:r>
            <a:endParaRPr sz="2900"/>
          </a:p>
          <a:p>
            <a:pPr>
              <a:defRPr sz="2200"/>
            </a:pPr>
            <a:r>
              <a:t>Data Visualization</a:t>
            </a:r>
            <a:endParaRPr sz="2900"/>
          </a:p>
          <a:p>
            <a:pPr>
              <a:defRPr sz="2200"/>
            </a:pPr>
            <a:r>
              <a:t>Modeling Building (and prediction): 20 days autoregression with weather as outer variable</a:t>
            </a:r>
            <a:endParaRPr sz="2900"/>
          </a:p>
          <a:p>
            <a:pPr marL="0" indent="0">
              <a:buSzTx/>
              <a:buNone/>
              <a:defRPr sz="2400"/>
            </a:pPr>
          </a:p>
          <a:p>
            <a:pPr marL="0" indent="0">
              <a:buSzTx/>
              <a:buNone/>
              <a:defRPr sz="2200"/>
            </a:pPr>
            <a:r>
              <a:t>Ultraviolet to COVID</a:t>
            </a:r>
            <a:endParaRPr sz="2900"/>
          </a:p>
          <a:p>
            <a:pPr>
              <a:defRPr sz="2200"/>
            </a:pPr>
            <a:r>
              <a:t>statistical analysis</a:t>
            </a:r>
            <a:endParaRPr sz="2900"/>
          </a:p>
          <a:p>
            <a:pPr>
              <a:defRPr sz="2200"/>
            </a:pPr>
            <a:r>
              <a:t>Data Visualization</a:t>
            </a:r>
          </a:p>
        </p:txBody>
      </p:sp>
      <p:sp>
        <p:nvSpPr>
          <p:cNvPr id="122" name="Text Placeholder 5"/>
          <p:cNvSpPr/>
          <p:nvPr>
            <p:ph type="body" idx="21"/>
          </p:nvPr>
        </p:nvSpPr>
        <p:spPr>
          <a:xfrm>
            <a:off x="1065005" y="6153375"/>
            <a:ext cx="10639315" cy="94129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reparation for the models"/>
          <p:cNvSpPr txBox="1"/>
          <p:nvPr/>
        </p:nvSpPr>
        <p:spPr>
          <a:xfrm>
            <a:off x="409277" y="341992"/>
            <a:ext cx="2968766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Preparation for the models</a:t>
            </a:r>
          </a:p>
        </p:txBody>
      </p:sp>
      <p:pic>
        <p:nvPicPr>
          <p:cNvPr id="125" name="Screen Shot 2021-11-13 at 4.37.45 PM.png" descr="Screen Shot 2021-11-13 at 4.37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762" y="632019"/>
            <a:ext cx="8674101" cy="236220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The time series plot of the incidence of COVID-19"/>
          <p:cNvSpPr txBox="1"/>
          <p:nvPr/>
        </p:nvSpPr>
        <p:spPr>
          <a:xfrm>
            <a:off x="2855401" y="3071352"/>
            <a:ext cx="4671565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The time series plot of the incidence of COVID-19</a:t>
            </a:r>
          </a:p>
        </p:txBody>
      </p:sp>
      <p:pic>
        <p:nvPicPr>
          <p:cNvPr id="127" name="Screen Shot 2021-11-13 at 4.39.02 PM.png" descr="Screen Shot 2021-11-13 at 4.39.0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962" y="3481573"/>
            <a:ext cx="8775701" cy="232410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Differentiation of the time series"/>
          <p:cNvSpPr txBox="1"/>
          <p:nvPr/>
        </p:nvSpPr>
        <p:spPr>
          <a:xfrm>
            <a:off x="2868276" y="5800712"/>
            <a:ext cx="318008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Differentiation of the time series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