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9C9"/>
    <a:srgbClr val="85AE96"/>
    <a:srgbClr val="8DBB35"/>
    <a:srgbClr val="185C2D"/>
    <a:srgbClr val="C8CFA4"/>
    <a:srgbClr val="999E71"/>
    <a:srgbClr val="D4A510"/>
    <a:srgbClr val="5D5720"/>
    <a:srgbClr val="D7CCAE"/>
    <a:srgbClr val="AB9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-86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C678B-D5C1-4914-9FDF-71B130FB405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ECE6-0242-4146-A39E-41709CA6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3A3A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A3A3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2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0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1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AF1C-C906-4D81-A341-7FDE27E30DDE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C4A7-4450-4751-8A12-068755D3B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600323" y="683909"/>
            <a:ext cx="6126479" cy="3880140"/>
          </a:xfrm>
        </p:spPr>
        <p:txBody>
          <a:bodyPr/>
          <a:lstStyle/>
          <a:p>
            <a:pPr algn="l"/>
            <a:r>
              <a:rPr lang="en-US" sz="2000" i="1" dirty="0" smtClean="0">
                <a:latin typeface="Times" pitchFamily="18" charset="0"/>
              </a:rPr>
              <a:t>Week 2</a:t>
            </a:r>
          </a:p>
          <a:p>
            <a:pPr algn="l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Review of d3 API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600323" y="683909"/>
            <a:ext cx="6126479" cy="3880140"/>
          </a:xfrm>
        </p:spPr>
        <p:txBody>
          <a:bodyPr/>
          <a:lstStyle/>
          <a:p>
            <a:pPr algn="l"/>
            <a:r>
              <a:rPr lang="en-US" sz="2000" i="1" dirty="0" smtClean="0">
                <a:latin typeface="Times" pitchFamily="18" charset="0"/>
              </a:rPr>
              <a:t>Week 2</a:t>
            </a:r>
          </a:p>
          <a:p>
            <a:pPr algn="l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72548" y="1959334"/>
            <a:ext cx="3597302" cy="4194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d3</a:t>
            </a: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how various d3 modules relate to the visualization pipeline</a:t>
            </a:r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d3.selection</a:t>
            </a:r>
          </a:p>
          <a:p>
            <a:pPr marL="285750" indent="-285750" algn="l"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between selection and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DOMNode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and how to go from one to the other</a:t>
            </a:r>
          </a:p>
          <a:p>
            <a:pPr marL="285750" indent="-285750" algn="l"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Manipulating selection, changing style and attributes</a:t>
            </a:r>
          </a:p>
          <a:p>
            <a:pPr marL="285750" indent="-285750" algn="l">
              <a:buFontTx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Binding data to selection (enter-exit-update pattern)</a:t>
            </a:r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19600" y="1959334"/>
            <a:ext cx="3597302" cy="4194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Fundamentals of Functions</a:t>
            </a: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scope</a:t>
            </a:r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“this” context</a:t>
            </a:r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closure</a:t>
            </a:r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158" y="2107192"/>
            <a:ext cx="1147638" cy="405419"/>
          </a:xfrm>
        </p:spPr>
        <p:txBody>
          <a:bodyPr/>
          <a:lstStyle/>
          <a:p>
            <a:pPr algn="l"/>
            <a:r>
              <a:rPr lang="en-US" sz="2000" i="1" dirty="0" smtClean="0">
                <a:latin typeface="Times" pitchFamily="18" charset="0"/>
              </a:rPr>
              <a:t>Acquire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90138" y="2107192"/>
            <a:ext cx="835549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Parse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68310" y="2107192"/>
            <a:ext cx="835549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Filter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39910" y="2107192"/>
            <a:ext cx="835549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Mine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11510" y="2107192"/>
            <a:ext cx="1887110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Represent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440310" y="2107192"/>
            <a:ext cx="1887110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Refine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811910" y="2107192"/>
            <a:ext cx="1887110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Interact</a:t>
            </a:r>
            <a:endParaRPr lang="en-US" sz="2000" i="1" dirty="0">
              <a:latin typeface="Times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69712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4537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08551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75459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28113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19591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158" y="2107192"/>
            <a:ext cx="1147638" cy="405419"/>
          </a:xfrm>
        </p:spPr>
        <p:txBody>
          <a:bodyPr/>
          <a:lstStyle/>
          <a:p>
            <a:pPr algn="l"/>
            <a:r>
              <a:rPr lang="en-US" sz="2000" i="1" dirty="0" smtClean="0">
                <a:latin typeface="Times" pitchFamily="18" charset="0"/>
              </a:rPr>
              <a:t>Acquire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90138" y="2107192"/>
            <a:ext cx="835549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Parse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68310" y="2107192"/>
            <a:ext cx="835549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Filter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39910" y="2107192"/>
            <a:ext cx="835549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Mine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11510" y="2107192"/>
            <a:ext cx="1887110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Represent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440310" y="2107192"/>
            <a:ext cx="1887110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Refine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811910" y="2107192"/>
            <a:ext cx="1887110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Interact</a:t>
            </a:r>
            <a:endParaRPr lang="en-US" sz="2000" i="1" dirty="0">
              <a:latin typeface="Times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69712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4537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08551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75459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28113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19591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2475506" y="2121104"/>
            <a:ext cx="377687" cy="40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(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815054" y="2105204"/>
            <a:ext cx="377687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Times" pitchFamily="18" charset="0"/>
              </a:rPr>
              <a:t>)</a:t>
            </a:r>
            <a:endParaRPr lang="en-US" sz="2000" dirty="0">
              <a:latin typeface="Times" pitchFamily="18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305800" y="2097155"/>
            <a:ext cx="377687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Times" pitchFamily="18" charset="0"/>
              </a:rPr>
              <a:t>(</a:t>
            </a:r>
            <a:endParaRPr lang="en-US" sz="2000" dirty="0">
              <a:latin typeface="Times" pitchFamily="18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0755464" y="2123093"/>
            <a:ext cx="377687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Times" pitchFamily="18" charset="0"/>
              </a:rPr>
              <a:t>)</a:t>
            </a:r>
            <a:endParaRPr lang="en-US" sz="2000" dirty="0">
              <a:latin typeface="Times" pitchFamily="18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117157" y="2905539"/>
            <a:ext cx="1633993" cy="242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import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19400" y="2905539"/>
            <a:ext cx="2352924" cy="242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transformation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6581031" y="2905539"/>
            <a:ext cx="2279374" cy="242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185075" y="2605941"/>
            <a:ext cx="818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67000" y="2605941"/>
            <a:ext cx="3272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29400" y="2605941"/>
            <a:ext cx="1131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158" y="2107192"/>
            <a:ext cx="1147638" cy="405419"/>
          </a:xfrm>
        </p:spPr>
        <p:txBody>
          <a:bodyPr/>
          <a:lstStyle/>
          <a:p>
            <a:pPr algn="l"/>
            <a:r>
              <a:rPr lang="en-US" sz="2000" i="1" dirty="0" smtClean="0">
                <a:latin typeface="Times" pitchFamily="18" charset="0"/>
              </a:rPr>
              <a:t>Acquire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90138" y="2107192"/>
            <a:ext cx="835549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Parse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68310" y="2107192"/>
            <a:ext cx="835549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Filter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39910" y="2107192"/>
            <a:ext cx="835549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Mine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11510" y="2107192"/>
            <a:ext cx="1887110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Represent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440310" y="2107192"/>
            <a:ext cx="1887110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Refine</a:t>
            </a:r>
            <a:endParaRPr lang="en-US" sz="2000" i="1" dirty="0">
              <a:latin typeface="Times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811910" y="2107192"/>
            <a:ext cx="1887110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 smtClean="0">
                <a:latin typeface="Times" pitchFamily="18" charset="0"/>
              </a:rPr>
              <a:t>Interact</a:t>
            </a:r>
            <a:endParaRPr lang="en-US" sz="2000" i="1" dirty="0">
              <a:latin typeface="Times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69712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4537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08551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75459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28113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19591" y="2286048"/>
            <a:ext cx="3637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2475506" y="2121104"/>
            <a:ext cx="377687" cy="4054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(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815054" y="2105204"/>
            <a:ext cx="377687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Times" pitchFamily="18" charset="0"/>
              </a:rPr>
              <a:t>)</a:t>
            </a:r>
            <a:endParaRPr lang="en-US" sz="2000" dirty="0">
              <a:latin typeface="Times" pitchFamily="18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8305800" y="2097155"/>
            <a:ext cx="377687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Times" pitchFamily="18" charset="0"/>
              </a:rPr>
              <a:t>(</a:t>
            </a:r>
            <a:endParaRPr lang="en-US" sz="2000" dirty="0">
              <a:latin typeface="Times" pitchFamily="18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0755464" y="2123093"/>
            <a:ext cx="377687" cy="40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Times" pitchFamily="18" charset="0"/>
              </a:rPr>
              <a:t>)</a:t>
            </a:r>
            <a:endParaRPr lang="en-US" sz="2000" dirty="0">
              <a:latin typeface="Times" pitchFamily="18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117157" y="2905539"/>
            <a:ext cx="1633993" cy="242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 import</a:t>
            </a: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d3.csv</a:t>
            </a: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19400" y="2905539"/>
            <a:ext cx="2352924" cy="242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 transformation</a:t>
            </a: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d3-collection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3-array</a:t>
            </a: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structure manipulation (e.g. arrays)</a:t>
            </a: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Various d3 layouts</a:t>
            </a:r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6581031" y="2905539"/>
            <a:ext cx="2279374" cy="242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</a:p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d3-selection</a:t>
            </a:r>
          </a:p>
          <a:p>
            <a:pPr algn="l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Enter-exit-update pattern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185075" y="2605941"/>
            <a:ext cx="818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67000" y="2605941"/>
            <a:ext cx="3272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29400" y="2605941"/>
            <a:ext cx="1131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6" y="896311"/>
            <a:ext cx="10058400" cy="5031712"/>
          </a:xfrm>
          <a:prstGeom prst="rect">
            <a:avLst/>
          </a:prstGeom>
        </p:spPr>
      </p:pic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600323" y="683909"/>
            <a:ext cx="6126479" cy="3880140"/>
          </a:xfrm>
        </p:spPr>
        <p:txBody>
          <a:bodyPr/>
          <a:lstStyle/>
          <a:p>
            <a:pPr algn="l"/>
            <a:r>
              <a:rPr lang="en-US" sz="2000" i="1" dirty="0" smtClean="0">
                <a:latin typeface="Times" pitchFamily="18" charset="0"/>
              </a:rPr>
              <a:t>Week 2</a:t>
            </a:r>
          </a:p>
          <a:p>
            <a:pPr algn="l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Enter/Exit/Update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7" y="896311"/>
            <a:ext cx="10058397" cy="5031712"/>
          </a:xfrm>
          <a:prstGeom prst="rect">
            <a:avLst/>
          </a:prstGeom>
        </p:spPr>
      </p:pic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600323" y="683909"/>
            <a:ext cx="6126479" cy="3880140"/>
          </a:xfrm>
        </p:spPr>
        <p:txBody>
          <a:bodyPr/>
          <a:lstStyle/>
          <a:p>
            <a:pPr algn="l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updateSet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selection.data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7" y="896311"/>
            <a:ext cx="10058397" cy="503171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00323" y="683909"/>
            <a:ext cx="6126479" cy="1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updateSet.enter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8" y="896311"/>
            <a:ext cx="10058395" cy="503171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00323" y="683909"/>
            <a:ext cx="6126479" cy="1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A3A3A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updateSet.exit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8" y="896311"/>
            <a:ext cx="10058395" cy="503171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0323" y="683909"/>
            <a:ext cx="6126479" cy="938157"/>
          </a:xfrm>
        </p:spPr>
        <p:txBody>
          <a:bodyPr/>
          <a:lstStyle/>
          <a:p>
            <a:pPr algn="l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updateSet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selection.data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(array, key)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asakiLight">
      <a:dk1>
        <a:srgbClr val="3B3B3B"/>
      </a:dk1>
      <a:lt1>
        <a:sysClr val="window" lastClr="FFFFFF"/>
      </a:lt1>
      <a:dk2>
        <a:srgbClr val="BFC9D9"/>
      </a:dk2>
      <a:lt2>
        <a:srgbClr val="D9D9D9"/>
      </a:lt2>
      <a:accent1>
        <a:srgbClr val="D1C7D9"/>
      </a:accent1>
      <a:accent2>
        <a:srgbClr val="DEBFBF"/>
      </a:accent2>
      <a:accent3>
        <a:srgbClr val="D9CCB0"/>
      </a:accent3>
      <a:accent4>
        <a:srgbClr val="C7CFA6"/>
      </a:accent4>
      <a:accent5>
        <a:srgbClr val="BAD9C9"/>
      </a:accent5>
      <a:accent6>
        <a:srgbClr val="ABABAB"/>
      </a:accent6>
      <a:hlink>
        <a:srgbClr val="8C99C2"/>
      </a:hlink>
      <a:folHlink>
        <a:srgbClr val="A88CAD"/>
      </a:folHlink>
    </a:clrScheme>
    <a:fontScheme name="Sasaki Fonts">
      <a:majorFont>
        <a:latin typeface="Korolev Bold"/>
        <a:ea typeface=""/>
        <a:cs typeface=""/>
      </a:majorFont>
      <a:minorFont>
        <a:latin typeface="Cheltenham ITC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ay">
      <a:srgbClr val="3A3A3A"/>
    </a:custClr>
    <a:custClr name="Dark Blue">
      <a:srgbClr val="441CC1"/>
    </a:custClr>
    <a:custClr name="Dark Purple">
      <a:srgbClr val="720087"/>
    </a:custClr>
    <a:custClr name="Dark Red">
      <a:srgbClr val="87002D"/>
    </a:custClr>
    <a:custClr name="Dark Orange">
      <a:srgbClr val="915B00"/>
    </a:custClr>
    <a:custClr name="Dark Yellow">
      <a:srgbClr val="5E5600"/>
    </a:custClr>
    <a:custClr name="Dark Green">
      <a:srgbClr val="005B2D"/>
    </a:custClr>
    <a:custClr name="White 1">
      <a:srgbClr val="FFFFFF"/>
    </a:custClr>
    <a:custClr name="White 2">
      <a:srgbClr val="FFFFFF"/>
    </a:custClr>
    <a:custClr name="White 3">
      <a:srgbClr val="FFFFFF"/>
    </a:custClr>
    <a:custClr name="Bright Gray">
      <a:srgbClr val="727272"/>
    </a:custClr>
    <a:custClr name="Bright Blue">
      <a:srgbClr val="607CFF"/>
    </a:custClr>
    <a:custClr name="Bright Purple">
      <a:srgbClr val="C14CFF"/>
    </a:custClr>
    <a:custClr name="Bright Red">
      <a:srgbClr val="FF002D"/>
    </a:custClr>
    <a:custClr name="Bright Orange">
      <a:srgbClr val="FF7700"/>
    </a:custClr>
    <a:custClr name="Bright Yellow">
      <a:srgbClr val="D8A300"/>
    </a:custClr>
    <a:custClr name="Bright Green">
      <a:srgbClr val="89BA00"/>
    </a:custClr>
    <a:custClr name="White 4">
      <a:srgbClr val="FFFFFF"/>
    </a:custClr>
    <a:custClr name="White 5">
      <a:srgbClr val="FFFFFF"/>
    </a:custClr>
    <a:custClr name="White 6">
      <a:srgbClr val="FFFFFF"/>
    </a:custClr>
    <a:custClr name="Muted Gray">
      <a:srgbClr val="AAAAAA"/>
    </a:custClr>
    <a:custClr name="Muted Blue">
      <a:srgbClr val="8C99C1"/>
    </a:custClr>
    <a:custClr name="Muted Purple">
      <a:srgbClr val="A88CAD"/>
    </a:custClr>
    <a:custClr name="Muted Red">
      <a:srgbClr val="B78E8E"/>
    </a:custClr>
    <a:custClr name="Muted Orange">
      <a:srgbClr val="AD9B7F"/>
    </a:custClr>
    <a:custClr name="Muted Yellow">
      <a:srgbClr val="999E72"/>
    </a:custClr>
    <a:custClr name="Muted Green">
      <a:srgbClr val="7FAD96"/>
    </a:custClr>
    <a:custClr name="White 7">
      <a:srgbClr val="FFFFFF"/>
    </a:custClr>
    <a:custClr name="White 8">
      <a:srgbClr val="FFFFFF"/>
    </a:custClr>
    <a:custClr name="White 9">
      <a:srgbClr val="FFFFFF"/>
    </a:custClr>
    <a:custClr name="Light Gray">
      <a:srgbClr val="D9D9D9"/>
    </a:custClr>
    <a:custClr name="Light Blue">
      <a:srgbClr val="BFC9D8"/>
    </a:custClr>
    <a:custClr name="Light Purple">
      <a:srgbClr val="D1C6D8"/>
    </a:custClr>
    <a:custClr name="Light Red">
      <a:srgbClr val="DDBFBF"/>
    </a:custClr>
    <a:custClr name="Light Orange">
      <a:srgbClr val="D8CCAF"/>
    </a:custClr>
    <a:custClr name="Light Yellow">
      <a:srgbClr val="C6CEA5"/>
    </a:custClr>
    <a:custClr name="Light Green">
      <a:srgbClr val="BAD8C9"/>
    </a:custClr>
    <a:custClr name="White 10">
      <a:srgbClr val="FFFFFF"/>
    </a:custClr>
    <a:custClr name="White 11">
      <a:srgbClr val="FFFFFF"/>
    </a:custClr>
    <a:custClr name="White 12">
      <a:srgbClr val="FFFFFF"/>
    </a:custClr>
  </a:custClrLst>
  <a:extLst>
    <a:ext uri="{05A4C25C-085E-4340-85A3-A5531E510DB2}">
      <thm15:themeFamily xmlns:thm15="http://schemas.microsoft.com/office/thememl/2012/main" xmlns="" name="Presentation1" id="{BEDB95D1-01F7-47FF-9E81-50E3E6270496}" vid="{CAB2876D-9A29-4B04-AD07-3A550009D7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</TotalTime>
  <Words>141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Sasaki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Siqi Zhu</dc:creator>
  <cp:lastModifiedBy>Siqi Zhu</cp:lastModifiedBy>
  <cp:revision>3</cp:revision>
  <dcterms:created xsi:type="dcterms:W3CDTF">2018-01-18T16:55:17Z</dcterms:created>
  <dcterms:modified xsi:type="dcterms:W3CDTF">2018-01-18T17:31:16Z</dcterms:modified>
</cp:coreProperties>
</file>