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imo Italics" charset="1" panose="020B0604020202090204"/>
      <p:regular r:id="rId14"/>
    </p:embeddedFont>
    <p:embeddedFont>
      <p:font typeface="Lucida Console" charset="1" panose="020B0609040504020204"/>
      <p:regular r:id="rId15"/>
    </p:embeddedFont>
    <p:embeddedFont>
      <p:font typeface="Montserrat" charset="1" panose="00000500000000000000"/>
      <p:regular r:id="rId16"/>
    </p:embeddedFont>
    <p:embeddedFont>
      <p:font typeface="Century Gothic Paneuropean" charset="1" panose="020B0502020202020204"/>
      <p:regular r:id="rId17"/>
    </p:embeddedFont>
    <p:embeddedFont>
      <p:font typeface="Arimo Bold" charset="1" panose="020B0704020202020204"/>
      <p:regular r:id="rId19"/>
    </p:embeddedFont>
    <p:embeddedFont>
      <p:font typeface="Lucida Console Semi-Bold" charset="1" panose="020B0809040504020204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75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113810"/>
            <a:ext cx="18287998" cy="1916828"/>
            <a:chOff x="0" y="0"/>
            <a:chExt cx="24383997" cy="25557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997" cy="2555771"/>
            </a:xfrm>
            <a:custGeom>
              <a:avLst/>
              <a:gdLst/>
              <a:ahLst/>
              <a:cxnLst/>
              <a:rect r="r" b="b" t="t" l="l"/>
              <a:pathLst>
                <a:path h="2555771" w="24383997">
                  <a:moveTo>
                    <a:pt x="0" y="0"/>
                  </a:moveTo>
                  <a:lnTo>
                    <a:pt x="24383997" y="0"/>
                  </a:lnTo>
                  <a:lnTo>
                    <a:pt x="24383997" y="2555771"/>
                  </a:lnTo>
                  <a:lnTo>
                    <a:pt x="0" y="2555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383997" cy="26033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</a:p>
            <a:p>
              <a:pPr algn="ctr">
                <a:lnSpc>
                  <a:spcPts val="11519"/>
                </a:lnSpc>
              </a:pPr>
            </a:p>
            <a:p>
              <a:pPr algn="ctr">
                <a:lnSpc>
                  <a:spcPts val="12960"/>
                </a:lnSpc>
              </a:pPr>
              <a:r>
                <a:rPr lang="en-US" sz="10800" i="true">
                  <a:solidFill>
                    <a:srgbClr val="FFFFFF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HACKNATICS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9907" y="5921614"/>
            <a:ext cx="14988150" cy="234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00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“An AI agent that autonomously welcome users, delivers an interactive website demo by navigating through different pages, and intelligently responds to user’s voice commands in real time.”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5240" y="351014"/>
            <a:ext cx="5448202" cy="691700"/>
            <a:chOff x="0" y="0"/>
            <a:chExt cx="7264269" cy="922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64273" cy="922274"/>
            </a:xfrm>
            <a:custGeom>
              <a:avLst/>
              <a:gdLst/>
              <a:ahLst/>
              <a:cxnLst/>
              <a:rect r="r" b="b" t="t" l="l"/>
              <a:pathLst>
                <a:path h="922274" w="7264273">
                  <a:moveTo>
                    <a:pt x="0" y="0"/>
                  </a:moveTo>
                  <a:lnTo>
                    <a:pt x="7264273" y="0"/>
                  </a:lnTo>
                  <a:lnTo>
                    <a:pt x="7264273" y="922274"/>
                  </a:lnTo>
                  <a:lnTo>
                    <a:pt x="0" y="922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" t="0" r="-2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246200" y="0"/>
            <a:ext cx="5041798" cy="3133896"/>
            <a:chOff x="0" y="0"/>
            <a:chExt cx="6722397" cy="41785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364" cy="4178554"/>
            </a:xfrm>
            <a:custGeom>
              <a:avLst/>
              <a:gdLst/>
              <a:ahLst/>
              <a:cxnLst/>
              <a:rect r="r" b="b" t="t" l="l"/>
              <a:pathLst>
                <a:path h="4178554" w="6722364">
                  <a:moveTo>
                    <a:pt x="0" y="0"/>
                  </a:moveTo>
                  <a:lnTo>
                    <a:pt x="6722364" y="0"/>
                  </a:lnTo>
                  <a:lnTo>
                    <a:pt x="6722364" y="4178554"/>
                  </a:lnTo>
                  <a:lnTo>
                    <a:pt x="0" y="4178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AutoShape 10" id="10"/>
          <p:cNvSpPr/>
          <p:nvPr/>
        </p:nvSpPr>
        <p:spPr>
          <a:xfrm rot="10787152">
            <a:off x="735016" y="9114350"/>
            <a:ext cx="16817967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7020125" y="9260075"/>
            <a:ext cx="717750" cy="5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33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342" y="4250712"/>
            <a:ext cx="17015278" cy="64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Syed Huzaifa, Syed Daniyal, Maimoona Masood, Saqib Sheikh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9625" y="1698202"/>
            <a:ext cx="10215594" cy="354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Business Viability</a:t>
            </a:r>
          </a:p>
          <a:p>
            <a:pPr algn="ctr">
              <a:lnSpc>
                <a:spcPts val="7680"/>
              </a:lnSpc>
            </a:pPr>
          </a:p>
          <a:p>
            <a:pPr algn="ctr">
              <a:lnSpc>
                <a:spcPts val="4800"/>
              </a:lnSpc>
            </a:pPr>
          </a:p>
          <a:p>
            <a:pPr algn="ctr">
              <a:lnSpc>
                <a:spcPts val="7680"/>
              </a:lnSpc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46200" y="0"/>
            <a:ext cx="5041798" cy="3133896"/>
            <a:chOff x="0" y="0"/>
            <a:chExt cx="6722397" cy="4178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22364" cy="4178554"/>
            </a:xfrm>
            <a:custGeom>
              <a:avLst/>
              <a:gdLst/>
              <a:ahLst/>
              <a:cxnLst/>
              <a:rect r="r" b="b" t="t" l="l"/>
              <a:pathLst>
                <a:path h="4178554" w="6722364">
                  <a:moveTo>
                    <a:pt x="0" y="0"/>
                  </a:moveTo>
                  <a:lnTo>
                    <a:pt x="6722364" y="0"/>
                  </a:lnTo>
                  <a:lnTo>
                    <a:pt x="6722364" y="4178554"/>
                  </a:lnTo>
                  <a:lnTo>
                    <a:pt x="0" y="4178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rot="10787152">
            <a:off x="735016" y="9114350"/>
            <a:ext cx="16817967" cy="0"/>
          </a:xfrm>
          <a:prstGeom prst="line">
            <a:avLst/>
          </a:prstGeom>
          <a:ln cap="rnd" w="9525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921775" y="9303875"/>
            <a:ext cx="752550" cy="5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33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01400" y="610118"/>
            <a:ext cx="5448418" cy="674820"/>
            <a:chOff x="0" y="0"/>
            <a:chExt cx="7264557" cy="8997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64527" cy="899795"/>
            </a:xfrm>
            <a:custGeom>
              <a:avLst/>
              <a:gdLst/>
              <a:ahLst/>
              <a:cxnLst/>
              <a:rect r="r" b="b" t="t" l="l"/>
              <a:pathLst>
                <a:path h="899795" w="7264527">
                  <a:moveTo>
                    <a:pt x="0" y="0"/>
                  </a:moveTo>
                  <a:lnTo>
                    <a:pt x="7264527" y="0"/>
                  </a:lnTo>
                  <a:lnTo>
                    <a:pt x="7264527" y="899795"/>
                  </a:lnTo>
                  <a:lnTo>
                    <a:pt x="0" y="899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50" r="0" b="-124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42754" y="2876760"/>
            <a:ext cx="13164986" cy="570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Our Smart Agent enhances user engagement and product understanding by autonomously guiding visitors through interactive website demo and responding to real-time user’s voice commands by</a:t>
            </a:r>
          </a:p>
          <a:p>
            <a:pPr algn="ctr">
              <a:lnSpc>
                <a:spcPts val="5039"/>
              </a:lnSpc>
            </a:pPr>
            <a:r>
              <a:rPr lang="en-US" sz="2799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showcasing products key features. It reduces the need for manual support, and delivers a modern, hands-free user’s experience. It's scalable and customizable design makes it valuable across industries aiming to boost customer interaction and automate demos efficiently..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31210" y="85217"/>
            <a:ext cx="7197700" cy="79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36"/>
              </a:lnSpc>
            </a:pPr>
            <a:r>
              <a:rPr lang="en-US" b="true" sz="4800" spc="441">
                <a:solidFill>
                  <a:srgbClr val="000000"/>
                </a:solidFill>
                <a:latin typeface="Lucida Console Semi-Bold"/>
                <a:ea typeface="Lucida Console Semi-Bold"/>
                <a:cs typeface="Lucida Console Semi-Bold"/>
                <a:sym typeface="Lucida Console Semi-Bold"/>
              </a:rPr>
              <a:t>Solution</a:t>
            </a:r>
            <a:r>
              <a:rPr lang="en-US" b="true" sz="4800" spc="441">
                <a:solidFill>
                  <a:srgbClr val="000000"/>
                </a:solidFill>
                <a:latin typeface="Lucida Console Semi-Bold"/>
                <a:ea typeface="Lucida Console Semi-Bold"/>
                <a:cs typeface="Lucida Console Semi-Bold"/>
                <a:sym typeface="Lucida Console Semi-Bold"/>
              </a:rPr>
              <a:t>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540" y="1684655"/>
            <a:ext cx="17750118" cy="1481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109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Manual website demos are outdated, repetitive, and unscalable. Users expect real-time interactivity, personalization, and simplicity — but most businesses struggle to deliver that experience efficiently.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540" y="3261359"/>
            <a:ext cx="4022154" cy="62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6"/>
              </a:lnSpc>
            </a:pPr>
            <a:r>
              <a:rPr lang="en-US" sz="3800" spc="349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Our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38469" y="3955922"/>
            <a:ext cx="16751193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0"/>
              </a:lnSpc>
            </a:pPr>
            <a:r>
              <a:rPr lang="en-US" sz="3200" spc="6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 </a:t>
            </a:r>
            <a:r>
              <a:rPr lang="en-US" sz="3200" spc="6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We’ve built an intelligent AI agent that:</a:t>
            </a:r>
          </a:p>
          <a:p>
            <a:pPr algn="l" marL="604518" indent="-302259" lvl="1">
              <a:lnSpc>
                <a:spcPts val="4059"/>
              </a:lnSpc>
              <a:buFont typeface="Arial"/>
              <a:buChar char="•"/>
            </a:pPr>
            <a:r>
              <a:rPr lang="en-US" sz="2799" spc="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Autonomously welcomes users on your website</a:t>
            </a:r>
          </a:p>
          <a:p>
            <a:pPr algn="l" marL="604518" indent="-302259" lvl="1">
              <a:lnSpc>
                <a:spcPts val="4059"/>
              </a:lnSpc>
              <a:buFont typeface="Arial"/>
              <a:buChar char="•"/>
            </a:pPr>
            <a:r>
              <a:rPr lang="en-US" sz="2799" spc="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Navigates through key pages, offering a live, interactive tour</a:t>
            </a:r>
          </a:p>
          <a:p>
            <a:pPr algn="l" marL="604518" indent="-302259" lvl="1">
              <a:lnSpc>
                <a:spcPts val="4059"/>
              </a:lnSpc>
              <a:buFont typeface="Arial"/>
              <a:buChar char="•"/>
            </a:pPr>
            <a:r>
              <a:rPr lang="en-US" sz="2799" spc="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Listens and responds to voice commands in real-time</a:t>
            </a:r>
          </a:p>
          <a:p>
            <a:pPr algn="l" marL="604518" indent="-302259" lvl="1">
              <a:lnSpc>
                <a:spcPts val="4059"/>
              </a:lnSpc>
              <a:buFont typeface="Arial"/>
              <a:buChar char="•"/>
            </a:pPr>
            <a:r>
              <a:rPr lang="en-US" sz="2799" spc="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Delivers product education hands-free</a:t>
            </a:r>
          </a:p>
          <a:p>
            <a:pPr algn="l" marL="604518" indent="-302259" lvl="1">
              <a:lnSpc>
                <a:spcPts val="4059"/>
              </a:lnSpc>
              <a:buFont typeface="Arial"/>
              <a:buChar char="•"/>
            </a:pPr>
            <a:r>
              <a:rPr lang="en-US" sz="2799" spc="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This removes friction, reduces dependency on manual support, and increases engagement with modern, AI-powered interaction.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540" y="942975"/>
            <a:ext cx="5572795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spc="148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Wh</a:t>
            </a:r>
            <a:r>
              <a:rPr lang="en-US" sz="3799" spc="148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at We’re Solving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892" y="62913"/>
            <a:ext cx="18192750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spc="23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Technic</a:t>
            </a:r>
            <a:r>
              <a:rPr lang="en-US" sz="3799" spc="235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al Architecture Overview</a:t>
            </a:r>
          </a:p>
          <a:p>
            <a:pPr algn="l">
              <a:lnSpc>
                <a:spcPts val="4759"/>
              </a:lnSpc>
            </a:pPr>
            <a:r>
              <a:rPr lang="en-US" sz="3399" spc="312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Frontend Stack</a:t>
            </a:r>
          </a:p>
          <a:p>
            <a:pPr algn="l">
              <a:lnSpc>
                <a:spcPts val="3920"/>
              </a:lnSpc>
            </a:pPr>
            <a:r>
              <a:rPr lang="en-US" sz="2800" spc="257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Our frontend is designed with performance, scalability, and modern UI/UX in mind: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33615" y="2255568"/>
            <a:ext cx="18697815" cy="375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Framework: Next.js 14.2.2 Blazing-fast ren</a:t>
            </a: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dering with file-based routing.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Language: TypeScript Type-safe development for better code quality.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Styling: Tailwind CSS Utility-first CSS for rapid, responsive design.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UI Components: Lucide Icons Clean and lightweight icons for modern UIs.</a:t>
            </a:r>
            <a:r>
              <a:rPr lang="en-US" b="true" sz="3100">
                <a:solidFill>
                  <a:srgbClr val="000000"/>
                </a:solidFill>
                <a:latin typeface="Lucida Console Semi-Bold"/>
                <a:ea typeface="Lucida Console Semi-Bold"/>
                <a:cs typeface="Lucida Console Semi-Bold"/>
                <a:sym typeface="Lucida Console Semi-Bold"/>
              </a:rPr>
              <a:t> 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State Management: useState, useEffect Efficient handling of UI logic using React Hooks.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Routing: Next.js native routing Simplified navigation and dynamic routes.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1892" y="6147562"/>
            <a:ext cx="3604840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spc="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</a:t>
            </a:r>
            <a:r>
              <a:rPr lang="en-US" sz="3400" spc="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28708" y="6869636"/>
            <a:ext cx="18288000" cy="323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Framework: Fast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High-performance Python web framework for APIs.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Language: Python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Widely used, scalable, and ideal for AI and automation.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Speech Tool: gTTS (Google Text-to-Speech)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AI agent’s responses into human-like speech in real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9625" y="1120470"/>
            <a:ext cx="10068750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Product Demo</a:t>
            </a:r>
          </a:p>
          <a:p>
            <a:pPr algn="ctr">
              <a:lnSpc>
                <a:spcPts val="7680"/>
              </a:lnSpc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46200" y="0"/>
            <a:ext cx="5041798" cy="3133896"/>
            <a:chOff x="0" y="0"/>
            <a:chExt cx="6722397" cy="4178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22364" cy="4178554"/>
            </a:xfrm>
            <a:custGeom>
              <a:avLst/>
              <a:gdLst/>
              <a:ahLst/>
              <a:cxnLst/>
              <a:rect r="r" b="b" t="t" l="l"/>
              <a:pathLst>
                <a:path h="4178554" w="6722364">
                  <a:moveTo>
                    <a:pt x="0" y="0"/>
                  </a:moveTo>
                  <a:lnTo>
                    <a:pt x="6722364" y="0"/>
                  </a:lnTo>
                  <a:lnTo>
                    <a:pt x="6722364" y="4178554"/>
                  </a:lnTo>
                  <a:lnTo>
                    <a:pt x="0" y="4178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rot="10787152">
            <a:off x="735016" y="9114350"/>
            <a:ext cx="16817967" cy="0"/>
          </a:xfrm>
          <a:prstGeom prst="line">
            <a:avLst/>
          </a:prstGeom>
          <a:ln cap="rnd" w="9525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921775" y="9303875"/>
            <a:ext cx="752550" cy="5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335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01400" y="458908"/>
            <a:ext cx="5448418" cy="691700"/>
            <a:chOff x="0" y="0"/>
            <a:chExt cx="7264557" cy="9222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64527" cy="922274"/>
            </a:xfrm>
            <a:custGeom>
              <a:avLst/>
              <a:gdLst/>
              <a:ahLst/>
              <a:cxnLst/>
              <a:rect r="r" b="b" t="t" l="l"/>
              <a:pathLst>
                <a:path h="922274" w="7264527">
                  <a:moveTo>
                    <a:pt x="0" y="0"/>
                  </a:moveTo>
                  <a:lnTo>
                    <a:pt x="7264527" y="0"/>
                  </a:lnTo>
                  <a:lnTo>
                    <a:pt x="7264527" y="922274"/>
                  </a:lnTo>
                  <a:lnTo>
                    <a:pt x="0" y="922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049142" y="2488434"/>
            <a:ext cx="14255822" cy="6523364"/>
            <a:chOff x="0" y="0"/>
            <a:chExt cx="19007763" cy="8697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07710" cy="8697849"/>
            </a:xfrm>
            <a:custGeom>
              <a:avLst/>
              <a:gdLst/>
              <a:ahLst/>
              <a:cxnLst/>
              <a:rect r="r" b="b" t="t" l="l"/>
              <a:pathLst>
                <a:path h="8697849" w="19007710">
                  <a:moveTo>
                    <a:pt x="0" y="0"/>
                  </a:moveTo>
                  <a:lnTo>
                    <a:pt x="19007710" y="0"/>
                  </a:lnTo>
                  <a:lnTo>
                    <a:pt x="19007710" y="8697849"/>
                  </a:lnTo>
                  <a:lnTo>
                    <a:pt x="0" y="8697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462" r="0" b="-11462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DAGtB5WA8U0</dc:identifier>
  <dcterms:modified xsi:type="dcterms:W3CDTF">2011-08-01T06:04:30Z</dcterms:modified>
  <cp:revision>1</cp:revision>
  <dc:title>Pitch Deck - Hackfest 3.0 2.pptx</dc:title>
</cp:coreProperties>
</file>