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9" r:id="rId8"/>
    <p:sldId id="267" r:id="rId9"/>
    <p:sldId id="260" r:id="rId10"/>
    <p:sldId id="261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agag\Desktop\2018\Spring%2018\Nemerical%20Electromagnectics\My_Project2\HFSS_Mod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Constant for TM mode</a:t>
            </a:r>
          </a:p>
        </c:rich>
      </c:tx>
      <c:layout>
        <c:manualLayout>
          <c:xMode val="edge"/>
          <c:yMode val="edge"/>
          <c:x val="0.22582028491884096"/>
          <c:y val="1.9753086419753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HFSS_Mode!$F$1</c:f>
              <c:strCache>
                <c:ptCount val="1"/>
                <c:pt idx="0">
                  <c:v>Mode_TM11 [] - length='100mm'</c:v>
                </c:pt>
              </c:strCache>
            </c:strRef>
          </c:tx>
          <c:spPr>
            <a:ln w="508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HFSS_Mode!$A$2:$A$502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xVal>
          <c:yVal>
            <c:numRef>
              <c:f>HFSS_Mode!$F$2:$F$102</c:f>
              <c:numCache>
                <c:formatCode>General</c:formatCode>
                <c:ptCount val="1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0.16778180224212599</c:v>
                </c:pt>
                <c:pt idx="69">
                  <c:v>0.23695681969405899</c:v>
                </c:pt>
                <c:pt idx="70">
                  <c:v>0.28801913387321498</c:v>
                </c:pt>
                <c:pt idx="71">
                  <c:v>0.32960102510984701</c:v>
                </c:pt>
                <c:pt idx="72">
                  <c:v>0.365042494900366</c:v>
                </c:pt>
                <c:pt idx="73">
                  <c:v>0.39606869217145602</c:v>
                </c:pt>
                <c:pt idx="74">
                  <c:v>0.42371445357795501</c:v>
                </c:pt>
                <c:pt idx="75">
                  <c:v>0.44866132390183899</c:v>
                </c:pt>
                <c:pt idx="76">
                  <c:v>0.47138797797847798</c:v>
                </c:pt>
                <c:pt idx="77">
                  <c:v>0.49224679613132499</c:v>
                </c:pt>
                <c:pt idx="78">
                  <c:v>0.511506666152995</c:v>
                </c:pt>
                <c:pt idx="79">
                  <c:v>0.52937864939350299</c:v>
                </c:pt>
                <c:pt idx="80">
                  <c:v>0.54603224073795498</c:v>
                </c:pt>
                <c:pt idx="81">
                  <c:v>0.56160613550229599</c:v>
                </c:pt>
                <c:pt idx="82">
                  <c:v>0.57621562339978305</c:v>
                </c:pt>
                <c:pt idx="83">
                  <c:v>0.58995782362146998</c:v>
                </c:pt>
                <c:pt idx="84">
                  <c:v>0.60291548891412095</c:v>
                </c:pt>
                <c:pt idx="85">
                  <c:v>0.61515983235330896</c:v>
                </c:pt>
                <c:pt idx="86">
                  <c:v>0.62675266918834904</c:v>
                </c:pt>
                <c:pt idx="87">
                  <c:v>0.63774806770182801</c:v>
                </c:pt>
                <c:pt idx="88">
                  <c:v>0.64819364103275801</c:v>
                </c:pt>
                <c:pt idx="89">
                  <c:v>0.65813157176756099</c:v>
                </c:pt>
                <c:pt idx="90">
                  <c:v>0.66759943445857595</c:v>
                </c:pt>
                <c:pt idx="91">
                  <c:v>0.67663086315237997</c:v>
                </c:pt>
                <c:pt idx="92">
                  <c:v>0.68525609850088798</c:v>
                </c:pt>
                <c:pt idx="93">
                  <c:v>0.69350244021609198</c:v>
                </c:pt>
                <c:pt idx="94">
                  <c:v>0.70139462432029798</c:v>
                </c:pt>
                <c:pt idx="95">
                  <c:v>0.70895514005974103</c:v>
                </c:pt>
                <c:pt idx="96">
                  <c:v>0.71620449797328301</c:v>
                </c:pt>
                <c:pt idx="97">
                  <c:v>0.72316145809036203</c:v>
                </c:pt>
                <c:pt idx="98">
                  <c:v>0.72984322533323498</c:v>
                </c:pt>
                <c:pt idx="99">
                  <c:v>0.736265617750821</c:v>
                </c:pt>
                <c:pt idx="100">
                  <c:v>0.74244321209668196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8D-4E66-8364-EDF6262F6E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380688"/>
        <c:axId val="574381016"/>
      </c:scatterChart>
      <c:valAx>
        <c:axId val="57438068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Freqeuncy (GHz)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74381016"/>
        <c:crosses val="autoZero"/>
        <c:crossBetween val="midCat"/>
        <c:majorUnit val="2"/>
      </c:valAx>
      <c:valAx>
        <c:axId val="5743810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Propagation Constant (m-1)</a:t>
                </a:r>
              </a:p>
            </c:rich>
          </c:tx>
          <c:layout>
            <c:manualLayout>
              <c:xMode val="edge"/>
              <c:yMode val="edge"/>
              <c:x val="2.533103510551455E-2"/>
              <c:y val="0.13520158128382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74380688"/>
        <c:crosses val="autoZero"/>
        <c:crossBetween val="midCat"/>
      </c:val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539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FF0B-8AE2-4DA1-8506-E330C52C69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8F67-643C-477D-8363-DCE5F54F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hikarp@purdue.edu" TargetMode="External"/><Relationship Id="rId2" Type="http://schemas.openxmlformats.org/officeDocument/2006/relationships/hyperlink" Target="mailto:sun630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abdelr@purdue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722" y="980388"/>
            <a:ext cx="10642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Simulating Homogeneous Rectangular Waveguide Modes Using FEM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0754" y="3667028"/>
            <a:ext cx="805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5451" y="4290768"/>
            <a:ext cx="974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Shuzhan Sun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Pintu Adhikari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Ahmed Abdelraheem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sun630@purdue.edu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adhikarp@purdue.edu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aabdelr@purdue.edu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0753" y="2795865"/>
            <a:ext cx="805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Project#2 ECE618</a:t>
            </a:r>
          </a:p>
        </p:txBody>
      </p:sp>
    </p:spTree>
    <p:extLst>
      <p:ext uri="{BB962C8B-B14F-4D97-AF65-F5344CB8AC3E}">
        <p14:creationId xmlns:p14="http://schemas.microsoft.com/office/powerpoint/2010/main" val="201165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816" y="1037070"/>
            <a:ext cx="523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1- Meshing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60" y="4021643"/>
            <a:ext cx="4994327" cy="2650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03" y="2353519"/>
            <a:ext cx="4132440" cy="23308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246936" y="5347009"/>
            <a:ext cx="433633" cy="233659"/>
          </a:xfrm>
          <a:prstGeom prst="rect">
            <a:avLst/>
          </a:prstGeom>
          <a:solidFill>
            <a:srgbClr val="00B050">
              <a:alpha val="25000"/>
            </a:srgb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677879" y="4703975"/>
            <a:ext cx="907663" cy="643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459003" y="4703975"/>
            <a:ext cx="2787933" cy="643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57654" y="3947056"/>
                <a:ext cx="82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54" y="3947056"/>
                <a:ext cx="820225" cy="276999"/>
              </a:xfrm>
              <a:prstGeom prst="rect">
                <a:avLst/>
              </a:prstGeom>
              <a:blipFill>
                <a:blip r:embed="rId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>
            <a:spLocks noChangeAspect="1"/>
          </p:cNvSpPr>
          <p:nvPr/>
        </p:nvSpPr>
        <p:spPr>
          <a:xfrm>
            <a:off x="10083369" y="3751765"/>
            <a:ext cx="148024" cy="1511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0075512" y="3121737"/>
            <a:ext cx="148024" cy="1511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889309" y="3132734"/>
            <a:ext cx="148024" cy="1511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49524" y="2844738"/>
                <a:ext cx="82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4" y="2844738"/>
                <a:ext cx="820225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43096" y="2844738"/>
                <a:ext cx="82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96" y="2844738"/>
                <a:ext cx="820225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629600" y="3144311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00" y="3144311"/>
                <a:ext cx="26757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73712" y="2113858"/>
            <a:ext cx="6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“Meshing” step is two important matrices: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082736"/>
                  </p:ext>
                </p:extLst>
              </p:nvPr>
            </p:nvGraphicFramePr>
            <p:xfrm>
              <a:off x="719625" y="2633423"/>
              <a:ext cx="2365792" cy="318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48">
                      <a:extLst>
                        <a:ext uri="{9D8B030D-6E8A-4147-A177-3AD203B41FA5}">
                          <a16:colId xmlns:a16="http://schemas.microsoft.com/office/drawing/2014/main" val="419112339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133004257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405035530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2438627526"/>
                        </a:ext>
                      </a:extLst>
                    </a:gridCol>
                  </a:tblGrid>
                  <a:tr h="397658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Connectivity Array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265256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1350829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0430865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601780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10091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315183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8515007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3555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082736"/>
                  </p:ext>
                </p:extLst>
              </p:nvPr>
            </p:nvGraphicFramePr>
            <p:xfrm>
              <a:off x="719625" y="2633423"/>
              <a:ext cx="2365792" cy="318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48">
                      <a:extLst>
                        <a:ext uri="{9D8B030D-6E8A-4147-A177-3AD203B41FA5}">
                          <a16:colId xmlns:a16="http://schemas.microsoft.com/office/drawing/2014/main" val="419112339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133004257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405035530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2438627526"/>
                        </a:ext>
                      </a:extLst>
                    </a:gridCol>
                  </a:tblGrid>
                  <a:tr h="397658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Connectivity Array</a:t>
                          </a:r>
                          <a:endParaRPr 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265256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1350829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0430865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601780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10091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315183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8515007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31" t="-709231" r="-3051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709231" r="-20204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2062" t="-709231" r="-10412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2062" t="-709231" r="-412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5557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251269"/>
                  </p:ext>
                </p:extLst>
              </p:nvPr>
            </p:nvGraphicFramePr>
            <p:xfrm>
              <a:off x="3990390" y="2633423"/>
              <a:ext cx="1774344" cy="318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48">
                      <a:extLst>
                        <a:ext uri="{9D8B030D-6E8A-4147-A177-3AD203B41FA5}">
                          <a16:colId xmlns:a16="http://schemas.microsoft.com/office/drawing/2014/main" val="419112339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133004257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4050355303"/>
                        </a:ext>
                      </a:extLst>
                    </a:gridCol>
                  </a:tblGrid>
                  <a:tr h="39765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Points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265256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1350829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0430865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601780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10091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315183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8515007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3555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251269"/>
                  </p:ext>
                </p:extLst>
              </p:nvPr>
            </p:nvGraphicFramePr>
            <p:xfrm>
              <a:off x="3990390" y="2633423"/>
              <a:ext cx="1774344" cy="318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48">
                      <a:extLst>
                        <a:ext uri="{9D8B030D-6E8A-4147-A177-3AD203B41FA5}">
                          <a16:colId xmlns:a16="http://schemas.microsoft.com/office/drawing/2014/main" val="4191123393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133004257"/>
                        </a:ext>
                      </a:extLst>
                    </a:gridCol>
                    <a:gridCol w="591448">
                      <a:extLst>
                        <a:ext uri="{9D8B030D-6E8A-4147-A177-3AD203B41FA5}">
                          <a16:colId xmlns:a16="http://schemas.microsoft.com/office/drawing/2014/main" val="4050355303"/>
                        </a:ext>
                      </a:extLst>
                    </a:gridCol>
                  </a:tblGrid>
                  <a:tr h="39765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Points</a:t>
                          </a:r>
                          <a:endParaRPr 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265256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1350829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0430865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601780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10091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5315183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8515007"/>
                      </a:ext>
                    </a:extLst>
                  </a:tr>
                  <a:tr h="3976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31" t="-709231" r="-2051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709231" r="-1030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2062" t="-709231" r="-412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555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/>
          <p:cNvSpPr txBox="1"/>
          <p:nvPr/>
        </p:nvSpPr>
        <p:spPr>
          <a:xfrm>
            <a:off x="103642" y="6076799"/>
            <a:ext cx="675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of the triangular elements and building matrices A &amp; B</a:t>
            </a:r>
          </a:p>
        </p:txBody>
      </p:sp>
    </p:spTree>
    <p:extLst>
      <p:ext uri="{BB962C8B-B14F-4D97-AF65-F5344CB8AC3E}">
        <p14:creationId xmlns:p14="http://schemas.microsoft.com/office/powerpoint/2010/main" val="242404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816" y="1037070"/>
            <a:ext cx="523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 Imposing Dirichilet BCs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8095" y="2587657"/>
                <a:ext cx="9676943" cy="2373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2587657"/>
                <a:ext cx="9676943" cy="2373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23596" y="1932495"/>
            <a:ext cx="6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9654" y="1932495"/>
            <a:ext cx="6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4790" y="1932495"/>
            <a:ext cx="6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6006" y="1932495"/>
            <a:ext cx="62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816" y="1037070"/>
            <a:ext cx="523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7" y="2615618"/>
            <a:ext cx="5720715" cy="371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84" y="2705002"/>
            <a:ext cx="5029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D8D-251D-494F-A714-FCCA36C2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71"/>
            <a:ext cx="10515600" cy="84619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Validation</a:t>
            </a:r>
            <a:endParaRPr lang="en-US" dirty="0"/>
          </a:p>
        </p:txBody>
      </p:sp>
      <p:pic>
        <p:nvPicPr>
          <p:cNvPr id="6" name="Content Placeholder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21A64B1A-F4DC-4803-96E9-A14CD501B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8" y="3012855"/>
            <a:ext cx="5181600" cy="3290770"/>
          </a:xfr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48BC11B-A22A-4E70-9DBE-FAB43BAD65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99519"/>
              </p:ext>
            </p:extLst>
          </p:nvPr>
        </p:nvGraphicFramePr>
        <p:xfrm>
          <a:off x="6447408" y="3012855"/>
          <a:ext cx="4640802" cy="329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4F70242-CC85-431C-810A-4576C8A0879C}"/>
              </a:ext>
            </a:extLst>
          </p:cNvPr>
          <p:cNvSpPr txBox="1"/>
          <p:nvPr/>
        </p:nvSpPr>
        <p:spPr>
          <a:xfrm>
            <a:off x="7306323" y="3684231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HFSS simulation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B5BDA4-857A-42F5-8852-DDDC0E5C7DE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06323" y="3868897"/>
            <a:ext cx="32847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8082AF-9229-4A8D-A93C-5AB1BE971825}"/>
              </a:ext>
            </a:extLst>
          </p:cNvPr>
          <p:cNvSpPr txBox="1"/>
          <p:nvPr/>
        </p:nvSpPr>
        <p:spPr>
          <a:xfrm>
            <a:off x="808608" y="1079377"/>
            <a:ext cx="10972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Numerical solution has compared with both Analytical solution and HFSS simulation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Propagation constant for all six modes are compared and an example is shown here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Cutoff frequency of TM11 mode from all the results are same i.e. 6.8 GHz, when a is 5 mm and b is 2.5 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Modal filed distributions have been compared with reference book for a rectangular waveguide with a/b=2:1 </a:t>
            </a:r>
          </a:p>
        </p:txBody>
      </p:sp>
    </p:spTree>
    <p:extLst>
      <p:ext uri="{BB962C8B-B14F-4D97-AF65-F5344CB8AC3E}">
        <p14:creationId xmlns:p14="http://schemas.microsoft.com/office/powerpoint/2010/main" val="19600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056" y="0"/>
            <a:ext cx="633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Validation &amp; GUI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43D4D-F65A-486B-A5F2-9E00A7B3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55" y="815127"/>
            <a:ext cx="5936587" cy="5881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CED49001-8CE1-49A4-BDC8-28A749945A9A}"/>
              </a:ext>
            </a:extLst>
          </p:cNvPr>
          <p:cNvSpPr/>
          <p:nvPr/>
        </p:nvSpPr>
        <p:spPr>
          <a:xfrm>
            <a:off x="541538" y="966840"/>
            <a:ext cx="5459767" cy="5282213"/>
          </a:xfrm>
          <a:prstGeom prst="rightArrowCallout">
            <a:avLst>
              <a:gd name="adj1" fmla="val 15096"/>
              <a:gd name="adj2" fmla="val 25000"/>
              <a:gd name="adj3" fmla="val 25000"/>
              <a:gd name="adj4" fmla="val 72718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28366-EAAE-4344-8325-911FF4491D74}"/>
              </a:ext>
            </a:extLst>
          </p:cNvPr>
          <p:cNvSpPr txBox="1"/>
          <p:nvPr/>
        </p:nvSpPr>
        <p:spPr>
          <a:xfrm>
            <a:off x="719091" y="1207289"/>
            <a:ext cx="365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Field Distribution: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Modal Field Distribution of first six mode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Red arrow shows E-field and purple dost are H-filed from FEM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Black solid and dot line represents E- &amp; H-field from Reference book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GUI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GUI has designed in a user friendly manner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User can choose Waveguide dimension, dielectric constant, finite element size (mesh density), and modes</a:t>
            </a:r>
          </a:p>
        </p:txBody>
      </p:sp>
    </p:spTree>
    <p:extLst>
      <p:ext uri="{BB962C8B-B14F-4D97-AF65-F5344CB8AC3E}">
        <p14:creationId xmlns:p14="http://schemas.microsoft.com/office/powerpoint/2010/main" val="3081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08" y="2084832"/>
            <a:ext cx="1017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Validation &amp; GUI</a:t>
            </a:r>
          </a:p>
        </p:txBody>
      </p:sp>
    </p:spTree>
    <p:extLst>
      <p:ext uri="{BB962C8B-B14F-4D97-AF65-F5344CB8AC3E}">
        <p14:creationId xmlns:p14="http://schemas.microsoft.com/office/powerpoint/2010/main" val="36909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2331" y="1085232"/>
            <a:ext cx="2667338" cy="1834608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6200000" flipH="1">
            <a:off x="3114147" y="1159023"/>
            <a:ext cx="1069848" cy="2226522"/>
          </a:xfrm>
          <a:prstGeom prst="bentArrow">
            <a:avLst>
              <a:gd name="adj1" fmla="val 25000"/>
              <a:gd name="adj2" fmla="val 25000"/>
              <a:gd name="adj3" fmla="val 41742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8008006" y="1159023"/>
            <a:ext cx="1069848" cy="2226522"/>
          </a:xfrm>
          <a:prstGeom prst="bentArrow">
            <a:avLst>
              <a:gd name="adj1" fmla="val 25000"/>
              <a:gd name="adj2" fmla="val 25000"/>
              <a:gd name="adj3" fmla="val 41742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136" y="2803044"/>
            <a:ext cx="2167222" cy="6080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2642" y="2803044"/>
            <a:ext cx="2167222" cy="6080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3193684"/>
            <a:ext cx="0" cy="32360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2136" y="3393646"/>
            <a:ext cx="21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2063" y="3393646"/>
            <a:ext cx="21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DCD726-A178-4735-983C-CE1D9A2AB0F2}"/>
                  </a:ext>
                </a:extLst>
              </p:cNvPr>
              <p:cNvSpPr txBox="1"/>
              <p:nvPr/>
            </p:nvSpPr>
            <p:spPr>
              <a:xfrm>
                <a:off x="352879" y="4134154"/>
                <a:ext cx="50257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i="1" baseline="-25000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i="1" baseline="-25000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baseline="-250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5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DCD726-A178-4735-983C-CE1D9A2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9" y="4134154"/>
                <a:ext cx="50257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A3F24-930B-483C-A448-6A21D08D1875}"/>
                  </a:ext>
                </a:extLst>
              </p:cNvPr>
              <p:cNvSpPr txBox="1"/>
              <p:nvPr/>
            </p:nvSpPr>
            <p:spPr>
              <a:xfrm>
                <a:off x="6703509" y="3985524"/>
                <a:ext cx="5258042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A3F24-930B-483C-A448-6A21D08D1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9" y="3985524"/>
                <a:ext cx="5258042" cy="1664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89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2331" y="1085232"/>
            <a:ext cx="2667338" cy="1834608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6200000" flipH="1">
            <a:off x="3114147" y="1159023"/>
            <a:ext cx="1069848" cy="2226522"/>
          </a:xfrm>
          <a:prstGeom prst="bentArrow">
            <a:avLst>
              <a:gd name="adj1" fmla="val 25000"/>
              <a:gd name="adj2" fmla="val 25000"/>
              <a:gd name="adj3" fmla="val 41742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8008006" y="1159023"/>
            <a:ext cx="1069848" cy="2226522"/>
          </a:xfrm>
          <a:prstGeom prst="bentArrow">
            <a:avLst>
              <a:gd name="adj1" fmla="val 25000"/>
              <a:gd name="adj2" fmla="val 25000"/>
              <a:gd name="adj3" fmla="val 41742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136" y="2803044"/>
            <a:ext cx="2167222" cy="6080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2642" y="2803044"/>
            <a:ext cx="2167222" cy="6080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3193684"/>
            <a:ext cx="0" cy="32360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2136" y="3393646"/>
            <a:ext cx="21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2063" y="3393646"/>
            <a:ext cx="21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6755" y="4441749"/>
                <a:ext cx="2042162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5" y="4441749"/>
                <a:ext cx="2042162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87002" y="4441748"/>
                <a:ext cx="1852751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𝜔𝜀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02" y="4441748"/>
                <a:ext cx="1852751" cy="790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6755" y="5633541"/>
                <a:ext cx="2042162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5" y="5633541"/>
                <a:ext cx="2042162" cy="790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87002" y="5633540"/>
                <a:ext cx="2142318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𝜔𝜀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02" y="5633540"/>
                <a:ext cx="2142318" cy="790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62681" y="4441748"/>
                <a:ext cx="2160655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81" y="4441748"/>
                <a:ext cx="2160655" cy="790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502928" y="4441747"/>
                <a:ext cx="1852751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928" y="4441747"/>
                <a:ext cx="1852751" cy="790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57575" y="5633540"/>
                <a:ext cx="1889172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75" y="5633540"/>
                <a:ext cx="1889172" cy="7906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97822" y="5633539"/>
                <a:ext cx="2112373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22" y="5633539"/>
                <a:ext cx="2112373" cy="7906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5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661" y="329184"/>
            <a:ext cx="8219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Formulation: Functional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128" y="1528896"/>
            <a:ext cx="301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 the lecture notes: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2932" y="1528896"/>
            <a:ext cx="36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Variational Problem: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BB36811-A304-42A2-9730-13C0B011D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666" y="2464027"/>
          <a:ext cx="5195995" cy="174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730240" imgH="914400" progId="Equation.DSMT4">
                  <p:embed/>
                </p:oleObj>
              </mc:Choice>
              <mc:Fallback>
                <p:oleObj name="Equation" r:id="rId3" imgW="2730240" imgH="914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BB36811-A304-42A2-9730-13C0B011D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66" y="2464027"/>
                        <a:ext cx="5195995" cy="1740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9DB8971-E4B6-4D00-8F39-625A50FC9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2255" y="2463661"/>
          <a:ext cx="5160962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908080" imgH="1346040" progId="Equation.DSMT4">
                  <p:embed/>
                </p:oleObj>
              </mc:Choice>
              <mc:Fallback>
                <p:oleObj name="Equation" r:id="rId5" imgW="2908080" imgH="13460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39DB8971-E4B6-4D00-8F39-625A50FC9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255" y="2463661"/>
                        <a:ext cx="5160962" cy="23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60C2490-FFCB-402F-B84F-4221EF913604}"/>
              </a:ext>
            </a:extLst>
          </p:cNvPr>
          <p:cNvSpPr/>
          <p:nvPr/>
        </p:nvSpPr>
        <p:spPr>
          <a:xfrm>
            <a:off x="5330539" y="3034148"/>
            <a:ext cx="854062" cy="37407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661" y="329184"/>
            <a:ext cx="8219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Formulation: TM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128" y="1528896"/>
            <a:ext cx="301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 the lecture notes: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2932" y="1528896"/>
            <a:ext cx="36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Variational Problem: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BB36811-A304-42A2-9730-13C0B011D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47873"/>
              </p:ext>
            </p:extLst>
          </p:nvPr>
        </p:nvGraphicFramePr>
        <p:xfrm>
          <a:off x="208666" y="2464027"/>
          <a:ext cx="5195995" cy="174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730240" imgH="914400" progId="Equation.DSMT4">
                  <p:embed/>
                </p:oleObj>
              </mc:Choice>
              <mc:Fallback>
                <p:oleObj name="Equation" r:id="rId3" imgW="2730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66" y="2464027"/>
                        <a:ext cx="5195995" cy="1740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9DB8971-E4B6-4D00-8F39-625A50FC9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8703"/>
              </p:ext>
            </p:extLst>
          </p:nvPr>
        </p:nvGraphicFramePr>
        <p:xfrm>
          <a:off x="6332255" y="2463661"/>
          <a:ext cx="5160962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908080" imgH="1346040" progId="Equation.DSMT4">
                  <p:embed/>
                </p:oleObj>
              </mc:Choice>
              <mc:Fallback>
                <p:oleObj name="Equation" r:id="rId5" imgW="29080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255" y="2463661"/>
                        <a:ext cx="5160962" cy="23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60C2490-FFCB-402F-B84F-4221EF913604}"/>
              </a:ext>
            </a:extLst>
          </p:cNvPr>
          <p:cNvSpPr/>
          <p:nvPr/>
        </p:nvSpPr>
        <p:spPr>
          <a:xfrm>
            <a:off x="5330539" y="3034148"/>
            <a:ext cx="854062" cy="37407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09C558-B7F5-4DB7-B801-7A33C7972E20}"/>
                  </a:ext>
                </a:extLst>
              </p:cNvPr>
              <p:cNvSpPr txBox="1"/>
              <p:nvPr/>
            </p:nvSpPr>
            <p:spPr>
              <a:xfrm>
                <a:off x="352879" y="4695268"/>
                <a:ext cx="50257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i="1" baseline="-25000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i="1" baseline="-25000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baseline="-250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5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09C558-B7F5-4DB7-B801-7A33C797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9" y="4695268"/>
                <a:ext cx="5025735" cy="1367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E725F4E-C6CE-4BB3-9E92-2C2CA71A3569}"/>
              </a:ext>
            </a:extLst>
          </p:cNvPr>
          <p:cNvGrpSpPr/>
          <p:nvPr/>
        </p:nvGrpSpPr>
        <p:grpSpPr>
          <a:xfrm>
            <a:off x="1994610" y="2136793"/>
            <a:ext cx="687180" cy="408245"/>
            <a:chOff x="3044092" y="1877020"/>
            <a:chExt cx="687180" cy="408245"/>
          </a:xfrm>
        </p:grpSpPr>
        <p:sp>
          <p:nvSpPr>
            <p:cNvPr id="28" name="Right Arrow 12">
              <a:extLst>
                <a:ext uri="{FF2B5EF4-FFF2-40B4-BE49-F238E27FC236}">
                  <a16:creationId xmlns:a16="http://schemas.microsoft.com/office/drawing/2014/main" id="{CCBBDFE9-02C6-45FB-A0FC-4EEF3F2E11F1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E2497B-E845-4C2A-BA2A-62E67AAB5B33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C4C6A-9018-4560-9105-AAAB020AF6F6}"/>
              </a:ext>
            </a:extLst>
          </p:cNvPr>
          <p:cNvGrpSpPr/>
          <p:nvPr/>
        </p:nvGrpSpPr>
        <p:grpSpPr>
          <a:xfrm>
            <a:off x="8711536" y="3151474"/>
            <a:ext cx="687180" cy="408245"/>
            <a:chOff x="3044092" y="1877020"/>
            <a:chExt cx="687180" cy="408245"/>
          </a:xfrm>
        </p:grpSpPr>
        <p:sp>
          <p:nvSpPr>
            <p:cNvPr id="32" name="Right Arrow 12">
              <a:extLst>
                <a:ext uri="{FF2B5EF4-FFF2-40B4-BE49-F238E27FC236}">
                  <a16:creationId xmlns:a16="http://schemas.microsoft.com/office/drawing/2014/main" id="{807FCB72-BB95-4A49-A308-608591F32CB2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901E41-3635-44DB-98FF-FAF3908126F2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E72540-F160-4D27-B36D-F503A76C1FC3}"/>
              </a:ext>
            </a:extLst>
          </p:cNvPr>
          <p:cNvGrpSpPr/>
          <p:nvPr/>
        </p:nvGrpSpPr>
        <p:grpSpPr>
          <a:xfrm>
            <a:off x="3012455" y="2120075"/>
            <a:ext cx="687180" cy="408245"/>
            <a:chOff x="3044092" y="1877020"/>
            <a:chExt cx="687180" cy="408245"/>
          </a:xfrm>
        </p:grpSpPr>
        <p:sp>
          <p:nvSpPr>
            <p:cNvPr id="35" name="Right Arrow 12">
              <a:extLst>
                <a:ext uri="{FF2B5EF4-FFF2-40B4-BE49-F238E27FC236}">
                  <a16:creationId xmlns:a16="http://schemas.microsoft.com/office/drawing/2014/main" id="{4831D96A-8D35-4BE0-B82F-6E03A7D30002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433851-7586-4A4B-A591-663A1706ED2A}"/>
                    </a:ext>
                  </a:extLst>
                </p:cNvPr>
                <p:cNvSpPr txBox="1"/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433851-7586-4A4B-A591-663A1706E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blipFill>
                  <a:blip r:embed="rId8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FF8054-BE6B-4204-8657-64A52B723241}"/>
              </a:ext>
            </a:extLst>
          </p:cNvPr>
          <p:cNvGrpSpPr/>
          <p:nvPr/>
        </p:nvGrpSpPr>
        <p:grpSpPr>
          <a:xfrm>
            <a:off x="10048009" y="3112561"/>
            <a:ext cx="687180" cy="408245"/>
            <a:chOff x="3044092" y="1877020"/>
            <a:chExt cx="687180" cy="408245"/>
          </a:xfrm>
        </p:grpSpPr>
        <p:sp>
          <p:nvSpPr>
            <p:cNvPr id="38" name="Right Arrow 12">
              <a:extLst>
                <a:ext uri="{FF2B5EF4-FFF2-40B4-BE49-F238E27FC236}">
                  <a16:creationId xmlns:a16="http://schemas.microsoft.com/office/drawing/2014/main" id="{1E129BC8-7A7C-49E3-858F-AECFED883EA3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A89B-B8E7-418F-B5DA-B2E079BE0B7D}"/>
                    </a:ext>
                  </a:extLst>
                </p:cNvPr>
                <p:cNvSpPr txBox="1"/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A89B-B8E7-418F-B5DA-B2E079BE0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blipFill>
                  <a:blip r:embed="rId9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409A98-8E1F-4F56-A714-A22329DE2498}"/>
              </a:ext>
            </a:extLst>
          </p:cNvPr>
          <p:cNvGrpSpPr/>
          <p:nvPr/>
        </p:nvGrpSpPr>
        <p:grpSpPr>
          <a:xfrm>
            <a:off x="3746015" y="2113933"/>
            <a:ext cx="687180" cy="408245"/>
            <a:chOff x="3044092" y="1877020"/>
            <a:chExt cx="687180" cy="408245"/>
          </a:xfrm>
        </p:grpSpPr>
        <p:sp>
          <p:nvSpPr>
            <p:cNvPr id="41" name="Right Arrow 12">
              <a:extLst>
                <a:ext uri="{FF2B5EF4-FFF2-40B4-BE49-F238E27FC236}">
                  <a16:creationId xmlns:a16="http://schemas.microsoft.com/office/drawing/2014/main" id="{5D9CCC18-FD88-4D41-BC84-F672E7C5A56C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00BB80-F58D-4DD9-9C2C-F76A115935B5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C7B65F-8294-4902-8F20-7547B0D24FB5}"/>
              </a:ext>
            </a:extLst>
          </p:cNvPr>
          <p:cNvGrpSpPr/>
          <p:nvPr/>
        </p:nvGrpSpPr>
        <p:grpSpPr>
          <a:xfrm>
            <a:off x="-1549278" y="2736308"/>
            <a:ext cx="687180" cy="408245"/>
            <a:chOff x="3044092" y="1877020"/>
            <a:chExt cx="687180" cy="408245"/>
          </a:xfrm>
        </p:grpSpPr>
        <p:sp>
          <p:nvSpPr>
            <p:cNvPr id="50" name="Right Arrow 12">
              <a:extLst>
                <a:ext uri="{FF2B5EF4-FFF2-40B4-BE49-F238E27FC236}">
                  <a16:creationId xmlns:a16="http://schemas.microsoft.com/office/drawing/2014/main" id="{3B123E7D-6997-42B2-ADDF-D064023F5033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01869B-96FE-4261-926D-1AC112C879BD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311CE3-B755-472A-93E1-89C662F8A59E}"/>
              </a:ext>
            </a:extLst>
          </p:cNvPr>
          <p:cNvCxnSpPr/>
          <p:nvPr/>
        </p:nvCxnSpPr>
        <p:spPr>
          <a:xfrm flipV="1">
            <a:off x="9632373" y="4036004"/>
            <a:ext cx="1620982" cy="820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B78FDB-146E-42E6-B9AE-B5CF632B562C}"/>
              </a:ext>
            </a:extLst>
          </p:cNvPr>
          <p:cNvCxnSpPr>
            <a:cxnSpLocks/>
          </p:cNvCxnSpPr>
          <p:nvPr/>
        </p:nvCxnSpPr>
        <p:spPr>
          <a:xfrm flipV="1">
            <a:off x="8166942" y="4171190"/>
            <a:ext cx="1089187" cy="50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AC523F-3EA0-40A5-A014-962D6AAA2BE6}"/>
              </a:ext>
            </a:extLst>
          </p:cNvPr>
          <p:cNvCxnSpPr>
            <a:cxnSpLocks/>
          </p:cNvCxnSpPr>
          <p:nvPr/>
        </p:nvCxnSpPr>
        <p:spPr>
          <a:xfrm flipV="1">
            <a:off x="3271403" y="3629644"/>
            <a:ext cx="429433" cy="349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661" y="329184"/>
            <a:ext cx="8219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Formulation: TE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128" y="1528896"/>
            <a:ext cx="301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 the lecture notes: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2932" y="1528896"/>
            <a:ext cx="36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Variational Problem: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BB36811-A304-42A2-9730-13C0B011D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305365"/>
              </p:ext>
            </p:extLst>
          </p:nvPr>
        </p:nvGraphicFramePr>
        <p:xfrm>
          <a:off x="208666" y="2464027"/>
          <a:ext cx="5195995" cy="174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730240" imgH="914400" progId="Equation.DSMT4">
                  <p:embed/>
                </p:oleObj>
              </mc:Choice>
              <mc:Fallback>
                <p:oleObj name="Equation" r:id="rId3" imgW="2730240" imgH="914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BB36811-A304-42A2-9730-13C0B011D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66" y="2464027"/>
                        <a:ext cx="5195995" cy="1740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9DB8971-E4B6-4D00-8F39-625A50FC9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2255" y="2463661"/>
          <a:ext cx="5160962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2908080" imgH="1346040" progId="Equation.DSMT4">
                  <p:embed/>
                </p:oleObj>
              </mc:Choice>
              <mc:Fallback>
                <p:oleObj name="Equation" r:id="rId5" imgW="2908080" imgH="13460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39DB8971-E4B6-4D00-8F39-625A50FC9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255" y="2463661"/>
                        <a:ext cx="5160962" cy="23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60C2490-FFCB-402F-B84F-4221EF913604}"/>
              </a:ext>
            </a:extLst>
          </p:cNvPr>
          <p:cNvSpPr/>
          <p:nvPr/>
        </p:nvSpPr>
        <p:spPr>
          <a:xfrm>
            <a:off x="5330539" y="3034148"/>
            <a:ext cx="854062" cy="37407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725F4E-C6CE-4BB3-9E92-2C2CA71A3569}"/>
              </a:ext>
            </a:extLst>
          </p:cNvPr>
          <p:cNvGrpSpPr/>
          <p:nvPr/>
        </p:nvGrpSpPr>
        <p:grpSpPr>
          <a:xfrm>
            <a:off x="1994610" y="2136793"/>
            <a:ext cx="687180" cy="408245"/>
            <a:chOff x="3044092" y="1877020"/>
            <a:chExt cx="687180" cy="408245"/>
          </a:xfrm>
        </p:grpSpPr>
        <p:sp>
          <p:nvSpPr>
            <p:cNvPr id="28" name="Right Arrow 12">
              <a:extLst>
                <a:ext uri="{FF2B5EF4-FFF2-40B4-BE49-F238E27FC236}">
                  <a16:creationId xmlns:a16="http://schemas.microsoft.com/office/drawing/2014/main" id="{CCBBDFE9-02C6-45FB-A0FC-4EEF3F2E11F1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E2497B-E845-4C2A-BA2A-62E67AAB5B33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C4C6A-9018-4560-9105-AAAB020AF6F6}"/>
              </a:ext>
            </a:extLst>
          </p:cNvPr>
          <p:cNvGrpSpPr/>
          <p:nvPr/>
        </p:nvGrpSpPr>
        <p:grpSpPr>
          <a:xfrm>
            <a:off x="8711536" y="3151474"/>
            <a:ext cx="687180" cy="408245"/>
            <a:chOff x="3044092" y="1877020"/>
            <a:chExt cx="687180" cy="408245"/>
          </a:xfrm>
        </p:grpSpPr>
        <p:sp>
          <p:nvSpPr>
            <p:cNvPr id="32" name="Right Arrow 12">
              <a:extLst>
                <a:ext uri="{FF2B5EF4-FFF2-40B4-BE49-F238E27FC236}">
                  <a16:creationId xmlns:a16="http://schemas.microsoft.com/office/drawing/2014/main" id="{807FCB72-BB95-4A49-A308-608591F32CB2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901E41-3635-44DB-98FF-FAF3908126F2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E72540-F160-4D27-B36D-F503A76C1FC3}"/>
              </a:ext>
            </a:extLst>
          </p:cNvPr>
          <p:cNvGrpSpPr/>
          <p:nvPr/>
        </p:nvGrpSpPr>
        <p:grpSpPr>
          <a:xfrm>
            <a:off x="3012455" y="2120075"/>
            <a:ext cx="687180" cy="408245"/>
            <a:chOff x="3044092" y="1877020"/>
            <a:chExt cx="687180" cy="408245"/>
          </a:xfrm>
        </p:grpSpPr>
        <p:sp>
          <p:nvSpPr>
            <p:cNvPr id="35" name="Right Arrow 12">
              <a:extLst>
                <a:ext uri="{FF2B5EF4-FFF2-40B4-BE49-F238E27FC236}">
                  <a16:creationId xmlns:a16="http://schemas.microsoft.com/office/drawing/2014/main" id="{4831D96A-8D35-4BE0-B82F-6E03A7D30002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433851-7586-4A4B-A591-663A1706ED2A}"/>
                    </a:ext>
                  </a:extLst>
                </p:cNvPr>
                <p:cNvSpPr txBox="1"/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433851-7586-4A4B-A591-663A1706E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FF8054-BE6B-4204-8657-64A52B723241}"/>
              </a:ext>
            </a:extLst>
          </p:cNvPr>
          <p:cNvGrpSpPr/>
          <p:nvPr/>
        </p:nvGrpSpPr>
        <p:grpSpPr>
          <a:xfrm>
            <a:off x="10048009" y="3112561"/>
            <a:ext cx="687180" cy="408245"/>
            <a:chOff x="3044092" y="1877020"/>
            <a:chExt cx="687180" cy="408245"/>
          </a:xfrm>
        </p:grpSpPr>
        <p:sp>
          <p:nvSpPr>
            <p:cNvPr id="38" name="Right Arrow 12">
              <a:extLst>
                <a:ext uri="{FF2B5EF4-FFF2-40B4-BE49-F238E27FC236}">
                  <a16:creationId xmlns:a16="http://schemas.microsoft.com/office/drawing/2014/main" id="{1E129BC8-7A7C-49E3-858F-AECFED883EA3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A89B-B8E7-418F-B5DA-B2E079BE0B7D}"/>
                    </a:ext>
                  </a:extLst>
                </p:cNvPr>
                <p:cNvSpPr txBox="1"/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A89B-B8E7-418F-B5DA-B2E079BE0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92" y="1877020"/>
                  <a:ext cx="687180" cy="371127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409A98-8E1F-4F56-A714-A22329DE2498}"/>
              </a:ext>
            </a:extLst>
          </p:cNvPr>
          <p:cNvGrpSpPr/>
          <p:nvPr/>
        </p:nvGrpSpPr>
        <p:grpSpPr>
          <a:xfrm>
            <a:off x="3746015" y="2113933"/>
            <a:ext cx="687180" cy="408245"/>
            <a:chOff x="3044092" y="1877020"/>
            <a:chExt cx="687180" cy="408245"/>
          </a:xfrm>
        </p:grpSpPr>
        <p:sp>
          <p:nvSpPr>
            <p:cNvPr id="41" name="Right Arrow 12">
              <a:extLst>
                <a:ext uri="{FF2B5EF4-FFF2-40B4-BE49-F238E27FC236}">
                  <a16:creationId xmlns:a16="http://schemas.microsoft.com/office/drawing/2014/main" id="{5D9CCC18-FD88-4D41-BC84-F672E7C5A56C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00BB80-F58D-4DD9-9C2C-F76A115935B5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C7B65F-8294-4902-8F20-7547B0D24FB5}"/>
              </a:ext>
            </a:extLst>
          </p:cNvPr>
          <p:cNvGrpSpPr/>
          <p:nvPr/>
        </p:nvGrpSpPr>
        <p:grpSpPr>
          <a:xfrm>
            <a:off x="-1549278" y="2736308"/>
            <a:ext cx="687180" cy="408245"/>
            <a:chOff x="3044092" y="1877020"/>
            <a:chExt cx="687180" cy="408245"/>
          </a:xfrm>
        </p:grpSpPr>
        <p:sp>
          <p:nvSpPr>
            <p:cNvPr id="50" name="Right Arrow 12">
              <a:extLst>
                <a:ext uri="{FF2B5EF4-FFF2-40B4-BE49-F238E27FC236}">
                  <a16:creationId xmlns:a16="http://schemas.microsoft.com/office/drawing/2014/main" id="{3B123E7D-6997-42B2-ADDF-D064023F5033}"/>
                </a:ext>
              </a:extLst>
            </p:cNvPr>
            <p:cNvSpPr/>
            <p:nvPr/>
          </p:nvSpPr>
          <p:spPr>
            <a:xfrm rot="8448440">
              <a:off x="3045631" y="2239546"/>
              <a:ext cx="237580" cy="45719"/>
            </a:xfrm>
            <a:prstGeom prst="rightArrow">
              <a:avLst>
                <a:gd name="adj1" fmla="val 50000"/>
                <a:gd name="adj2" fmla="val 15850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01869B-96FE-4261-926D-1AC112C879BD}"/>
                </a:ext>
              </a:extLst>
            </p:cNvPr>
            <p:cNvSpPr txBox="1"/>
            <p:nvPr/>
          </p:nvSpPr>
          <p:spPr>
            <a:xfrm>
              <a:off x="3044092" y="1877020"/>
              <a:ext cx="68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80A4AC-CBE9-40D4-AB68-EF19847D63B8}"/>
                  </a:ext>
                </a:extLst>
              </p:cNvPr>
              <p:cNvSpPr txBox="1"/>
              <p:nvPr/>
            </p:nvSpPr>
            <p:spPr>
              <a:xfrm>
                <a:off x="208666" y="4423027"/>
                <a:ext cx="5258042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80A4AC-CBE9-40D4-AB68-EF19847D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6" y="4423027"/>
                <a:ext cx="5258042" cy="1664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8F9FE92F-E68A-4679-B116-424E3E39084B}"/>
              </a:ext>
            </a:extLst>
          </p:cNvPr>
          <p:cNvSpPr txBox="1"/>
          <p:nvPr/>
        </p:nvSpPr>
        <p:spPr>
          <a:xfrm>
            <a:off x="834825" y="3834749"/>
            <a:ext cx="6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2F5258-568B-4210-A825-2CB104D7596E}"/>
              </a:ext>
            </a:extLst>
          </p:cNvPr>
          <p:cNvSpPr txBox="1"/>
          <p:nvPr/>
        </p:nvSpPr>
        <p:spPr>
          <a:xfrm>
            <a:off x="1688594" y="3869382"/>
            <a:ext cx="6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B9B2FC-144E-4652-B359-B932BF7D3424}"/>
              </a:ext>
            </a:extLst>
          </p:cNvPr>
          <p:cNvSpPr txBox="1"/>
          <p:nvPr/>
        </p:nvSpPr>
        <p:spPr>
          <a:xfrm>
            <a:off x="2309947" y="3886100"/>
            <a:ext cx="6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6F74E1-CC26-48C4-A2E1-EC48B94CFA8D}"/>
              </a:ext>
            </a:extLst>
          </p:cNvPr>
          <p:cNvCxnSpPr/>
          <p:nvPr/>
        </p:nvCxnSpPr>
        <p:spPr>
          <a:xfrm flipV="1">
            <a:off x="9632373" y="4036004"/>
            <a:ext cx="1620982" cy="820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5239F4-20A2-4D5B-B9D1-C560892B54FA}"/>
              </a:ext>
            </a:extLst>
          </p:cNvPr>
          <p:cNvCxnSpPr>
            <a:cxnSpLocks/>
          </p:cNvCxnSpPr>
          <p:nvPr/>
        </p:nvCxnSpPr>
        <p:spPr>
          <a:xfrm flipV="1">
            <a:off x="8166942" y="4171190"/>
            <a:ext cx="1089187" cy="50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FC9C8-D464-443C-B8E9-1FD59277D321}"/>
              </a:ext>
            </a:extLst>
          </p:cNvPr>
          <p:cNvCxnSpPr>
            <a:cxnSpLocks/>
          </p:cNvCxnSpPr>
          <p:nvPr/>
        </p:nvCxnSpPr>
        <p:spPr>
          <a:xfrm flipV="1">
            <a:off x="6449955" y="3070763"/>
            <a:ext cx="2257218" cy="50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016A17-BDF5-48F5-B8DF-5ADB432F76B5}"/>
              </a:ext>
            </a:extLst>
          </p:cNvPr>
          <p:cNvCxnSpPr>
            <a:cxnSpLocks/>
          </p:cNvCxnSpPr>
          <p:nvPr/>
        </p:nvCxnSpPr>
        <p:spPr>
          <a:xfrm flipV="1">
            <a:off x="2309947" y="2976538"/>
            <a:ext cx="429433" cy="349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92725" y="1165257"/>
                <a:ext cx="3143425" cy="670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25" y="1165257"/>
                <a:ext cx="3143425" cy="670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1128" y="1300294"/>
            <a:ext cx="301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Helmholtz Equation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51896" y="1434362"/>
            <a:ext cx="934516" cy="1885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128" y="2566947"/>
            <a:ext cx="3400768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Variational Problem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51896" y="2692449"/>
            <a:ext cx="934516" cy="1885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92725" y="2358458"/>
                <a:ext cx="4716676" cy="856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25" y="2358458"/>
                <a:ext cx="4716676" cy="856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1128" y="3873031"/>
            <a:ext cx="1745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FEM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005900" y="3978818"/>
            <a:ext cx="934516" cy="1885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0056" y="3919197"/>
                <a:ext cx="14779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6" y="3919197"/>
                <a:ext cx="1477969" cy="307777"/>
              </a:xfrm>
              <a:prstGeom prst="rect">
                <a:avLst/>
              </a:prstGeom>
              <a:blipFill>
                <a:blip r:embed="rId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55211" y="3669096"/>
                <a:ext cx="6495104" cy="807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11" y="3669096"/>
                <a:ext cx="6495104" cy="807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8448440">
            <a:off x="8740110" y="3485179"/>
            <a:ext cx="911612" cy="158534"/>
          </a:xfrm>
          <a:prstGeom prst="rightArrow">
            <a:avLst>
              <a:gd name="adj1" fmla="val 50000"/>
              <a:gd name="adj2" fmla="val 15850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72495" y="3006488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128" y="5083122"/>
            <a:ext cx="340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Eigen-Value Problem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51896" y="5188909"/>
            <a:ext cx="934516" cy="1885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7661297" y="2639460"/>
            <a:ext cx="216955" cy="3737243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59077" y="4561863"/>
            <a:ext cx="314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2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92725" y="5106259"/>
                <a:ext cx="2118978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25" y="5106259"/>
                <a:ext cx="2118978" cy="309828"/>
              </a:xfrm>
              <a:prstGeom prst="rect">
                <a:avLst/>
              </a:prstGeom>
              <a:blipFill>
                <a:blip r:embed="rId6"/>
                <a:stretch>
                  <a:fillRect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40336" y="5801188"/>
                <a:ext cx="2915107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36" y="5801188"/>
                <a:ext cx="2915107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60309" y="5794776"/>
                <a:ext cx="2915107" cy="590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309" y="5794776"/>
                <a:ext cx="2915107" cy="590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816" y="329184"/>
            <a:ext cx="52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0816" y="1037070"/>
            <a:ext cx="523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0" y="2130504"/>
                <a:ext cx="6096000" cy="28402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sub>
                        <m: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sup>
                      </m:sSubSup>
                      <m:r>
                        <a:rPr lang="en-US" sz="2000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  <m:r>
                        <a:rPr lang="en-US" sz="2000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</m:t>
                      </m:r>
                    </m:oMath>
                  </m:oMathPara>
                </a14:m>
                <a:endParaRPr lang="en-US" sz="20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  <m: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sup>
                      </m:sSubSup>
                      <m:r>
                        <a:rPr lang="en-US" sz="2000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sub>
                        <m: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sup>
                      </m:sSubSup>
                      <m:r>
                        <a:rPr lang="en-US" sz="2000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𝜔𝜖</m:t>
                          </m:r>
                        </m:num>
                        <m:den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pc="-5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  <m: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𝑒</m:t>
                          </m:r>
                        </m:sup>
                      </m:sSubSup>
                      <m:r>
                        <a:rPr lang="en-US" sz="2000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𝜔𝜖</m:t>
                          </m:r>
                        </m:num>
                        <m:den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pc="-5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sz="2000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 spc="-5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 spc="-5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i="1" spc="-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30504"/>
                <a:ext cx="6096000" cy="2840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7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505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Abdelraheem</dc:creator>
  <cp:lastModifiedBy>Shuzhan Sun</cp:lastModifiedBy>
  <cp:revision>42</cp:revision>
  <dcterms:created xsi:type="dcterms:W3CDTF">2018-04-18T02:11:48Z</dcterms:created>
  <dcterms:modified xsi:type="dcterms:W3CDTF">2018-04-18T18:47:51Z</dcterms:modified>
</cp:coreProperties>
</file>