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83" r:id="rId17"/>
    <p:sldId id="270" r:id="rId18"/>
    <p:sldId id="273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B1535-5960-6FFF-DC89-2030A7E18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106529-2D4F-8277-AC56-83A50252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5913A-7BDA-53B3-47B2-3458FC14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78134-94D1-2D39-3155-3A76C1D1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5EB74-45D0-8456-E065-9C38DBB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813F2-015C-44F9-2A36-8B7990C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A2FE5A-AE9B-DC08-32D9-6C2B19522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F67DF-7872-A7A5-2261-3C75929C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71FE6-44BF-A165-02D0-B83F0784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C6416-C227-5E3A-B436-FDA2BCA5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1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DB5041-4C3B-11AD-3EF3-231BE289F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A6CA76-B8EB-6E38-C5B7-955915E1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660AF-09DA-9897-8367-87DF3B1D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1FF6B-4BB7-A1F3-FE01-DEF5A8BA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4FEEE-CBA6-D384-BF1E-A74F3A5D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1B6B7-E13E-32AF-F1C3-06B66F52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1F5E3-4A1E-DD04-3B2C-B63B046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E1B19-0967-F152-B7C3-5094A97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F8351-F207-B59D-015D-354278C1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ED452-FA89-138C-C861-004BE005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1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05F02-2A82-CF4F-1F79-22B27C7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12F85C-97C6-12A7-07BE-3295D8FB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CDAFC-5FDF-B623-224F-E89A2645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1D6B0-82D1-436D-E11E-1F6B500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26CAF-CC4A-D8B1-0472-9629BE49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89E1F-DABC-FBB7-CE54-8077BFC3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17C95-C8CF-7A23-C64A-637EE3D9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5BA19-C7E6-56C2-9F99-BE6CD504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A0F51-D9E7-2CBA-86E7-322F4BDE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F699F3-4B0D-96D1-FA18-E8C01A58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7D707E-D2F0-A065-3A64-9E6A49E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B019B-A43B-8B3A-F1F5-98F099E3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CA527-7310-640A-720A-3C1DD19D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740ACE-BDB6-5F5F-60F1-019A41019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644FAC-8CA5-CFD0-8987-B45E170F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F98CCC-13A5-AFAE-84A6-34C126F05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C623A9-08CF-EE0C-1470-29F9F260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A45D36-5DB6-B7BF-45AF-9A4C8706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98D2C2-7C2B-3698-717D-D91D6113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D19C-B65B-1C11-9712-29C5F6D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7A2B16-BB05-CC7C-10FE-FC7DAA39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3F908-C0CB-4794-C5E6-1A5C74C0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5429D-BBB9-E3D3-99F3-FBE8313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55CCD2-7815-6FEE-D76C-B7343E1B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B1AC6-B620-6F7F-6A91-6EAB0500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E3A4EE-F5C6-133A-D9AD-041E33E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0BFA-37D1-E472-1376-66B1D50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BBF3B-6301-ED0D-4E09-CD66C351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4F36F-8FBB-FBDB-8B6A-10BD4F25A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BCB659-5E60-CD35-7BA6-C87C3F4B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7DD4E-DC56-A446-5AC4-BC3F7653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5BE35-FA65-05DF-1D44-C75CC89C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D5231-FA11-C61B-2C8C-D400EE46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830D7F-AB54-1391-D44C-58B43CDB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BAF024-21DB-AB21-3E90-6696AF16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1DCDD4-DFB8-F347-2B2C-8DFC5F2F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04AC1-7BB7-53EA-4252-C05A4A6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F7830-870E-0E2D-FA9B-EABA14D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4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AC795-1CD0-DC5E-8AC4-EA1F3991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09E40-26B7-7D96-A788-ECBEFCB3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D8886-7749-73B7-D6DE-3FDC03A6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9ACD-DE96-41F3-B42F-DB9FAB209F72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28E8B-AEC4-FC41-DEE6-3E9347F1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4BB2CC-89C3-7644-43D4-C2B24E4E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AA22-1500-49ED-995E-EBE8FEE22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4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11DEB-1211-1431-10A7-A8C606D2F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372" y="516921"/>
            <a:ext cx="12646743" cy="4438537"/>
          </a:xfrm>
        </p:spPr>
        <p:txBody>
          <a:bodyPr>
            <a:noAutofit/>
          </a:bodyPr>
          <a:lstStyle/>
          <a:p>
            <a:r>
              <a:rPr lang="ru-RU" sz="4800" dirty="0"/>
              <a:t>Курсовая работа по дисциплине </a:t>
            </a:r>
            <a:br>
              <a:rPr lang="ru-RU" sz="4800" dirty="0"/>
            </a:br>
            <a:r>
              <a:rPr lang="ru-RU" sz="4800" dirty="0"/>
              <a:t>«Цифровые устройства и микропроцессоры»</a:t>
            </a:r>
            <a:br>
              <a:rPr lang="ru-RU" sz="4800" dirty="0"/>
            </a:br>
            <a:r>
              <a:rPr lang="ru-RU" sz="4800" dirty="0"/>
              <a:t>на тему </a:t>
            </a:r>
            <a:br>
              <a:rPr lang="ru-RU" sz="4800" dirty="0"/>
            </a:br>
            <a:r>
              <a:rPr lang="ru-RU" sz="4800" dirty="0"/>
              <a:t>«Алгоритмы шифрования в цифровом логическом анализаторе на базе ПЛИС»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D543E5-970D-5EA6-C86B-3BDE7E597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394" y="5338916"/>
            <a:ext cx="4360606" cy="1519084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000" dirty="0"/>
              <a:t>Подготовил студент</a:t>
            </a:r>
          </a:p>
          <a:p>
            <a:pPr algn="r"/>
            <a:r>
              <a:rPr lang="ru-RU" sz="2000" dirty="0"/>
              <a:t>МГТУ им. Н. Э. Баумана</a:t>
            </a:r>
          </a:p>
          <a:p>
            <a:pPr algn="r"/>
            <a:r>
              <a:rPr lang="ru-RU" sz="2000" dirty="0"/>
              <a:t>Группы РЛ6-71</a:t>
            </a:r>
          </a:p>
          <a:p>
            <a:pPr algn="r"/>
            <a:r>
              <a:rPr lang="ru-RU" sz="2000" dirty="0"/>
              <a:t>Омаров Д.В.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0A0A36B-8D53-309B-7464-AF0090B8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7" y="245172"/>
            <a:ext cx="829043" cy="9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2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9315B-0656-F184-D29A-E8F18A05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Временная диаграмма приёмника </a:t>
            </a:r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780A0-C811-0E8B-0F85-48766230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BD83E-025F-2CD3-C4C3-5F6F6C02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8" y="1825625"/>
            <a:ext cx="11780563" cy="38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D1A60-DDC5-6F88-D9EE-803FA5F2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56" y="373544"/>
            <a:ext cx="6874440" cy="1325563"/>
          </a:xfrm>
        </p:spPr>
        <p:txBody>
          <a:bodyPr/>
          <a:lstStyle/>
          <a:p>
            <a:r>
              <a:rPr lang="ru-RU" dirty="0"/>
              <a:t>Работа передатчика </a:t>
            </a:r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5B614-CB63-657B-BA34-E5113EBE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5619" cy="4351338"/>
          </a:xfrm>
        </p:spPr>
        <p:txBody>
          <a:bodyPr/>
          <a:lstStyle/>
          <a:p>
            <a:r>
              <a:rPr lang="ru-RU" dirty="0"/>
              <a:t>Регистр данных</a:t>
            </a:r>
          </a:p>
          <a:p>
            <a:r>
              <a:rPr lang="ru-RU" dirty="0"/>
              <a:t>Счётчик отправленных данных</a:t>
            </a:r>
          </a:p>
          <a:p>
            <a:r>
              <a:rPr lang="ru-RU" dirty="0"/>
              <a:t>Счётчик тактовых сигналов</a:t>
            </a:r>
          </a:p>
          <a:p>
            <a:r>
              <a:rPr lang="ru-RU" dirty="0"/>
              <a:t>Схема инициализации начальных и конечных состояний регистров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F89645-C623-03FA-DB82-7221E3CE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17" y="-4385"/>
            <a:ext cx="5385619" cy="6862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03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6A537-A127-8086-858E-A77F42CF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Временная диаграмма передатчика </a:t>
            </a:r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70E11-B32B-0B99-452B-75988F5F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62416C-E81C-70DB-5F76-288EED20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9" y="1690688"/>
            <a:ext cx="11716261" cy="36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0DE2E-FE12-3089-D569-308AAE72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детектора фронта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16CD-F951-CE5B-77AF-AA0E5D27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C03E7A-50AE-E5B5-1815-C6E14B148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29" y="2000840"/>
            <a:ext cx="9096942" cy="4000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68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8AEEA-6600-C9CC-B739-C43E0F6E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Временная диаграмма детектора фронта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23CA0-E726-D17D-11C0-6CDA5313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72638-7EF9-39D5-A5EB-F197B623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34300" y="-1514333"/>
            <a:ext cx="5041311" cy="11451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00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413A-1E72-8B38-89BD-56409FD3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RLE </a:t>
            </a:r>
            <a:r>
              <a:rPr lang="ru-RU" dirty="0"/>
              <a:t>метод кодирования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97692-2308-5F6B-428B-8F740330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D203C5-BD9E-284A-6167-0B75B24B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3" y="1601304"/>
            <a:ext cx="8929914" cy="45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9817D-932D-52C3-80E1-BC7D3B09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стандартного </a:t>
            </a:r>
            <a:r>
              <a:rPr lang="en-US" dirty="0"/>
              <a:t>RLE </a:t>
            </a:r>
            <a:r>
              <a:rPr lang="ru-RU" dirty="0"/>
              <a:t>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552076-22D9-7409-5B0D-F8A81868B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0" y="1690688"/>
                <a:ext cx="11107057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Стандартный метод на часто меняющихся данных вместо сжатия производит расширение данных:</a:t>
                </a:r>
              </a:p>
              <a:p>
                <a:pPr marL="0" indent="0">
                  <a:buNone/>
                </a:pPr>
                <a:r>
                  <a:rPr lang="ru-RU" dirty="0"/>
                  <a:t>	По стандартному методу в случае данных вида </a:t>
                </a:r>
                <a:r>
                  <a:rPr lang="en-US" dirty="0"/>
                  <a:t>‘101’[b]</a:t>
                </a:r>
                <a:r>
                  <a:rPr lang="ru-RU" dirty="0"/>
                  <a:t> будет отправлять три отдельные 16-ти битные команды</a:t>
                </a:r>
                <a:r>
                  <a:rPr lang="en-US" dirty="0"/>
                  <a:t> </a:t>
                </a:r>
                <a:r>
                  <a:rPr lang="ru-RU" dirty="0"/>
                  <a:t>вместо 3-х битов</a:t>
                </a:r>
              </a:p>
              <a:p>
                <a:pPr marL="0" indent="0">
                  <a:buNone/>
                </a:pPr>
                <a:r>
                  <a:rPr lang="ru-RU" dirty="0"/>
                  <a:t>	Т.е. произойдёт увеличение данных на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1500% (16 раз)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Тогда будет эффективнее в таких случаях вообще не сжимать данные</a:t>
                </a:r>
              </a:p>
              <a:p>
                <a:pPr marL="0" indent="0">
                  <a:buNone/>
                </a:pPr>
                <a:r>
                  <a:rPr lang="ru-RU" dirty="0"/>
                  <a:t>	В таком случае ввиду формата команды данные увеличатся на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45% (1,5 раз)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ru-RU" dirty="0"/>
                  <a:t>Очевидно такой метод эффективнее примерно в 10,5 раз на быстро меняющихся данных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3552076-22D9-7409-5B0D-F8A81868B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0" y="1690688"/>
                <a:ext cx="11107057" cy="4351338"/>
              </a:xfrm>
              <a:blipFill>
                <a:blip r:embed="rId2"/>
                <a:stretch>
                  <a:fillRect l="-714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6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1EFF1-E61E-401D-3849-F51836AE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кодирования: параметры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4306F-AC0B-596E-6BF3-13D077E4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97" y="19173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Формат кода:</a:t>
            </a:r>
            <a:endParaRPr lang="en-US" dirty="0"/>
          </a:p>
          <a:p>
            <a:pPr lvl="1"/>
            <a:r>
              <a:rPr lang="ru-RU" dirty="0"/>
              <a:t>Командный	 – 1 бит</a:t>
            </a:r>
          </a:p>
          <a:p>
            <a:pPr lvl="1"/>
            <a:r>
              <a:rPr lang="ru-RU" dirty="0"/>
              <a:t>Адрес порта	 – 4 бита</a:t>
            </a:r>
          </a:p>
          <a:p>
            <a:pPr lvl="1"/>
            <a:r>
              <a:rPr lang="ru-RU" dirty="0"/>
              <a:t>Значение 	 – 11 бит</a:t>
            </a:r>
          </a:p>
          <a:p>
            <a:pPr marL="0" indent="0">
              <a:buNone/>
            </a:pPr>
            <a:r>
              <a:rPr lang="ru-RU" dirty="0"/>
              <a:t>Метод кодирования:</a:t>
            </a:r>
          </a:p>
          <a:p>
            <a:pPr lvl="1"/>
            <a:r>
              <a:rPr lang="en-US" dirty="0" err="1"/>
              <a:t>Comm_bit</a:t>
            </a:r>
            <a:r>
              <a:rPr lang="en-US" dirty="0"/>
              <a:t> = ‘0’ : RLE </a:t>
            </a:r>
            <a:r>
              <a:rPr lang="ru-RU" dirty="0"/>
              <a:t>кодирование</a:t>
            </a:r>
            <a:endParaRPr lang="en-US" dirty="0"/>
          </a:p>
          <a:p>
            <a:pPr lvl="1"/>
            <a:r>
              <a:rPr lang="en-US" dirty="0" err="1"/>
              <a:t>Comm_bit</a:t>
            </a:r>
            <a:r>
              <a:rPr lang="en-US" dirty="0"/>
              <a:t> = ‘1’ : </a:t>
            </a:r>
            <a:r>
              <a:rPr lang="ru-RU" dirty="0"/>
              <a:t>Оригинал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8DA9A9-8860-E954-811A-707F455E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22" y="1917360"/>
            <a:ext cx="4703175" cy="24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C5F58-C16E-96A3-E77C-6B8FF02A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35" y="259158"/>
            <a:ext cx="13033709" cy="1325563"/>
          </a:xfrm>
        </p:spPr>
        <p:txBody>
          <a:bodyPr/>
          <a:lstStyle/>
          <a:p>
            <a:r>
              <a:rPr lang="ru-RU" dirty="0"/>
              <a:t>Временная диаграмма унарного кодировщика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218A8-E52C-97F0-B1AD-8CDDBC1A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CBDFD-7B02-04CB-CC15-C541B640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38909" y="-1617598"/>
            <a:ext cx="5514182" cy="11437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98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097EB-A9CD-1610-0E61-3E727B8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1" y="259158"/>
            <a:ext cx="11690375" cy="1325563"/>
          </a:xfrm>
        </p:spPr>
        <p:txBody>
          <a:bodyPr/>
          <a:lstStyle/>
          <a:p>
            <a:r>
              <a:rPr lang="ru-RU" dirty="0"/>
              <a:t>Временная диаграмма полного кодировщика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77A40-7294-9B6C-C70C-6F2CFE01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2DF641-530A-7C15-07CB-CB3777CCC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08898" y="-1623111"/>
            <a:ext cx="5574204" cy="11508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8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EEEC-1458-0E31-C466-46A051F5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F0AB0-4543-D354-3591-4A77C942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6252" cy="4351338"/>
          </a:xfrm>
        </p:spPr>
        <p:txBody>
          <a:bodyPr/>
          <a:lstStyle/>
          <a:p>
            <a:r>
              <a:rPr lang="ru-RU" dirty="0"/>
              <a:t>Предметом разработки данной работы является разработка и применение алгоритмов сжатия данных в архитектуре цифрового анализатора логических сигналов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9B7988-99EB-91F7-FFCD-FE7B3D57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13" y="1690688"/>
            <a:ext cx="5643716" cy="39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5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6384F-1A94-8ADA-F992-2D4C056B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1" y="263706"/>
            <a:ext cx="11673115" cy="1325563"/>
          </a:xfrm>
        </p:spPr>
        <p:txBody>
          <a:bodyPr/>
          <a:lstStyle/>
          <a:p>
            <a:r>
              <a:rPr lang="ru-RU" dirty="0"/>
              <a:t>Временная диаграмма полного кодировщика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F34B1-D1F9-4D96-B82A-E3C1FB9F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60B6A7-BB26-5CBB-7A46-C0404AFD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43457" y="-1576670"/>
            <a:ext cx="5505085" cy="11364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79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AC5F5-8F1B-A264-6D8C-C420E68C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32" y="259158"/>
            <a:ext cx="11797533" cy="1325563"/>
          </a:xfrm>
        </p:spPr>
        <p:txBody>
          <a:bodyPr/>
          <a:lstStyle/>
          <a:p>
            <a:r>
              <a:rPr lang="ru-RU" dirty="0"/>
              <a:t>Временная диаграмма полного кодировщика (3)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4134E-7D11-206D-B3FF-C3928877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E6B31-780E-1786-4EB0-68D532526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53209" y="-1714924"/>
            <a:ext cx="5514182" cy="11631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87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BBF6-506F-B496-17BA-6AB2007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Кольцевой буфер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2BF42-7F5E-BBD3-2EB9-F874C8F3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257800" cy="45794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Реализован по методу двух указателей</a:t>
            </a:r>
          </a:p>
          <a:p>
            <a:r>
              <a:rPr lang="ru-RU" dirty="0"/>
              <a:t>Считывание данных в буфер производиться 2 байтовыми словами с инкрементацией указателя начала на две позиции</a:t>
            </a:r>
          </a:p>
          <a:p>
            <a:r>
              <a:rPr lang="ru-RU" dirty="0"/>
              <a:t>Данные хранятся побайтно</a:t>
            </a:r>
          </a:p>
          <a:p>
            <a:r>
              <a:rPr lang="ru-RU" dirty="0"/>
              <a:t>Считывание данных в буфер производиться побайтно с инкрементацией указателя конца на одну позицию</a:t>
            </a:r>
          </a:p>
          <a:p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0653F9E-0DD5-B21D-B2B0-991D3CAC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1690687"/>
            <a:ext cx="50006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2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BC2CE-3948-D699-FF47-0F4E55BD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686" cy="1325563"/>
          </a:xfrm>
        </p:spPr>
        <p:txBody>
          <a:bodyPr/>
          <a:lstStyle/>
          <a:p>
            <a:r>
              <a:rPr lang="ru-RU" dirty="0"/>
              <a:t>Временная диаграмма кольцевого буфера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5F366-BBB1-387B-2F63-D7FAD3AC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996B4D-8672-AF11-7125-32AE351A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1748" y="-1417001"/>
            <a:ext cx="5371105" cy="11046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66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E2F1-842B-4E1C-3FED-3EAC5140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встроенной </a:t>
            </a:r>
            <a:r>
              <a:rPr lang="en-US" dirty="0"/>
              <a:t>FIFO</a:t>
            </a:r>
            <a:r>
              <a:rPr lang="ru-RU" dirty="0"/>
              <a:t>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97918-D4E1-17A0-2D9F-EC9BB29C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C111B2-8531-CA43-87F9-250F22479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"/>
          <a:stretch/>
        </p:blipFill>
        <p:spPr bwMode="auto">
          <a:xfrm>
            <a:off x="838200" y="1825625"/>
            <a:ext cx="10773183" cy="4962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8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54F4-A118-7B60-396E-BE608630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8255"/>
            <a:ext cx="10515600" cy="1325563"/>
          </a:xfrm>
        </p:spPr>
        <p:txBody>
          <a:bodyPr/>
          <a:lstStyle/>
          <a:p>
            <a:r>
              <a:rPr lang="ru-RU" dirty="0"/>
              <a:t>Программа для ПК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5EFA9-C6F5-06DD-9686-CE13B90A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437BE-3B9C-69F6-AF86-D481F682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66380" y="-1270778"/>
            <a:ext cx="5682343" cy="1053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18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9ECF8-2F52-C81F-265B-37157B46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 степени сжатия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17564-719C-866C-ED77-2A553C184260}"/>
                  </a:ext>
                </a:extLst>
              </p:cNvPr>
              <p:cNvSpPr txBox="1"/>
              <p:nvPr/>
            </p:nvSpPr>
            <p:spPr>
              <a:xfrm>
                <a:off x="2518228" y="3907191"/>
                <a:ext cx="7155543" cy="907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𝑐𝑜𝑚𝑝𝑟</m:t>
                              </m:r>
                            </m:sub>
                          </m:sSub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⋅100%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17564-719C-866C-ED77-2A553C18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228" y="3907191"/>
                <a:ext cx="7155543" cy="907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00981C-A6CC-1F83-F53F-045D8EEB2F52}"/>
                  </a:ext>
                </a:extLst>
              </p:cNvPr>
              <p:cNvSpPr txBox="1"/>
              <p:nvPr/>
            </p:nvSpPr>
            <p:spPr>
              <a:xfrm>
                <a:off x="2137229" y="2044784"/>
                <a:ext cx="8385628" cy="1506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15000"/>
                  </a:lnSpc>
                </a:pPr>
                <a:r>
                  <a:rPr lang="ru-RU" sz="2000" i="1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Обозначения:</a:t>
                </a:r>
              </a:p>
              <a:p>
                <a:pPr indent="450215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𝑐𝑜𝑚𝑝𝑟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отсчётов сжатой последовательности;</a:t>
                </a:r>
                <a:endParaRPr lang="ru-RU" sz="20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отсчётов несжатой последовательности;</a:t>
                </a:r>
                <a:endParaRPr lang="ru-RU" sz="20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Степень сжатия:</a:t>
                </a:r>
                <a:endParaRPr lang="ru-RU" sz="20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00981C-A6CC-1F83-F53F-045D8EEB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29" y="2044784"/>
                <a:ext cx="8385628" cy="1506887"/>
              </a:xfrm>
              <a:prstGeom prst="rect">
                <a:avLst/>
              </a:prstGeom>
              <a:blipFill>
                <a:blip r:embed="rId3"/>
                <a:stretch>
                  <a:fillRect t="-1210" b="-6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43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61DDF-401C-FEA6-6879-7BFD837D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 степени сжатия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0B45B0-7BE4-F8D0-C6CF-8C109432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8855"/>
            <a:ext cx="6055090" cy="453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2C36B6-0FFD-C01F-EDD0-9C0BF1454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8942"/>
            <a:ext cx="6055091" cy="453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02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5FF2-130E-D126-F066-8CB1DE80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0"/>
            <a:ext cx="10482944" cy="1325563"/>
          </a:xfrm>
        </p:spPr>
        <p:txBody>
          <a:bodyPr/>
          <a:lstStyle/>
          <a:p>
            <a:r>
              <a:rPr lang="ru-RU" dirty="0"/>
              <a:t>Результаты исследований степени сжатия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5D2F7-2147-A935-6F5A-761A3FD9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506662"/>
            <a:ext cx="4474029" cy="4351338"/>
          </a:xfrm>
        </p:spPr>
        <p:txBody>
          <a:bodyPr/>
          <a:lstStyle/>
          <a:p>
            <a:r>
              <a:rPr lang="ru-RU" dirty="0"/>
              <a:t>Двух экспоненциальная аппроксимация результатов исследования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5A6608-9472-7889-556C-8256D4B4F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9" y="938892"/>
            <a:ext cx="7253515" cy="54401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2A5E9B-E8EF-7C1B-061E-ECCEBEAD6E76}"/>
                  </a:ext>
                </a:extLst>
              </p:cNvPr>
              <p:cNvSpPr txBox="1"/>
              <p:nvPr/>
            </p:nvSpPr>
            <p:spPr>
              <a:xfrm>
                <a:off x="-299357" y="4478510"/>
                <a:ext cx="67491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 Гц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=209,1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−5,395⋅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0">
                          <a:latin typeface="Cambria Math" panose="02040503050406030204" pitchFamily="18" charset="0"/>
                        </a:rPr>
                        <m:t>−47,97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−7,893⋅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ru-RU" sz="2400" i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2A5E9B-E8EF-7C1B-061E-ECCEBEAD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357" y="4478510"/>
                <a:ext cx="6749144" cy="830997"/>
              </a:xfrm>
              <a:prstGeom prst="rect">
                <a:avLst/>
              </a:prstGeom>
              <a:blipFill>
                <a:blip r:embed="rId3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4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0EA50-BBE4-17FC-827E-D1737E57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11D80-D02B-64E5-C38A-C390A770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8987" cy="4351338"/>
          </a:xfrm>
        </p:spPr>
        <p:txBody>
          <a:bodyPr/>
          <a:lstStyle/>
          <a:p>
            <a:r>
              <a:rPr lang="ru-RU" dirty="0"/>
              <a:t>Анализатор логических  сигналов применяется для анализа и предоставления временных диаграмм логических сигналов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0104BF-D788-5A6C-CB11-9178716B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87" y="1690687"/>
            <a:ext cx="6754646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331E6-E7C9-B414-5446-D4E84435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821A5-CAB5-4A64-BE40-38C6678D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58" y="1596821"/>
            <a:ext cx="518897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Устройства широко применяется для отладки и настройки цифровой аппаратуры </a:t>
            </a:r>
            <a:r>
              <a:rPr lang="en-US" dirty="0"/>
              <a:t>ASIC, SoC, FPGA</a:t>
            </a:r>
            <a:endParaRPr lang="ru-RU" dirty="0"/>
          </a:p>
          <a:p>
            <a:r>
              <a:rPr lang="ru-RU" dirty="0"/>
              <a:t>Логический анализатор также может применятся для автоматического анализа сигналов в случаях когда прямое взаимодействие с пользователем невозможно: спутниковые системы, бортовая аппаратура, лаборатории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F18CF-24D4-731F-BBE1-83244E6C1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"/>
          <a:stretch/>
        </p:blipFill>
        <p:spPr bwMode="auto">
          <a:xfrm>
            <a:off x="5766619" y="1643755"/>
            <a:ext cx="6282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0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D231B-4E27-A14E-51E7-BCC26DD7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</a:t>
            </a:r>
            <a:r>
              <a:rPr lang="en-US" dirty="0" err="1"/>
              <a:t>Salae</a:t>
            </a:r>
            <a:r>
              <a:rPr lang="en-US" dirty="0"/>
              <a:t> Logic 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463-73A7-16CA-CC8A-B693E301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955992-E810-2E18-B462-3C89B731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90688"/>
            <a:ext cx="9525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27482-F789-59BE-D32C-90005AC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3792"/>
            <a:ext cx="10515600" cy="1325563"/>
          </a:xfrm>
        </p:spPr>
        <p:txBody>
          <a:bodyPr/>
          <a:lstStyle/>
          <a:p>
            <a:r>
              <a:rPr lang="ru-RU" dirty="0"/>
              <a:t>Функциональная схема устройства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3CF27C-D7E7-EEAF-4D26-A928ACC0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74" y="1140823"/>
            <a:ext cx="8153401" cy="5757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01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4276-663B-A804-F8EC-B2612C71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08673"/>
            <a:ext cx="10515600" cy="1325563"/>
          </a:xfrm>
        </p:spPr>
        <p:txBody>
          <a:bodyPr/>
          <a:lstStyle/>
          <a:p>
            <a:r>
              <a:rPr lang="ru-RU" dirty="0"/>
              <a:t>Работа отдельных блоков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32930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DC5B5-6186-D47D-9467-4E62A99D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221021"/>
            <a:ext cx="10515600" cy="1325563"/>
          </a:xfrm>
        </p:spPr>
        <p:txBody>
          <a:bodyPr/>
          <a:lstStyle/>
          <a:p>
            <a:r>
              <a:rPr lang="ru-RU" dirty="0"/>
              <a:t>Работа модуля приёмника </a:t>
            </a:r>
            <a:r>
              <a:rPr lang="en-US" dirty="0"/>
              <a:t>UART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3A0BBA-5A1F-F8CB-313D-3CD7D231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0" y="1427908"/>
            <a:ext cx="5291230" cy="543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8E9518D-F128-9E4F-1B65-71C605E8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510" y="1744304"/>
            <a:ext cx="5188974" cy="4351338"/>
          </a:xfrm>
        </p:spPr>
        <p:txBody>
          <a:bodyPr>
            <a:normAutofit/>
          </a:bodyPr>
          <a:lstStyle/>
          <a:p>
            <a:r>
              <a:rPr lang="ru-RU" dirty="0"/>
              <a:t>Регистр данных</a:t>
            </a:r>
          </a:p>
          <a:p>
            <a:r>
              <a:rPr lang="ru-RU" dirty="0"/>
              <a:t>Схема занесения сигналов в регистр данных</a:t>
            </a:r>
          </a:p>
          <a:p>
            <a:r>
              <a:rPr lang="ru-RU" dirty="0"/>
              <a:t>Счётчик тактовых сигналов</a:t>
            </a:r>
          </a:p>
          <a:p>
            <a:r>
              <a:rPr lang="ru-RU" dirty="0"/>
              <a:t>Обработка ошибки</a:t>
            </a:r>
          </a:p>
          <a:p>
            <a:r>
              <a:rPr lang="ru-RU" dirty="0"/>
              <a:t>Обработка конца передачи</a:t>
            </a:r>
          </a:p>
        </p:txBody>
      </p:sp>
    </p:spTree>
    <p:extLst>
      <p:ext uri="{BB962C8B-B14F-4D97-AF65-F5344CB8AC3E}">
        <p14:creationId xmlns:p14="http://schemas.microsoft.com/office/powerpoint/2010/main" val="4340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A9A1B-7C42-37D8-231B-437F5751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6" y="0"/>
            <a:ext cx="10515600" cy="1325563"/>
          </a:xfrm>
        </p:spPr>
        <p:txBody>
          <a:bodyPr/>
          <a:lstStyle/>
          <a:p>
            <a:r>
              <a:rPr lang="ru-RU" dirty="0"/>
              <a:t>Проблема синхронизации </a:t>
            </a:r>
            <a:r>
              <a:rPr lang="en-US" dirty="0"/>
              <a:t>UART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2AAD3A-0BFF-04DD-B504-3F542EA8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7" b="10077"/>
          <a:stretch/>
        </p:blipFill>
        <p:spPr bwMode="auto">
          <a:xfrm>
            <a:off x="1445342" y="1127864"/>
            <a:ext cx="9368814" cy="24640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B17CC0-346E-2FD6-083D-75C994376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864" b="3248"/>
          <a:stretch/>
        </p:blipFill>
        <p:spPr bwMode="auto">
          <a:xfrm>
            <a:off x="1445342" y="3591933"/>
            <a:ext cx="9368814" cy="3266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82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458</Words>
  <Application>Microsoft Office PowerPoint</Application>
  <PresentationFormat>Широкоэкранный</PresentationFormat>
  <Paragraphs>72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Курсовая работа по дисциплине  «Цифровые устройства и микропроцессоры» на тему  «Алгоритмы шифрования в цифровом логическом анализаторе на базе ПЛИС»</vt:lpstr>
      <vt:lpstr>Предмет разработки</vt:lpstr>
      <vt:lpstr>Назначение устройства</vt:lpstr>
      <vt:lpstr>Области применения</vt:lpstr>
      <vt:lpstr>Пример реализации Salae Logic 8</vt:lpstr>
      <vt:lpstr>Функциональная схема устройства</vt:lpstr>
      <vt:lpstr>Работа отдельных блоков устройства</vt:lpstr>
      <vt:lpstr>Работа модуля приёмника UART</vt:lpstr>
      <vt:lpstr>Проблема синхронизации UART</vt:lpstr>
      <vt:lpstr>Временная диаграмма приёмника UART</vt:lpstr>
      <vt:lpstr>Работа передатчика UART</vt:lpstr>
      <vt:lpstr>Временная диаграмма передатчика UART</vt:lpstr>
      <vt:lpstr>Работа детектора фронта</vt:lpstr>
      <vt:lpstr>Временная диаграмма детектора фронта</vt:lpstr>
      <vt:lpstr>RLE метод кодирования</vt:lpstr>
      <vt:lpstr>Проблемы стандартного RLE алгоритма</vt:lpstr>
      <vt:lpstr>Модуль кодирования: параметры кода</vt:lpstr>
      <vt:lpstr>Временная диаграмма унарного кодировщика</vt:lpstr>
      <vt:lpstr>Временная диаграмма полного кодировщика (1)</vt:lpstr>
      <vt:lpstr>Временная диаграмма полного кодировщика (2)</vt:lpstr>
      <vt:lpstr>Временная диаграмма полного кодировщика (3)</vt:lpstr>
      <vt:lpstr>Кольцевой буфер</vt:lpstr>
      <vt:lpstr>Временная диаграмма кольцевого буфера</vt:lpstr>
      <vt:lpstr>Модуль встроенной FIFO памяти</vt:lpstr>
      <vt:lpstr>Программа для ПК</vt:lpstr>
      <vt:lpstr>Результаты исследований степени сжатия</vt:lpstr>
      <vt:lpstr>Результаты исследований степени сжатия</vt:lpstr>
      <vt:lpstr>Результаты исследований степени сжатия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Мэинфрейм</dc:creator>
  <cp:lastModifiedBy>Денис Мэинфрейм</cp:lastModifiedBy>
  <cp:revision>57</cp:revision>
  <dcterms:created xsi:type="dcterms:W3CDTF">2022-10-17T19:06:27Z</dcterms:created>
  <dcterms:modified xsi:type="dcterms:W3CDTF">2022-12-20T21:49:59Z</dcterms:modified>
</cp:coreProperties>
</file>