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1" r:id="rId3"/>
    <p:sldId id="260" r:id="rId4"/>
    <p:sldId id="267" r:id="rId5"/>
    <p:sldId id="262" r:id="rId6"/>
    <p:sldId id="257" r:id="rId7"/>
    <p:sldId id="263" r:id="rId8"/>
    <p:sldId id="266" r:id="rId9"/>
    <p:sldId id="287" r:id="rId10"/>
    <p:sldId id="296" r:id="rId11"/>
    <p:sldId id="295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Швецов" initials="ЕШ" lastIdx="1" clrIdx="0">
    <p:extLst>
      <p:ext uri="{19B8F6BF-5375-455C-9EA6-DF929625EA0E}">
        <p15:presenceInfo xmlns:p15="http://schemas.microsoft.com/office/powerpoint/2012/main" userId="523b8884efa0d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5F"/>
    <a:srgbClr val="70D751"/>
    <a:srgbClr val="E6E6E6"/>
    <a:srgbClr val="6DD754"/>
    <a:srgbClr val="CA41F0"/>
    <a:srgbClr val="2472EF"/>
    <a:srgbClr val="BF3768"/>
    <a:srgbClr val="D563F3"/>
    <a:srgbClr val="5976FF"/>
    <a:srgbClr val="B4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vetsovEgor/Smart-Food-Calendar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ShvetsovEgor/Smart-Food-Calend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isk.yandex.ru/d/-hPyqHSiKQOtxg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disk.yandex.ru/d/utdkrQHpa4QYm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ShvetsovEgor/Smart-Food-Calenda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D93F89-6B71-457E-A23D-650FA316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65" y="643858"/>
            <a:ext cx="4286542" cy="4286542"/>
          </a:xfrm>
          <a:prstGeom prst="rect">
            <a:avLst/>
          </a:prstGeom>
          <a:effectLst>
            <a:glow rad="127000">
              <a:srgbClr val="92D050"/>
            </a:glow>
          </a:effectLst>
        </p:spPr>
      </p:pic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445374" y="-1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8571916" y="1231204"/>
            <a:ext cx="792292" cy="792292"/>
          </a:xfrm>
          <a:prstGeom prst="ellipse">
            <a:avLst/>
          </a:prstGeom>
          <a:gradFill>
            <a:gsLst>
              <a:gs pos="0">
                <a:srgbClr val="41E612"/>
              </a:gs>
              <a:gs pos="53100">
                <a:srgbClr val="73D45D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6904057" y="4374910"/>
            <a:ext cx="42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Следи за тем, что ты ешь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4655962"/>
            <a:ext cx="7661349" cy="2450698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8F902-EBB0-405A-91D6-DB6FC5C51734}"/>
              </a:ext>
            </a:extLst>
          </p:cNvPr>
          <p:cNvSpPr txBox="1"/>
          <p:nvPr/>
        </p:nvSpPr>
        <p:spPr>
          <a:xfrm>
            <a:off x="6904057" y="2202038"/>
            <a:ext cx="2914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SMART FOOD CALENDAR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FCBF5A-295F-4FD1-87E2-DD0595386A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>
          <a:xfrm>
            <a:off x="1171575" y="1060450"/>
            <a:ext cx="9583738" cy="5391150"/>
          </a:xfrm>
        </p:spPr>
      </p:pic>
    </p:spTree>
    <p:extLst>
      <p:ext uri="{BB962C8B-B14F-4D97-AF65-F5344CB8AC3E}">
        <p14:creationId xmlns:p14="http://schemas.microsoft.com/office/powerpoint/2010/main" val="37601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4997AB-CBF7-4798-904F-B20652210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 b="355"/>
          <a:stretch>
            <a:fillRect/>
          </a:stretch>
        </p:blipFill>
        <p:spPr>
          <a:xfrm>
            <a:off x="1181100" y="1082675"/>
            <a:ext cx="9540875" cy="5326063"/>
          </a:xfrm>
        </p:spPr>
      </p:pic>
    </p:spTree>
    <p:extLst>
      <p:ext uri="{BB962C8B-B14F-4D97-AF65-F5344CB8AC3E}">
        <p14:creationId xmlns:p14="http://schemas.microsoft.com/office/powerpoint/2010/main" val="423746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D02E66-1512-483E-BE21-6997DD0A8E7A}"/>
              </a:ext>
            </a:extLst>
          </p:cNvPr>
          <p:cNvSpPr txBox="1"/>
          <p:nvPr/>
        </p:nvSpPr>
        <p:spPr>
          <a:xfrm>
            <a:off x="2887436" y="4422148"/>
            <a:ext cx="64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Спасибо за внимание!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2487921" y="2013418"/>
            <a:ext cx="721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5CD868"/>
                </a:solidFill>
              </a:rPr>
              <a:t>Продолжение следует</a:t>
            </a:r>
            <a:endParaRPr lang="en-US" sz="7200" b="1" dirty="0">
              <a:solidFill>
                <a:srgbClr val="5CD868"/>
              </a:solidFill>
            </a:endParaRPr>
          </a:p>
        </p:txBody>
      </p:sp>
      <p:sp>
        <p:nvSpPr>
          <p:cNvPr id="16" name="Oval 41">
            <a:extLst>
              <a:ext uri="{FF2B5EF4-FFF2-40B4-BE49-F238E27FC236}">
                <a16:creationId xmlns:a16="http://schemas.microsoft.com/office/drawing/2014/main" id="{4970FACA-AD87-4B38-9DE5-807742854529}"/>
              </a:ext>
            </a:extLst>
          </p:cNvPr>
          <p:cNvSpPr/>
          <p:nvPr/>
        </p:nvSpPr>
        <p:spPr>
          <a:xfrm>
            <a:off x="3655359" y="960453"/>
            <a:ext cx="792292" cy="792292"/>
          </a:xfrm>
          <a:prstGeom prst="ellipse">
            <a:avLst/>
          </a:prstGeom>
          <a:gradFill>
            <a:gsLst>
              <a:gs pos="0">
                <a:srgbClr val="41E612"/>
              </a:gs>
              <a:gs pos="53100">
                <a:srgbClr val="73D45D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32">
            <a:extLst>
              <a:ext uri="{FF2B5EF4-FFF2-40B4-BE49-F238E27FC236}">
                <a16:creationId xmlns:a16="http://schemas.microsoft.com/office/drawing/2014/main" id="{3D467FC5-B03F-47B4-9293-C8D1416ACFF0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4769264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1FC12F7D-BC8F-4C0C-BFBA-7467486A43B3}"/>
              </a:ext>
            </a:extLst>
          </p:cNvPr>
          <p:cNvSpPr>
            <a:spLocks/>
          </p:cNvSpPr>
          <p:nvPr/>
        </p:nvSpPr>
        <p:spPr bwMode="auto">
          <a:xfrm flipH="1">
            <a:off x="3295224" y="3916289"/>
            <a:ext cx="8896776" cy="3231053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36">
            <a:extLst>
              <a:ext uri="{FF2B5EF4-FFF2-40B4-BE49-F238E27FC236}">
                <a16:creationId xmlns:a16="http://schemas.microsoft.com/office/drawing/2014/main" id="{879BD6A8-88C4-4F15-861C-0C7D6BC40B1B}"/>
              </a:ext>
            </a:extLst>
          </p:cNvPr>
          <p:cNvSpPr>
            <a:spLocks/>
          </p:cNvSpPr>
          <p:nvPr/>
        </p:nvSpPr>
        <p:spPr bwMode="auto">
          <a:xfrm>
            <a:off x="-9434" y="4983122"/>
            <a:ext cx="5692794" cy="204733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План презентации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2820704" y="2128705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Здесь будет говориться об идее создания приложения</a:t>
            </a:r>
            <a:endParaRPr lang="en-US" sz="12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1542F20-F243-417C-BA0B-78CDFCA60B4E}"/>
              </a:ext>
            </a:extLst>
          </p:cNvPr>
          <p:cNvGrpSpPr/>
          <p:nvPr/>
        </p:nvGrpSpPr>
        <p:grpSpPr>
          <a:xfrm>
            <a:off x="1796106" y="1716801"/>
            <a:ext cx="3500720" cy="923330"/>
            <a:chOff x="1796106" y="1716801"/>
            <a:chExt cx="3500720" cy="923330"/>
          </a:xfrm>
        </p:grpSpPr>
        <p:sp>
          <p:nvSpPr>
            <p:cNvPr id="33" name="Rectangle: Rounded Corners 8">
              <a:extLst>
                <a:ext uri="{FF2B5EF4-FFF2-40B4-BE49-F238E27FC236}">
                  <a16:creationId xmlns:a16="http://schemas.microsoft.com/office/drawing/2014/main" id="{08773CB9-4AFF-4641-9D6D-D6FC1CE3FDD5}"/>
                </a:ext>
              </a:extLst>
            </p:cNvPr>
            <p:cNvSpPr/>
            <p:nvPr/>
          </p:nvSpPr>
          <p:spPr>
            <a:xfrm>
              <a:off x="1800827" y="1732368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E1680-C70A-4B19-B496-AD0354CD250D}"/>
                </a:ext>
              </a:extLst>
            </p:cNvPr>
            <p:cNvSpPr txBox="1"/>
            <p:nvPr/>
          </p:nvSpPr>
          <p:spPr>
            <a:xfrm>
              <a:off x="2806519" y="1729327"/>
              <a:ext cx="2490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Введение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3AE831-F264-4A91-BF2A-AD06F6164C04}"/>
                </a:ext>
              </a:extLst>
            </p:cNvPr>
            <p:cNvSpPr txBox="1"/>
            <p:nvPr/>
          </p:nvSpPr>
          <p:spPr>
            <a:xfrm>
              <a:off x="1796106" y="1716801"/>
              <a:ext cx="1010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01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24D949B-B00B-4491-8096-61C93CC7194C}"/>
              </a:ext>
            </a:extLst>
          </p:cNvPr>
          <p:cNvGrpSpPr/>
          <p:nvPr/>
        </p:nvGrpSpPr>
        <p:grpSpPr>
          <a:xfrm>
            <a:off x="1792369" y="3046325"/>
            <a:ext cx="4857006" cy="1085797"/>
            <a:chOff x="1792369" y="3046325"/>
            <a:chExt cx="4857006" cy="1085797"/>
          </a:xfrm>
        </p:grpSpPr>
        <p:sp>
          <p:nvSpPr>
            <p:cNvPr id="34" name="Rectangle: Rounded Corners 8">
              <a:extLst>
                <a:ext uri="{FF2B5EF4-FFF2-40B4-BE49-F238E27FC236}">
                  <a16:creationId xmlns:a16="http://schemas.microsoft.com/office/drawing/2014/main" id="{7853F491-A83D-48AA-9864-94AFB232C3F0}"/>
                </a:ext>
              </a:extLst>
            </p:cNvPr>
            <p:cNvSpPr/>
            <p:nvPr/>
          </p:nvSpPr>
          <p:spPr>
            <a:xfrm>
              <a:off x="1820733" y="3046325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D7CAB1-B9BF-4151-945E-1B3F26017050}"/>
                </a:ext>
              </a:extLst>
            </p:cNvPr>
            <p:cNvSpPr txBox="1"/>
            <p:nvPr/>
          </p:nvSpPr>
          <p:spPr>
            <a:xfrm>
              <a:off x="2820704" y="3515286"/>
              <a:ext cx="3445417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/>
                <a:t>Здесь вы узнаете о том, для кого это приложение.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8DFA09-2A6C-4265-BA1F-CB63D14BA79E}"/>
                </a:ext>
              </a:extLst>
            </p:cNvPr>
            <p:cNvSpPr txBox="1"/>
            <p:nvPr/>
          </p:nvSpPr>
          <p:spPr>
            <a:xfrm>
              <a:off x="2806520" y="3115908"/>
              <a:ext cx="3842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Знакомство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669B42-A5B2-4FB1-9592-22401A96F228}"/>
                </a:ext>
              </a:extLst>
            </p:cNvPr>
            <p:cNvSpPr txBox="1"/>
            <p:nvPr/>
          </p:nvSpPr>
          <p:spPr>
            <a:xfrm>
              <a:off x="1792369" y="3046325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02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47DA8BE-6F1A-4400-A592-E135AB76BF06}"/>
              </a:ext>
            </a:extLst>
          </p:cNvPr>
          <p:cNvGrpSpPr/>
          <p:nvPr/>
        </p:nvGrpSpPr>
        <p:grpSpPr>
          <a:xfrm>
            <a:off x="1796105" y="4464236"/>
            <a:ext cx="4470016" cy="1050194"/>
            <a:chOff x="1796105" y="4464236"/>
            <a:chExt cx="4470016" cy="1050194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F06A926A-C20D-4576-A1D7-900427425BA4}"/>
                </a:ext>
              </a:extLst>
            </p:cNvPr>
            <p:cNvSpPr/>
            <p:nvPr/>
          </p:nvSpPr>
          <p:spPr>
            <a:xfrm>
              <a:off x="1811306" y="4464236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C96BF-5549-4B4C-B93C-A9E0C861A237}"/>
                </a:ext>
              </a:extLst>
            </p:cNvPr>
            <p:cNvSpPr txBox="1"/>
            <p:nvPr/>
          </p:nvSpPr>
          <p:spPr>
            <a:xfrm>
              <a:off x="2820704" y="4897594"/>
              <a:ext cx="3445417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/>
                <a:t>Здесь будет рассказываться про то, на чем основана работа приложения.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F1427-1F9B-41D2-BC9F-7338BB7DD2DA}"/>
                </a:ext>
              </a:extLst>
            </p:cNvPr>
            <p:cNvSpPr txBox="1"/>
            <p:nvPr/>
          </p:nvSpPr>
          <p:spPr>
            <a:xfrm>
              <a:off x="2806520" y="4498216"/>
              <a:ext cx="202418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Что внутри</a:t>
              </a:r>
              <a:r>
                <a:rPr lang="en-US" b="1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031851-6568-4D57-9128-237C2052A781}"/>
                </a:ext>
              </a:extLst>
            </p:cNvPr>
            <p:cNvSpPr txBox="1"/>
            <p:nvPr/>
          </p:nvSpPr>
          <p:spPr>
            <a:xfrm>
              <a:off x="1796105" y="4485690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03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24B9C7B-4901-4819-A743-EC411304E2E2}"/>
              </a:ext>
            </a:extLst>
          </p:cNvPr>
          <p:cNvGrpSpPr/>
          <p:nvPr/>
        </p:nvGrpSpPr>
        <p:grpSpPr>
          <a:xfrm>
            <a:off x="7032634" y="1716801"/>
            <a:ext cx="4470016" cy="1028740"/>
            <a:chOff x="7032634" y="1716801"/>
            <a:chExt cx="4470016" cy="1028740"/>
          </a:xfrm>
        </p:grpSpPr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638EC789-FE62-4466-A2AD-9568B8325D7C}"/>
                </a:ext>
              </a:extLst>
            </p:cNvPr>
            <p:cNvSpPr/>
            <p:nvPr/>
          </p:nvSpPr>
          <p:spPr>
            <a:xfrm>
              <a:off x="7053564" y="1716801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C67056-A8F0-465A-AE41-14F35C1D9D02}"/>
                </a:ext>
              </a:extLst>
            </p:cNvPr>
            <p:cNvSpPr txBox="1"/>
            <p:nvPr/>
          </p:nvSpPr>
          <p:spPr>
            <a:xfrm>
              <a:off x="8057233" y="2128705"/>
              <a:ext cx="3445417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/>
                <a:t>Составляющие проекта, находящиеся в свободном доступе.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35EC5-25BA-498F-8094-32B1BAA9813B}"/>
                </a:ext>
              </a:extLst>
            </p:cNvPr>
            <p:cNvSpPr txBox="1"/>
            <p:nvPr/>
          </p:nvSpPr>
          <p:spPr>
            <a:xfrm>
              <a:off x="8043047" y="1729327"/>
              <a:ext cx="2773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Поставляемый пакет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F13A0B-6799-4698-B98E-950BF921668B}"/>
                </a:ext>
              </a:extLst>
            </p:cNvPr>
            <p:cNvSpPr txBox="1"/>
            <p:nvPr/>
          </p:nvSpPr>
          <p:spPr>
            <a:xfrm>
              <a:off x="7032634" y="1716801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04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ABF2287-0C31-4CE4-B3FE-B309EEC02F2E}"/>
              </a:ext>
            </a:extLst>
          </p:cNvPr>
          <p:cNvGrpSpPr/>
          <p:nvPr/>
        </p:nvGrpSpPr>
        <p:grpSpPr>
          <a:xfrm>
            <a:off x="7032634" y="3095861"/>
            <a:ext cx="4470016" cy="1036261"/>
            <a:chOff x="7032634" y="3095861"/>
            <a:chExt cx="4470016" cy="1036261"/>
          </a:xfrm>
        </p:grpSpPr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4EB19EC8-7E7E-4575-9DE9-098380E07917}"/>
                </a:ext>
              </a:extLst>
            </p:cNvPr>
            <p:cNvSpPr/>
            <p:nvPr/>
          </p:nvSpPr>
          <p:spPr>
            <a:xfrm>
              <a:off x="7044540" y="3095861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71029-2D5D-40CF-A04B-37DFB5EDFC14}"/>
                </a:ext>
              </a:extLst>
            </p:cNvPr>
            <p:cNvSpPr txBox="1"/>
            <p:nvPr/>
          </p:nvSpPr>
          <p:spPr>
            <a:xfrm>
              <a:off x="8057233" y="3515286"/>
              <a:ext cx="3445417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/>
                <a:t>На конкретном примере вы сможете увидеть интерфейс приложения.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A3291-FC32-4AA8-BE1C-198A2B61CFD2}"/>
                </a:ext>
              </a:extLst>
            </p:cNvPr>
            <p:cNvSpPr txBox="1"/>
            <p:nvPr/>
          </p:nvSpPr>
          <p:spPr>
            <a:xfrm>
              <a:off x="8043049" y="3115908"/>
              <a:ext cx="2622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Показ интерфейса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714F86-A8B9-48F2-B232-00A6CBE51771}"/>
                </a:ext>
              </a:extLst>
            </p:cNvPr>
            <p:cNvSpPr txBox="1"/>
            <p:nvPr/>
          </p:nvSpPr>
          <p:spPr>
            <a:xfrm>
              <a:off x="7032634" y="3103382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05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CA179EC-325D-45B9-8B45-49A8EA4F6D10}"/>
              </a:ext>
            </a:extLst>
          </p:cNvPr>
          <p:cNvGrpSpPr/>
          <p:nvPr/>
        </p:nvGrpSpPr>
        <p:grpSpPr>
          <a:xfrm>
            <a:off x="7032634" y="4485690"/>
            <a:ext cx="4470016" cy="1028740"/>
            <a:chOff x="7032634" y="4485690"/>
            <a:chExt cx="4470016" cy="1028740"/>
          </a:xfrm>
        </p:grpSpPr>
        <p:sp>
          <p:nvSpPr>
            <p:cNvPr id="38" name="Rectangle: Rounded Corners 8">
              <a:extLst>
                <a:ext uri="{FF2B5EF4-FFF2-40B4-BE49-F238E27FC236}">
                  <a16:creationId xmlns:a16="http://schemas.microsoft.com/office/drawing/2014/main" id="{D8C8E615-D9E5-43FD-933E-0F7319E1C663}"/>
                </a:ext>
              </a:extLst>
            </p:cNvPr>
            <p:cNvSpPr/>
            <p:nvPr/>
          </p:nvSpPr>
          <p:spPr>
            <a:xfrm>
              <a:off x="7044540" y="4488058"/>
              <a:ext cx="927843" cy="896820"/>
            </a:xfrm>
            <a:prstGeom prst="roundRect">
              <a:avLst/>
            </a:prstGeom>
            <a:gradFill>
              <a:gsLst>
                <a:gs pos="58400">
                  <a:srgbClr val="52E11F"/>
                </a:gs>
                <a:gs pos="0">
                  <a:srgbClr val="61D954"/>
                </a:gs>
                <a:gs pos="100000">
                  <a:srgbClr val="64DC2D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A82F9C-873B-40EB-9224-8953041B4E6C}"/>
                </a:ext>
              </a:extLst>
            </p:cNvPr>
            <p:cNvSpPr txBox="1"/>
            <p:nvPr/>
          </p:nvSpPr>
          <p:spPr>
            <a:xfrm>
              <a:off x="8057233" y="4897594"/>
              <a:ext cx="3445417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/>
                <a:t>Всегда стоит поблагодарить зрителя за внимание.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2D6ABF-7FEC-4F52-923F-AEBB2B6F0D42}"/>
                </a:ext>
              </a:extLst>
            </p:cNvPr>
            <p:cNvSpPr txBox="1"/>
            <p:nvPr/>
          </p:nvSpPr>
          <p:spPr>
            <a:xfrm>
              <a:off x="8043048" y="4498216"/>
              <a:ext cx="2449183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FF0000"/>
                  </a:solidFill>
                  <a:latin typeface="+mj-lt"/>
                </a:rPr>
                <a:t>Конец презентации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6B32E1-DEAB-479D-B7E0-0A1782AA4EB8}"/>
                </a:ext>
              </a:extLst>
            </p:cNvPr>
            <p:cNvSpPr txBox="1"/>
            <p:nvPr/>
          </p:nvSpPr>
          <p:spPr>
            <a:xfrm>
              <a:off x="7032634" y="4485690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58883-6874-45C4-B6CF-F2059A7B9798}"/>
              </a:ext>
            </a:extLst>
          </p:cNvPr>
          <p:cNvSpPr txBox="1"/>
          <p:nvPr/>
        </p:nvSpPr>
        <p:spPr>
          <a:xfrm>
            <a:off x="949406" y="1791464"/>
            <a:ext cx="665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>
                <a:latin typeface="+mj-lt"/>
              </a:rPr>
              <a:t>Стань ответственными за свой рацион питания</a:t>
            </a:r>
            <a:endParaRPr lang="en-US" sz="3600" b="1" dirty="0"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33E8C4-1E5A-480A-BC21-5BB048D8635A}"/>
              </a:ext>
            </a:extLst>
          </p:cNvPr>
          <p:cNvSpPr/>
          <p:nvPr/>
        </p:nvSpPr>
        <p:spPr>
          <a:xfrm>
            <a:off x="3071993" y="4616973"/>
            <a:ext cx="2414540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E4DE52-9F14-4355-83E5-DEF414721157}"/>
              </a:ext>
            </a:extLst>
          </p:cNvPr>
          <p:cNvSpPr/>
          <p:nvPr/>
        </p:nvSpPr>
        <p:spPr>
          <a:xfrm>
            <a:off x="5591537" y="4616973"/>
            <a:ext cx="2343433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9CEA87-6940-4AB0-9943-793927FA957D}"/>
              </a:ext>
            </a:extLst>
          </p:cNvPr>
          <p:cNvSpPr/>
          <p:nvPr/>
        </p:nvSpPr>
        <p:spPr>
          <a:xfrm>
            <a:off x="739477" y="4617373"/>
            <a:ext cx="2131278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566ABE-ACF6-4852-A3C5-5E01F5B472AD}"/>
              </a:ext>
            </a:extLst>
          </p:cNvPr>
          <p:cNvGrpSpPr/>
          <p:nvPr/>
        </p:nvGrpSpPr>
        <p:grpSpPr>
          <a:xfrm>
            <a:off x="3293915" y="4820804"/>
            <a:ext cx="296863" cy="293688"/>
            <a:chOff x="-9012238" y="63500"/>
            <a:chExt cx="296863" cy="293688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AB0B647-744B-4A48-B712-87BDA5D15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2238" y="203200"/>
              <a:ext cx="196850" cy="153988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5B6D7BAB-F530-4D53-9E0E-513EE0195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75726" y="96838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80CC74DF-1C72-42F8-9416-C5E36E1C9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888413" y="63500"/>
              <a:ext cx="173038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8EE7D5-96A0-4DDD-8C79-0D0B61C16D18}"/>
              </a:ext>
            </a:extLst>
          </p:cNvPr>
          <p:cNvGrpSpPr/>
          <p:nvPr/>
        </p:nvGrpSpPr>
        <p:grpSpPr>
          <a:xfrm>
            <a:off x="5816898" y="4837522"/>
            <a:ext cx="263672" cy="217488"/>
            <a:chOff x="-639763" y="2590800"/>
            <a:chExt cx="307975" cy="217488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7C981B8D-CF4D-465C-A77A-3434583A0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9763" y="2598738"/>
              <a:ext cx="212725" cy="209550"/>
            </a:xfrm>
            <a:custGeom>
              <a:avLst/>
              <a:gdLst>
                <a:gd name="T0" fmla="*/ 75 w 78"/>
                <a:gd name="T1" fmla="*/ 30 h 77"/>
                <a:gd name="T2" fmla="*/ 71 w 78"/>
                <a:gd name="T3" fmla="*/ 30 h 77"/>
                <a:gd name="T4" fmla="*/ 67 w 78"/>
                <a:gd name="T5" fmla="*/ 21 h 77"/>
                <a:gd name="T6" fmla="*/ 70 w 78"/>
                <a:gd name="T7" fmla="*/ 18 h 77"/>
                <a:gd name="T8" fmla="*/ 70 w 78"/>
                <a:gd name="T9" fmla="*/ 15 h 77"/>
                <a:gd name="T10" fmla="*/ 62 w 78"/>
                <a:gd name="T11" fmla="*/ 7 h 77"/>
                <a:gd name="T12" fmla="*/ 58 w 78"/>
                <a:gd name="T13" fmla="*/ 7 h 77"/>
                <a:gd name="T14" fmla="*/ 56 w 78"/>
                <a:gd name="T15" fmla="*/ 9 h 77"/>
                <a:gd name="T16" fmla="*/ 48 w 78"/>
                <a:gd name="T17" fmla="*/ 6 h 77"/>
                <a:gd name="T18" fmla="*/ 48 w 78"/>
                <a:gd name="T19" fmla="*/ 2 h 77"/>
                <a:gd name="T20" fmla="*/ 45 w 78"/>
                <a:gd name="T21" fmla="*/ 0 h 77"/>
                <a:gd name="T22" fmla="*/ 33 w 78"/>
                <a:gd name="T23" fmla="*/ 0 h 77"/>
                <a:gd name="T24" fmla="*/ 31 w 78"/>
                <a:gd name="T25" fmla="*/ 2 h 77"/>
                <a:gd name="T26" fmla="*/ 31 w 78"/>
                <a:gd name="T27" fmla="*/ 5 h 77"/>
                <a:gd name="T28" fmla="*/ 21 w 78"/>
                <a:gd name="T29" fmla="*/ 9 h 77"/>
                <a:gd name="T30" fmla="*/ 19 w 78"/>
                <a:gd name="T31" fmla="*/ 7 h 77"/>
                <a:gd name="T32" fmla="*/ 15 w 78"/>
                <a:gd name="T33" fmla="*/ 7 h 77"/>
                <a:gd name="T34" fmla="*/ 7 w 78"/>
                <a:gd name="T35" fmla="*/ 16 h 77"/>
                <a:gd name="T36" fmla="*/ 7 w 78"/>
                <a:gd name="T37" fmla="*/ 20 h 77"/>
                <a:gd name="T38" fmla="*/ 9 w 78"/>
                <a:gd name="T39" fmla="*/ 21 h 77"/>
                <a:gd name="T40" fmla="*/ 5 w 78"/>
                <a:gd name="T41" fmla="*/ 30 h 77"/>
                <a:gd name="T42" fmla="*/ 3 w 78"/>
                <a:gd name="T43" fmla="*/ 30 h 77"/>
                <a:gd name="T44" fmla="*/ 0 w 78"/>
                <a:gd name="T45" fmla="*/ 33 h 77"/>
                <a:gd name="T46" fmla="*/ 0 w 78"/>
                <a:gd name="T47" fmla="*/ 44 h 77"/>
                <a:gd name="T48" fmla="*/ 3 w 78"/>
                <a:gd name="T49" fmla="*/ 47 h 77"/>
                <a:gd name="T50" fmla="*/ 5 w 78"/>
                <a:gd name="T51" fmla="*/ 47 h 77"/>
                <a:gd name="T52" fmla="*/ 10 w 78"/>
                <a:gd name="T53" fmla="*/ 57 h 77"/>
                <a:gd name="T54" fmla="*/ 8 w 78"/>
                <a:gd name="T55" fmla="*/ 58 h 77"/>
                <a:gd name="T56" fmla="*/ 8 w 78"/>
                <a:gd name="T57" fmla="*/ 62 h 77"/>
                <a:gd name="T58" fmla="*/ 16 w 78"/>
                <a:gd name="T59" fmla="*/ 70 h 77"/>
                <a:gd name="T60" fmla="*/ 20 w 78"/>
                <a:gd name="T61" fmla="*/ 70 h 77"/>
                <a:gd name="T62" fmla="*/ 22 w 78"/>
                <a:gd name="T63" fmla="*/ 68 h 77"/>
                <a:gd name="T64" fmla="*/ 31 w 78"/>
                <a:gd name="T65" fmla="*/ 71 h 77"/>
                <a:gd name="T66" fmla="*/ 31 w 78"/>
                <a:gd name="T67" fmla="*/ 74 h 77"/>
                <a:gd name="T68" fmla="*/ 33 w 78"/>
                <a:gd name="T69" fmla="*/ 77 h 77"/>
                <a:gd name="T70" fmla="*/ 45 w 78"/>
                <a:gd name="T71" fmla="*/ 77 h 77"/>
                <a:gd name="T72" fmla="*/ 48 w 78"/>
                <a:gd name="T73" fmla="*/ 74 h 77"/>
                <a:gd name="T74" fmla="*/ 48 w 78"/>
                <a:gd name="T75" fmla="*/ 70 h 77"/>
                <a:gd name="T76" fmla="*/ 56 w 78"/>
                <a:gd name="T77" fmla="*/ 66 h 77"/>
                <a:gd name="T78" fmla="*/ 59 w 78"/>
                <a:gd name="T79" fmla="*/ 70 h 77"/>
                <a:gd name="T80" fmla="*/ 63 w 78"/>
                <a:gd name="T81" fmla="*/ 69 h 77"/>
                <a:gd name="T82" fmla="*/ 71 w 78"/>
                <a:gd name="T83" fmla="*/ 61 h 77"/>
                <a:gd name="T84" fmla="*/ 71 w 78"/>
                <a:gd name="T85" fmla="*/ 57 h 77"/>
                <a:gd name="T86" fmla="*/ 67 w 78"/>
                <a:gd name="T87" fmla="*/ 54 h 77"/>
                <a:gd name="T88" fmla="*/ 70 w 78"/>
                <a:gd name="T89" fmla="*/ 47 h 77"/>
                <a:gd name="T90" fmla="*/ 75 w 78"/>
                <a:gd name="T91" fmla="*/ 47 h 77"/>
                <a:gd name="T92" fmla="*/ 78 w 78"/>
                <a:gd name="T93" fmla="*/ 44 h 77"/>
                <a:gd name="T94" fmla="*/ 78 w 78"/>
                <a:gd name="T95" fmla="*/ 33 h 77"/>
                <a:gd name="T96" fmla="*/ 75 w 78"/>
                <a:gd name="T97" fmla="*/ 30 h 77"/>
                <a:gd name="T98" fmla="*/ 38 w 78"/>
                <a:gd name="T99" fmla="*/ 56 h 77"/>
                <a:gd name="T100" fmla="*/ 20 w 78"/>
                <a:gd name="T101" fmla="*/ 38 h 77"/>
                <a:gd name="T102" fmla="*/ 38 w 78"/>
                <a:gd name="T103" fmla="*/ 20 h 77"/>
                <a:gd name="T104" fmla="*/ 56 w 78"/>
                <a:gd name="T105" fmla="*/ 38 h 77"/>
                <a:gd name="T106" fmla="*/ 38 w 78"/>
                <a:gd name="T107" fmla="*/ 5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77">
                  <a:moveTo>
                    <a:pt x="75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0" y="27"/>
                    <a:pt x="69" y="24"/>
                    <a:pt x="67" y="21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1" y="17"/>
                    <a:pt x="71" y="16"/>
                    <a:pt x="70" y="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8"/>
                    <a:pt x="50" y="6"/>
                    <a:pt x="48" y="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1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7" y="6"/>
                    <a:pt x="24" y="7"/>
                    <a:pt x="21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4"/>
                    <a:pt x="6" y="27"/>
                    <a:pt x="5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6" y="50"/>
                    <a:pt x="8" y="54"/>
                    <a:pt x="10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0"/>
                    <a:pt x="7" y="61"/>
                    <a:pt x="8" y="62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1"/>
                    <a:pt x="19" y="71"/>
                    <a:pt x="20" y="70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9"/>
                    <a:pt x="28" y="70"/>
                    <a:pt x="31" y="71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6"/>
                    <a:pt x="32" y="77"/>
                    <a:pt x="33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8" y="76"/>
                    <a:pt x="48" y="74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1" y="69"/>
                    <a:pt x="53" y="68"/>
                    <a:pt x="56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71"/>
                    <a:pt x="62" y="71"/>
                    <a:pt x="63" y="69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0"/>
                    <a:pt x="72" y="58"/>
                    <a:pt x="71" y="5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2"/>
                    <a:pt x="70" y="49"/>
                    <a:pt x="70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6"/>
                    <a:pt x="78" y="4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1"/>
                    <a:pt x="77" y="30"/>
                    <a:pt x="75" y="30"/>
                  </a:cubicBezTo>
                  <a:close/>
                  <a:moveTo>
                    <a:pt x="38" y="56"/>
                  </a:moveTo>
                  <a:cubicBezTo>
                    <a:pt x="28" y="56"/>
                    <a:pt x="20" y="48"/>
                    <a:pt x="20" y="38"/>
                  </a:cubicBezTo>
                  <a:cubicBezTo>
                    <a:pt x="20" y="28"/>
                    <a:pt x="28" y="20"/>
                    <a:pt x="38" y="20"/>
                  </a:cubicBezTo>
                  <a:cubicBezTo>
                    <a:pt x="48" y="20"/>
                    <a:pt x="56" y="28"/>
                    <a:pt x="56" y="38"/>
                  </a:cubicBezTo>
                  <a:cubicBezTo>
                    <a:pt x="56" y="48"/>
                    <a:pt x="48" y="56"/>
                    <a:pt x="3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FB13C996-90F3-4008-AC5B-4FDC7E2EC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2913" y="2590800"/>
              <a:ext cx="111125" cy="111125"/>
            </a:xfrm>
            <a:custGeom>
              <a:avLst/>
              <a:gdLst>
                <a:gd name="T0" fmla="*/ 37 w 41"/>
                <a:gd name="T1" fmla="*/ 10 h 41"/>
                <a:gd name="T2" fmla="*/ 35 w 41"/>
                <a:gd name="T3" fmla="*/ 11 h 41"/>
                <a:gd name="T4" fmla="*/ 32 w 41"/>
                <a:gd name="T5" fmla="*/ 7 h 41"/>
                <a:gd name="T6" fmla="*/ 33 w 41"/>
                <a:gd name="T7" fmla="*/ 5 h 41"/>
                <a:gd name="T8" fmla="*/ 32 w 41"/>
                <a:gd name="T9" fmla="*/ 3 h 41"/>
                <a:gd name="T10" fmla="*/ 27 w 41"/>
                <a:gd name="T11" fmla="*/ 1 h 41"/>
                <a:gd name="T12" fmla="*/ 25 w 41"/>
                <a:gd name="T13" fmla="*/ 1 h 41"/>
                <a:gd name="T14" fmla="*/ 24 w 41"/>
                <a:gd name="T15" fmla="*/ 3 h 41"/>
                <a:gd name="T16" fmla="*/ 19 w 41"/>
                <a:gd name="T17" fmla="*/ 2 h 41"/>
                <a:gd name="T18" fmla="*/ 19 w 41"/>
                <a:gd name="T19" fmla="*/ 1 h 41"/>
                <a:gd name="T20" fmla="*/ 17 w 41"/>
                <a:gd name="T21" fmla="*/ 0 h 41"/>
                <a:gd name="T22" fmla="*/ 11 w 41"/>
                <a:gd name="T23" fmla="*/ 2 h 41"/>
                <a:gd name="T24" fmla="*/ 10 w 41"/>
                <a:gd name="T25" fmla="*/ 4 h 41"/>
                <a:gd name="T26" fmla="*/ 11 w 41"/>
                <a:gd name="T27" fmla="*/ 5 h 41"/>
                <a:gd name="T28" fmla="*/ 6 w 41"/>
                <a:gd name="T29" fmla="*/ 8 h 41"/>
                <a:gd name="T30" fmla="*/ 5 w 41"/>
                <a:gd name="T31" fmla="*/ 8 h 41"/>
                <a:gd name="T32" fmla="*/ 3 w 41"/>
                <a:gd name="T33" fmla="*/ 9 h 41"/>
                <a:gd name="T34" fmla="*/ 1 w 41"/>
                <a:gd name="T35" fmla="*/ 14 h 41"/>
                <a:gd name="T36" fmla="*/ 1 w 41"/>
                <a:gd name="T37" fmla="*/ 16 h 41"/>
                <a:gd name="T38" fmla="*/ 2 w 41"/>
                <a:gd name="T39" fmla="*/ 16 h 41"/>
                <a:gd name="T40" fmla="*/ 2 w 41"/>
                <a:gd name="T41" fmla="*/ 22 h 41"/>
                <a:gd name="T42" fmla="*/ 1 w 41"/>
                <a:gd name="T43" fmla="*/ 22 h 41"/>
                <a:gd name="T44" fmla="*/ 0 w 41"/>
                <a:gd name="T45" fmla="*/ 24 h 41"/>
                <a:gd name="T46" fmla="*/ 2 w 41"/>
                <a:gd name="T47" fmla="*/ 29 h 41"/>
                <a:gd name="T48" fmla="*/ 4 w 41"/>
                <a:gd name="T49" fmla="*/ 30 h 41"/>
                <a:gd name="T50" fmla="*/ 5 w 41"/>
                <a:gd name="T51" fmla="*/ 30 h 41"/>
                <a:gd name="T52" fmla="*/ 8 w 41"/>
                <a:gd name="T53" fmla="*/ 34 h 41"/>
                <a:gd name="T54" fmla="*/ 8 w 41"/>
                <a:gd name="T55" fmla="*/ 35 h 41"/>
                <a:gd name="T56" fmla="*/ 9 w 41"/>
                <a:gd name="T57" fmla="*/ 37 h 41"/>
                <a:gd name="T58" fmla="*/ 14 w 41"/>
                <a:gd name="T59" fmla="*/ 40 h 41"/>
                <a:gd name="T60" fmla="*/ 16 w 41"/>
                <a:gd name="T61" fmla="*/ 39 h 41"/>
                <a:gd name="T62" fmla="*/ 17 w 41"/>
                <a:gd name="T63" fmla="*/ 38 h 41"/>
                <a:gd name="T64" fmla="*/ 21 w 41"/>
                <a:gd name="T65" fmla="*/ 38 h 41"/>
                <a:gd name="T66" fmla="*/ 22 w 41"/>
                <a:gd name="T67" fmla="*/ 40 h 41"/>
                <a:gd name="T68" fmla="*/ 24 w 41"/>
                <a:gd name="T69" fmla="*/ 41 h 41"/>
                <a:gd name="T70" fmla="*/ 29 w 41"/>
                <a:gd name="T71" fmla="*/ 39 h 41"/>
                <a:gd name="T72" fmla="*/ 30 w 41"/>
                <a:gd name="T73" fmla="*/ 37 h 41"/>
                <a:gd name="T74" fmla="*/ 30 w 41"/>
                <a:gd name="T75" fmla="*/ 35 h 41"/>
                <a:gd name="T76" fmla="*/ 33 w 41"/>
                <a:gd name="T77" fmla="*/ 32 h 41"/>
                <a:gd name="T78" fmla="*/ 35 w 41"/>
                <a:gd name="T79" fmla="*/ 33 h 41"/>
                <a:gd name="T80" fmla="*/ 37 w 41"/>
                <a:gd name="T81" fmla="*/ 32 h 41"/>
                <a:gd name="T82" fmla="*/ 40 w 41"/>
                <a:gd name="T83" fmla="*/ 27 h 41"/>
                <a:gd name="T84" fmla="*/ 39 w 41"/>
                <a:gd name="T85" fmla="*/ 25 h 41"/>
                <a:gd name="T86" fmla="*/ 37 w 41"/>
                <a:gd name="T87" fmla="*/ 24 h 41"/>
                <a:gd name="T88" fmla="*/ 37 w 41"/>
                <a:gd name="T89" fmla="*/ 20 h 41"/>
                <a:gd name="T90" fmla="*/ 40 w 41"/>
                <a:gd name="T91" fmla="*/ 19 h 41"/>
                <a:gd name="T92" fmla="*/ 41 w 41"/>
                <a:gd name="T93" fmla="*/ 17 h 41"/>
                <a:gd name="T94" fmla="*/ 39 w 41"/>
                <a:gd name="T95" fmla="*/ 11 h 41"/>
                <a:gd name="T96" fmla="*/ 37 w 41"/>
                <a:gd name="T97" fmla="*/ 10 h 41"/>
                <a:gd name="T98" fmla="*/ 23 w 41"/>
                <a:gd name="T99" fmla="*/ 29 h 41"/>
                <a:gd name="T100" fmla="*/ 10 w 41"/>
                <a:gd name="T101" fmla="*/ 23 h 41"/>
                <a:gd name="T102" fmla="*/ 17 w 41"/>
                <a:gd name="T103" fmla="*/ 11 h 41"/>
                <a:gd name="T104" fmla="*/ 29 w 41"/>
                <a:gd name="T105" fmla="*/ 17 h 41"/>
                <a:gd name="T106" fmla="*/ 23 w 41"/>
                <a:gd name="T10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41">
                  <a:moveTo>
                    <a:pt x="37" y="10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1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8" y="7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3" y="9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20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20" y="38"/>
                    <a:pt x="21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1" y="38"/>
                    <a:pt x="30" y="3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3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7" y="33"/>
                    <a:pt x="37" y="3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39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7" y="21"/>
                    <a:pt x="37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0"/>
                    <a:pt x="37" y="10"/>
                  </a:cubicBezTo>
                  <a:close/>
                  <a:moveTo>
                    <a:pt x="23" y="29"/>
                  </a:moveTo>
                  <a:cubicBezTo>
                    <a:pt x="17" y="31"/>
                    <a:pt x="12" y="28"/>
                    <a:pt x="10" y="23"/>
                  </a:cubicBezTo>
                  <a:cubicBezTo>
                    <a:pt x="9" y="18"/>
                    <a:pt x="12" y="13"/>
                    <a:pt x="17" y="11"/>
                  </a:cubicBezTo>
                  <a:cubicBezTo>
                    <a:pt x="22" y="10"/>
                    <a:pt x="27" y="12"/>
                    <a:pt x="29" y="17"/>
                  </a:cubicBezTo>
                  <a:cubicBezTo>
                    <a:pt x="30" y="22"/>
                    <a:pt x="28" y="28"/>
                    <a:pt x="2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4">
            <a:extLst>
              <a:ext uri="{FF2B5EF4-FFF2-40B4-BE49-F238E27FC236}">
                <a16:creationId xmlns:a16="http://schemas.microsoft.com/office/drawing/2014/main" id="{70838106-1916-4C79-9496-5B53E3953D08}"/>
              </a:ext>
            </a:extLst>
          </p:cNvPr>
          <p:cNvSpPr>
            <a:spLocks noEditPoints="1"/>
          </p:cNvSpPr>
          <p:nvPr/>
        </p:nvSpPr>
        <p:spPr bwMode="auto">
          <a:xfrm>
            <a:off x="887395" y="4776299"/>
            <a:ext cx="241300" cy="358775"/>
          </a:xfrm>
          <a:custGeom>
            <a:avLst/>
            <a:gdLst>
              <a:gd name="T0" fmla="*/ 78 w 89"/>
              <a:gd name="T1" fmla="*/ 0 h 132"/>
              <a:gd name="T2" fmla="*/ 48 w 89"/>
              <a:gd name="T3" fmla="*/ 0 h 132"/>
              <a:gd name="T4" fmla="*/ 37 w 89"/>
              <a:gd name="T5" fmla="*/ 11 h 132"/>
              <a:gd name="T6" fmla="*/ 37 w 89"/>
              <a:gd name="T7" fmla="*/ 27 h 132"/>
              <a:gd name="T8" fmla="*/ 12 w 89"/>
              <a:gd name="T9" fmla="*/ 27 h 132"/>
              <a:gd name="T10" fmla="*/ 0 w 89"/>
              <a:gd name="T11" fmla="*/ 39 h 132"/>
              <a:gd name="T12" fmla="*/ 0 w 89"/>
              <a:gd name="T13" fmla="*/ 120 h 132"/>
              <a:gd name="T14" fmla="*/ 12 w 89"/>
              <a:gd name="T15" fmla="*/ 132 h 132"/>
              <a:gd name="T16" fmla="*/ 54 w 89"/>
              <a:gd name="T17" fmla="*/ 132 h 132"/>
              <a:gd name="T18" fmla="*/ 67 w 89"/>
              <a:gd name="T19" fmla="*/ 120 h 132"/>
              <a:gd name="T20" fmla="*/ 67 w 89"/>
              <a:gd name="T21" fmla="*/ 45 h 132"/>
              <a:gd name="T22" fmla="*/ 69 w 89"/>
              <a:gd name="T23" fmla="*/ 43 h 132"/>
              <a:gd name="T24" fmla="*/ 78 w 89"/>
              <a:gd name="T25" fmla="*/ 43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3 w 89"/>
              <a:gd name="T33" fmla="*/ 125 h 132"/>
              <a:gd name="T34" fmla="*/ 27 w 89"/>
              <a:gd name="T35" fmla="*/ 119 h 132"/>
              <a:gd name="T36" fmla="*/ 33 w 89"/>
              <a:gd name="T37" fmla="*/ 112 h 132"/>
              <a:gd name="T38" fmla="*/ 40 w 89"/>
              <a:gd name="T39" fmla="*/ 119 h 132"/>
              <a:gd name="T40" fmla="*/ 33 w 89"/>
              <a:gd name="T41" fmla="*/ 125 h 132"/>
              <a:gd name="T42" fmla="*/ 8 w 89"/>
              <a:gd name="T43" fmla="*/ 107 h 132"/>
              <a:gd name="T44" fmla="*/ 8 w 89"/>
              <a:gd name="T45" fmla="*/ 37 h 132"/>
              <a:gd name="T46" fmla="*/ 39 w 89"/>
              <a:gd name="T47" fmla="*/ 37 h 132"/>
              <a:gd name="T48" fmla="*/ 48 w 89"/>
              <a:gd name="T49" fmla="*/ 43 h 132"/>
              <a:gd name="T50" fmla="*/ 53 w 89"/>
              <a:gd name="T51" fmla="*/ 43 h 132"/>
              <a:gd name="T52" fmla="*/ 48 w 89"/>
              <a:gd name="T53" fmla="*/ 52 h 132"/>
              <a:gd name="T54" fmla="*/ 45 w 89"/>
              <a:gd name="T55" fmla="*/ 55 h 132"/>
              <a:gd name="T56" fmla="*/ 49 w 89"/>
              <a:gd name="T57" fmla="*/ 55 h 132"/>
              <a:gd name="T58" fmla="*/ 59 w 89"/>
              <a:gd name="T59" fmla="*/ 52 h 132"/>
              <a:gd name="T60" fmla="*/ 59 w 89"/>
              <a:gd name="T61" fmla="*/ 107 h 132"/>
              <a:gd name="T62" fmla="*/ 8 w 89"/>
              <a:gd name="T63" fmla="*/ 107 h 132"/>
              <a:gd name="T64" fmla="*/ 85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6 w 89"/>
              <a:gd name="T71" fmla="*/ 40 h 132"/>
              <a:gd name="T72" fmla="*/ 54 w 89"/>
              <a:gd name="T73" fmla="*/ 50 h 132"/>
              <a:gd name="T74" fmla="*/ 57 w 89"/>
              <a:gd name="T75" fmla="*/ 41 h 132"/>
              <a:gd name="T76" fmla="*/ 57 w 89"/>
              <a:gd name="T77" fmla="*/ 39 h 132"/>
              <a:gd name="T78" fmla="*/ 48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8 w 89"/>
              <a:gd name="T85" fmla="*/ 4 h 132"/>
              <a:gd name="T86" fmla="*/ 78 w 89"/>
              <a:gd name="T87" fmla="*/ 4 h 132"/>
              <a:gd name="T88" fmla="*/ 85 w 89"/>
              <a:gd name="T89" fmla="*/ 11 h 132"/>
              <a:gd name="T90" fmla="*/ 85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8" y="0"/>
                  <a:pt x="48" y="0"/>
                  <a:pt x="48" y="0"/>
                </a:cubicBezTo>
                <a:cubicBezTo>
                  <a:pt x="42" y="0"/>
                  <a:pt x="37" y="5"/>
                  <a:pt x="37" y="11"/>
                </a:cubicBezTo>
                <a:cubicBezTo>
                  <a:pt x="37" y="27"/>
                  <a:pt x="37" y="27"/>
                  <a:pt x="37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5" y="27"/>
                  <a:pt x="0" y="32"/>
                  <a:pt x="0" y="3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5" y="132"/>
                  <a:pt x="12" y="132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61" y="132"/>
                  <a:pt x="67" y="127"/>
                  <a:pt x="67" y="120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44"/>
                  <a:pt x="68" y="43"/>
                  <a:pt x="69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4" y="43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3" y="125"/>
                </a:moveTo>
                <a:cubicBezTo>
                  <a:pt x="30" y="125"/>
                  <a:pt x="27" y="122"/>
                  <a:pt x="27" y="119"/>
                </a:cubicBezTo>
                <a:cubicBezTo>
                  <a:pt x="27" y="115"/>
                  <a:pt x="30" y="112"/>
                  <a:pt x="33" y="112"/>
                </a:cubicBezTo>
                <a:cubicBezTo>
                  <a:pt x="37" y="112"/>
                  <a:pt x="40" y="115"/>
                  <a:pt x="40" y="119"/>
                </a:cubicBezTo>
                <a:cubicBezTo>
                  <a:pt x="40" y="122"/>
                  <a:pt x="37" y="125"/>
                  <a:pt x="33" y="125"/>
                </a:cubicBezTo>
                <a:close/>
                <a:moveTo>
                  <a:pt x="8" y="107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40"/>
                  <a:pt x="44" y="43"/>
                  <a:pt x="48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6"/>
                  <a:pt x="49" y="51"/>
                  <a:pt x="48" y="52"/>
                </a:cubicBezTo>
                <a:cubicBezTo>
                  <a:pt x="45" y="55"/>
                  <a:pt x="45" y="55"/>
                  <a:pt x="45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3" y="55"/>
                  <a:pt x="56" y="54"/>
                  <a:pt x="59" y="52"/>
                </a:cubicBezTo>
                <a:cubicBezTo>
                  <a:pt x="59" y="107"/>
                  <a:pt x="59" y="107"/>
                  <a:pt x="59" y="107"/>
                </a:cubicBezTo>
                <a:lnTo>
                  <a:pt x="8" y="107"/>
                </a:lnTo>
                <a:close/>
                <a:moveTo>
                  <a:pt x="85" y="32"/>
                </a:moveTo>
                <a:cubicBezTo>
                  <a:pt x="85" y="36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6" y="40"/>
                  <a:pt x="66" y="40"/>
                  <a:pt x="66" y="40"/>
                </a:cubicBezTo>
                <a:cubicBezTo>
                  <a:pt x="64" y="43"/>
                  <a:pt x="59" y="48"/>
                  <a:pt x="54" y="50"/>
                </a:cubicBezTo>
                <a:cubicBezTo>
                  <a:pt x="56" y="47"/>
                  <a:pt x="57" y="44"/>
                  <a:pt x="5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4" y="39"/>
                  <a:pt x="41" y="36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4" y="4"/>
                  <a:pt x="4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5" y="7"/>
                  <a:pt x="85" y="11"/>
                </a:cubicBezTo>
                <a:lnTo>
                  <a:pt x="85" y="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AF568-283B-41E9-BA7B-EDB4F0AC70E1}"/>
              </a:ext>
            </a:extLst>
          </p:cNvPr>
          <p:cNvSpPr txBox="1"/>
          <p:nvPr/>
        </p:nvSpPr>
        <p:spPr>
          <a:xfrm>
            <a:off x="1172702" y="4756024"/>
            <a:ext cx="202723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Следи за рационом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C1F132-8527-41DF-8A2E-029F9082DBA6}"/>
              </a:ext>
            </a:extLst>
          </p:cNvPr>
          <p:cNvSpPr txBox="1"/>
          <p:nvPr/>
        </p:nvSpPr>
        <p:spPr>
          <a:xfrm>
            <a:off x="3603647" y="4756024"/>
            <a:ext cx="202723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Вноси корректировки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0B9ED5-B71E-47B2-B9D7-883905AD6744}"/>
              </a:ext>
            </a:extLst>
          </p:cNvPr>
          <p:cNvSpPr txBox="1"/>
          <p:nvPr/>
        </p:nvSpPr>
        <p:spPr>
          <a:xfrm>
            <a:off x="6154506" y="4756024"/>
            <a:ext cx="1735613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Улучшай показатели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6000" b="1" dirty="0">
                <a:solidFill>
                  <a:schemeClr val="bg2"/>
                </a:solidFill>
                <a:latin typeface="+mj-lt"/>
              </a:rPr>
              <a:t>Введение</a:t>
            </a:r>
            <a:endParaRPr lang="en-US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9B044-3764-49FD-8F17-EBBF77C293B2}"/>
              </a:ext>
            </a:extLst>
          </p:cNvPr>
          <p:cNvSpPr txBox="1"/>
          <p:nvPr/>
        </p:nvSpPr>
        <p:spPr>
          <a:xfrm>
            <a:off x="887395" y="3134705"/>
            <a:ext cx="5608089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Сбалансированный рацион может снизить риски развития многих заболеваний. Разнообразные и полноценные приемы пищи улучшают все функции организма — от физической работоспособности до когнитивных возможностей мозга.</a:t>
            </a:r>
            <a:endParaRPr lang="en-US" sz="12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501954" y="2184365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F47E4A-E9D4-43B0-8444-139BE466886F}"/>
              </a:ext>
            </a:extLst>
          </p:cNvPr>
          <p:cNvSpPr/>
          <p:nvPr/>
        </p:nvSpPr>
        <p:spPr>
          <a:xfrm>
            <a:off x="8405273" y="4759517"/>
            <a:ext cx="2778682" cy="1292060"/>
          </a:xfrm>
          <a:prstGeom prst="roundRect">
            <a:avLst>
              <a:gd name="adj" fmla="val 4872"/>
            </a:avLst>
          </a:prstGeom>
          <a:gradFill>
            <a:gsLst>
              <a:gs pos="0">
                <a:srgbClr val="76D64D"/>
              </a:gs>
              <a:gs pos="53100">
                <a:srgbClr val="3FE711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8642720" y="5244532"/>
            <a:ext cx="233190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Помочь людям следить за своим рационом питания.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C1F53A-58E8-4679-9DF3-E8F766C273FB}"/>
              </a:ext>
            </a:extLst>
          </p:cNvPr>
          <p:cNvSpPr txBox="1"/>
          <p:nvPr/>
        </p:nvSpPr>
        <p:spPr>
          <a:xfrm>
            <a:off x="8734458" y="4972836"/>
            <a:ext cx="219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/>
                </a:solidFill>
                <a:latin typeface="+mj-lt"/>
              </a:rPr>
              <a:t>Цель проекта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BE3B0E7-A31A-462A-83D6-83E06CB4CC87}"/>
              </a:ext>
            </a:extLst>
          </p:cNvPr>
          <p:cNvGrpSpPr/>
          <p:nvPr/>
        </p:nvGrpSpPr>
        <p:grpSpPr>
          <a:xfrm>
            <a:off x="3441552" y="5479390"/>
            <a:ext cx="1756339" cy="560643"/>
            <a:chOff x="5050465" y="5623205"/>
            <a:chExt cx="1772157" cy="616836"/>
          </a:xfrm>
          <a:gradFill>
            <a:gsLst>
              <a:gs pos="0">
                <a:srgbClr val="64DC2D"/>
              </a:gs>
              <a:gs pos="53100">
                <a:srgbClr val="57D964"/>
              </a:gs>
              <a:gs pos="100000">
                <a:srgbClr val="51D96E"/>
              </a:gs>
            </a:gsLst>
            <a:lin ang="2400000" scaled="0"/>
          </a:gradFill>
        </p:grpSpPr>
        <p:sp>
          <p:nvSpPr>
            <p:cNvPr id="53" name="Rectangle: Rounded Corners 53">
              <a:extLst>
                <a:ext uri="{FF2B5EF4-FFF2-40B4-BE49-F238E27FC236}">
                  <a16:creationId xmlns:a16="http://schemas.microsoft.com/office/drawing/2014/main" id="{B5F81330-E99C-4DF0-B966-53FE775429F0}"/>
                </a:ext>
              </a:extLst>
            </p:cNvPr>
            <p:cNvSpPr/>
            <p:nvPr/>
          </p:nvSpPr>
          <p:spPr>
            <a:xfrm>
              <a:off x="5050465" y="5623205"/>
              <a:ext cx="1772157" cy="6168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2E232D-DA0F-42B0-81D5-4D4404906212}"/>
                </a:ext>
              </a:extLst>
            </p:cNvPr>
            <p:cNvSpPr txBox="1"/>
            <p:nvPr/>
          </p:nvSpPr>
          <p:spPr>
            <a:xfrm>
              <a:off x="5212944" y="5708906"/>
              <a:ext cx="1447198" cy="3738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rgbClr val="31313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Скачать сейчас</a:t>
              </a:r>
              <a:endParaRPr lang="en-US" sz="1200" b="1" dirty="0">
                <a:solidFill>
                  <a:srgbClr val="31313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38" grpId="0" animBg="1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C650CD93-240F-4362-9733-A89DFD082665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E2510-1606-4227-98BB-EF8EB677D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Smart?</a:t>
            </a:r>
            <a:endParaRPr lang="en-US" b="1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44D8F27-7772-4926-A39F-33A82971E063}"/>
              </a:ext>
            </a:extLst>
          </p:cNvPr>
          <p:cNvSpPr/>
          <p:nvPr/>
        </p:nvSpPr>
        <p:spPr>
          <a:xfrm rot="5400000">
            <a:off x="1491991" y="2377593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FDCBE74-13E6-4E6D-A40D-F6BDFC1D1E86}"/>
              </a:ext>
            </a:extLst>
          </p:cNvPr>
          <p:cNvSpPr/>
          <p:nvPr/>
        </p:nvSpPr>
        <p:spPr>
          <a:xfrm rot="5400000">
            <a:off x="4000392" y="2315363"/>
            <a:ext cx="1611455" cy="138918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31AB22F-3E18-4418-B714-FB28EEF8C292}"/>
              </a:ext>
            </a:extLst>
          </p:cNvPr>
          <p:cNvSpPr/>
          <p:nvPr/>
        </p:nvSpPr>
        <p:spPr>
          <a:xfrm rot="5400000">
            <a:off x="6556365" y="2318562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6A21E6F-0657-40C7-B654-4D89744034F1}"/>
              </a:ext>
            </a:extLst>
          </p:cNvPr>
          <p:cNvSpPr/>
          <p:nvPr/>
        </p:nvSpPr>
        <p:spPr>
          <a:xfrm rot="5400000">
            <a:off x="9088556" y="2321170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1279E-C81C-4BA1-818D-9257873F3A1B}"/>
              </a:ext>
            </a:extLst>
          </p:cNvPr>
          <p:cNvSpPr txBox="1"/>
          <p:nvPr/>
        </p:nvSpPr>
        <p:spPr>
          <a:xfrm>
            <a:off x="975668" y="4997895"/>
            <a:ext cx="2399327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/>
              <a:t>Мы никому не передаем ваши данные, они хранятся локально на вашем компьютере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83631B3-28F7-4F9C-B5F3-C53020AB0662}"/>
              </a:ext>
            </a:extLst>
          </p:cNvPr>
          <p:cNvSpPr txBox="1">
            <a:spLocks/>
          </p:cNvSpPr>
          <p:nvPr/>
        </p:nvSpPr>
        <p:spPr>
          <a:xfrm>
            <a:off x="660130" y="4628748"/>
            <a:ext cx="3062744" cy="631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Сохранность данных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22CEB-8B92-417B-9131-8FF56CE915D2}"/>
              </a:ext>
            </a:extLst>
          </p:cNvPr>
          <p:cNvSpPr txBox="1"/>
          <p:nvPr/>
        </p:nvSpPr>
        <p:spPr>
          <a:xfrm>
            <a:off x="3610962" y="4957514"/>
            <a:ext cx="2399327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/>
              <a:t>Формулу для расчётов используют диетологи</a:t>
            </a:r>
          </a:p>
          <a:p>
            <a:pPr algn="ctr">
              <a:lnSpc>
                <a:spcPct val="150000"/>
              </a:lnSpc>
            </a:pPr>
            <a:endParaRPr lang="en-US" sz="1200" dirty="0">
              <a:ea typeface="Roboto" pitchFamily="2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304ABBFB-01F5-4528-A407-59E4F6488887}"/>
              </a:ext>
            </a:extLst>
          </p:cNvPr>
          <p:cNvSpPr txBox="1">
            <a:spLocks/>
          </p:cNvSpPr>
          <p:nvPr/>
        </p:nvSpPr>
        <p:spPr>
          <a:xfrm>
            <a:off x="3441426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Надёжность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AE0-696B-4E41-B489-F080797358EC}"/>
              </a:ext>
            </a:extLst>
          </p:cNvPr>
          <p:cNvSpPr txBox="1"/>
          <p:nvPr/>
        </p:nvSpPr>
        <p:spPr>
          <a:xfrm>
            <a:off x="6154711" y="4957514"/>
            <a:ext cx="239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Приложение не только ведет дневник питания, но и может дать полезный совет по его корректировке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2372B19-9D7D-436A-8913-567542F5C57B}"/>
              </a:ext>
            </a:extLst>
          </p:cNvPr>
          <p:cNvSpPr txBox="1">
            <a:spLocks/>
          </p:cNvSpPr>
          <p:nvPr/>
        </p:nvSpPr>
        <p:spPr>
          <a:xfrm>
            <a:off x="5973614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Советы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CD3AA-1D0B-428B-A69D-3764DC322142}"/>
              </a:ext>
            </a:extLst>
          </p:cNvPr>
          <p:cNvSpPr txBox="1"/>
          <p:nvPr/>
        </p:nvSpPr>
        <p:spPr>
          <a:xfrm>
            <a:off x="8686899" y="4957514"/>
            <a:ext cx="239932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Персонализация расчетов для пользователя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24E3DE-250E-463F-B152-6FF4DCAAC59E}"/>
              </a:ext>
            </a:extLst>
          </p:cNvPr>
          <p:cNvSpPr txBox="1">
            <a:spLocks/>
          </p:cNvSpPr>
          <p:nvPr/>
        </p:nvSpPr>
        <p:spPr>
          <a:xfrm>
            <a:off x="8505802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Персонализация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44BB3F-7DE0-4B08-8E76-E5531B004566}"/>
              </a:ext>
            </a:extLst>
          </p:cNvPr>
          <p:cNvGrpSpPr/>
          <p:nvPr/>
        </p:nvGrpSpPr>
        <p:grpSpPr>
          <a:xfrm>
            <a:off x="7157958" y="2739581"/>
            <a:ext cx="561879" cy="600120"/>
            <a:chOff x="-1697038" y="-249238"/>
            <a:chExt cx="298450" cy="295275"/>
          </a:xfrm>
          <a:gradFill>
            <a:gsLst>
              <a:gs pos="0">
                <a:srgbClr val="5976FF"/>
              </a:gs>
              <a:gs pos="100000">
                <a:srgbClr val="D563F3"/>
              </a:gs>
            </a:gsLst>
            <a:lin ang="2400000" scaled="0"/>
          </a:gradFill>
        </p:grpSpPr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2892D09C-4371-48AF-9D03-49BFBA54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038" y="-109538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E07080F1-67F0-4A53-819F-21EDF366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0525" y="-215900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3349976D-C23D-42EB-8A66-127A278A6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3213" y="-249238"/>
              <a:ext cx="174625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E3460E-CA34-47DC-B60C-D4E70FB877D3}"/>
              </a:ext>
            </a:extLst>
          </p:cNvPr>
          <p:cNvGrpSpPr/>
          <p:nvPr/>
        </p:nvGrpSpPr>
        <p:grpSpPr>
          <a:xfrm>
            <a:off x="9577756" y="2720675"/>
            <a:ext cx="587194" cy="573405"/>
            <a:chOff x="139700" y="1739900"/>
            <a:chExt cx="290513" cy="306388"/>
          </a:xfr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</p:grpSpPr>
        <p:sp>
          <p:nvSpPr>
            <p:cNvPr id="30" name="Oval 45">
              <a:extLst>
                <a:ext uri="{FF2B5EF4-FFF2-40B4-BE49-F238E27FC236}">
                  <a16:creationId xmlns:a16="http://schemas.microsoft.com/office/drawing/2014/main" id="{A4FE3995-3CC3-4B79-BF23-9BF1CB20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3" y="192881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088473F2-9B82-46FA-B8A4-61D48708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0" y="1819275"/>
              <a:ext cx="290513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2 w 106"/>
                <a:gd name="T7" fmla="*/ 13 h 83"/>
                <a:gd name="T8" fmla="*/ 73 w 106"/>
                <a:gd name="T9" fmla="*/ 26 h 83"/>
                <a:gd name="T10" fmla="*/ 86 w 106"/>
                <a:gd name="T11" fmla="*/ 26 h 83"/>
                <a:gd name="T12" fmla="*/ 89 w 106"/>
                <a:gd name="T13" fmla="*/ 41 h 83"/>
                <a:gd name="T14" fmla="*/ 77 w 106"/>
                <a:gd name="T15" fmla="*/ 67 h 83"/>
                <a:gd name="T16" fmla="*/ 71 w 106"/>
                <a:gd name="T17" fmla="*/ 62 h 83"/>
                <a:gd name="T18" fmla="*/ 60 w 106"/>
                <a:gd name="T19" fmla="*/ 67 h 83"/>
                <a:gd name="T20" fmla="*/ 49 w 106"/>
                <a:gd name="T21" fmla="*/ 62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6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4 w 106"/>
                <a:gd name="T39" fmla="*/ 26 h 83"/>
                <a:gd name="T40" fmla="*/ 21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1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5" y="20"/>
                    <a:pt x="102" y="15"/>
                    <a:pt x="97" y="13"/>
                  </a:cubicBezTo>
                  <a:cubicBezTo>
                    <a:pt x="95" y="15"/>
                    <a:pt x="92" y="16"/>
                    <a:pt x="90" y="16"/>
                  </a:cubicBezTo>
                  <a:cubicBezTo>
                    <a:pt x="87" y="16"/>
                    <a:pt x="84" y="15"/>
                    <a:pt x="82" y="13"/>
                  </a:cubicBezTo>
                  <a:cubicBezTo>
                    <a:pt x="77" y="15"/>
                    <a:pt x="74" y="20"/>
                    <a:pt x="73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89" y="36"/>
                    <a:pt x="89" y="41"/>
                  </a:cubicBezTo>
                  <a:cubicBezTo>
                    <a:pt x="89" y="52"/>
                    <a:pt x="85" y="61"/>
                    <a:pt x="77" y="67"/>
                  </a:cubicBezTo>
                  <a:cubicBezTo>
                    <a:pt x="75" y="65"/>
                    <a:pt x="73" y="64"/>
                    <a:pt x="71" y="62"/>
                  </a:cubicBezTo>
                  <a:cubicBezTo>
                    <a:pt x="68" y="65"/>
                    <a:pt x="64" y="67"/>
                    <a:pt x="60" y="67"/>
                  </a:cubicBezTo>
                  <a:cubicBezTo>
                    <a:pt x="55" y="67"/>
                    <a:pt x="52" y="65"/>
                    <a:pt x="49" y="62"/>
                  </a:cubicBezTo>
                  <a:cubicBezTo>
                    <a:pt x="47" y="64"/>
                    <a:pt x="44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0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4"/>
                    <a:pt x="56" y="5"/>
                    <a:pt x="46" y="0"/>
                  </a:cubicBezTo>
                  <a:cubicBezTo>
                    <a:pt x="43" y="3"/>
                    <a:pt x="38" y="6"/>
                    <a:pt x="32" y="6"/>
                  </a:cubicBezTo>
                  <a:cubicBezTo>
                    <a:pt x="26" y="6"/>
                    <a:pt x="21" y="3"/>
                    <a:pt x="18" y="0"/>
                  </a:cubicBezTo>
                  <a:cubicBezTo>
                    <a:pt x="8" y="5"/>
                    <a:pt x="1" y="14"/>
                    <a:pt x="0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31"/>
                    <a:pt x="21" y="36"/>
                    <a:pt x="21" y="41"/>
                  </a:cubicBezTo>
                  <a:cubicBezTo>
                    <a:pt x="21" y="55"/>
                    <a:pt x="28" y="66"/>
                    <a:pt x="38" y="74"/>
                  </a:cubicBezTo>
                  <a:cubicBezTo>
                    <a:pt x="36" y="77"/>
                    <a:pt x="35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0"/>
                    <a:pt x="83" y="76"/>
                    <a:pt x="82" y="74"/>
                  </a:cubicBezTo>
                  <a:cubicBezTo>
                    <a:pt x="92" y="66"/>
                    <a:pt x="98" y="55"/>
                    <a:pt x="98" y="41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" name="Oval 47">
              <a:extLst>
                <a:ext uri="{FF2B5EF4-FFF2-40B4-BE49-F238E27FC236}">
                  <a16:creationId xmlns:a16="http://schemas.microsoft.com/office/drawing/2014/main" id="{6A9BCAC8-CF0C-4A02-904B-EE53122DB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" y="1814513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FD074773-779D-4396-B55F-0409E51C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" y="1739900"/>
              <a:ext cx="87313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34" name="Freeform 116">
            <a:extLst>
              <a:ext uri="{FF2B5EF4-FFF2-40B4-BE49-F238E27FC236}">
                <a16:creationId xmlns:a16="http://schemas.microsoft.com/office/drawing/2014/main" id="{B4238E4A-ABE1-4DF8-97C2-8218D90E94AC}"/>
              </a:ext>
            </a:extLst>
          </p:cNvPr>
          <p:cNvSpPr>
            <a:spLocks noEditPoints="1"/>
          </p:cNvSpPr>
          <p:nvPr/>
        </p:nvSpPr>
        <p:spPr bwMode="auto">
          <a:xfrm>
            <a:off x="2034209" y="2754230"/>
            <a:ext cx="498045" cy="570823"/>
          </a:xfrm>
          <a:custGeom>
            <a:avLst/>
            <a:gdLst>
              <a:gd name="T0" fmla="*/ 65 w 80"/>
              <a:gd name="T1" fmla="*/ 48 h 115"/>
              <a:gd name="T2" fmla="*/ 23 w 80"/>
              <a:gd name="T3" fmla="*/ 48 h 115"/>
              <a:gd name="T4" fmla="*/ 22 w 80"/>
              <a:gd name="T5" fmla="*/ 44 h 115"/>
              <a:gd name="T6" fmla="*/ 22 w 80"/>
              <a:gd name="T7" fmla="*/ 34 h 115"/>
              <a:gd name="T8" fmla="*/ 39 w 80"/>
              <a:gd name="T9" fmla="*/ 12 h 115"/>
              <a:gd name="T10" fmla="*/ 56 w 80"/>
              <a:gd name="T11" fmla="*/ 33 h 115"/>
              <a:gd name="T12" fmla="*/ 66 w 80"/>
              <a:gd name="T13" fmla="*/ 33 h 115"/>
              <a:gd name="T14" fmla="*/ 66 w 80"/>
              <a:gd name="T15" fmla="*/ 33 h 115"/>
              <a:gd name="T16" fmla="*/ 39 w 80"/>
              <a:gd name="T17" fmla="*/ 0 h 115"/>
              <a:gd name="T18" fmla="*/ 12 w 80"/>
              <a:gd name="T19" fmla="*/ 33 h 115"/>
              <a:gd name="T20" fmla="*/ 12 w 80"/>
              <a:gd name="T21" fmla="*/ 48 h 115"/>
              <a:gd name="T22" fmla="*/ 0 w 80"/>
              <a:gd name="T23" fmla="*/ 63 h 115"/>
              <a:gd name="T24" fmla="*/ 0 w 80"/>
              <a:gd name="T25" fmla="*/ 101 h 115"/>
              <a:gd name="T26" fmla="*/ 14 w 80"/>
              <a:gd name="T27" fmla="*/ 115 h 115"/>
              <a:gd name="T28" fmla="*/ 66 w 80"/>
              <a:gd name="T29" fmla="*/ 115 h 115"/>
              <a:gd name="T30" fmla="*/ 80 w 80"/>
              <a:gd name="T31" fmla="*/ 100 h 115"/>
              <a:gd name="T32" fmla="*/ 80 w 80"/>
              <a:gd name="T33" fmla="*/ 62 h 115"/>
              <a:gd name="T34" fmla="*/ 65 w 80"/>
              <a:gd name="T35" fmla="*/ 48 h 115"/>
              <a:gd name="T36" fmla="*/ 45 w 80"/>
              <a:gd name="T37" fmla="*/ 81 h 115"/>
              <a:gd name="T38" fmla="*/ 48 w 80"/>
              <a:gd name="T39" fmla="*/ 94 h 115"/>
              <a:gd name="T40" fmla="*/ 41 w 80"/>
              <a:gd name="T41" fmla="*/ 103 h 115"/>
              <a:gd name="T42" fmla="*/ 33 w 80"/>
              <a:gd name="T43" fmla="*/ 94 h 115"/>
              <a:gd name="T44" fmla="*/ 36 w 80"/>
              <a:gd name="T45" fmla="*/ 81 h 115"/>
              <a:gd name="T46" fmla="*/ 31 w 80"/>
              <a:gd name="T47" fmla="*/ 73 h 115"/>
              <a:gd name="T48" fmla="*/ 40 w 80"/>
              <a:gd name="T49" fmla="*/ 63 h 115"/>
              <a:gd name="T50" fmla="*/ 50 w 80"/>
              <a:gd name="T51" fmla="*/ 73 h 115"/>
              <a:gd name="T52" fmla="*/ 45 w 80"/>
              <a:gd name="T53" fmla="*/ 80 h 115"/>
              <a:gd name="T54" fmla="*/ 45 w 80"/>
              <a:gd name="T55" fmla="*/ 8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115">
                <a:moveTo>
                  <a:pt x="65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2" y="47"/>
                  <a:pt x="22" y="46"/>
                  <a:pt x="22" y="4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21"/>
                  <a:pt x="30" y="12"/>
                  <a:pt x="39" y="12"/>
                </a:cubicBezTo>
                <a:cubicBezTo>
                  <a:pt x="49" y="12"/>
                  <a:pt x="56" y="21"/>
                  <a:pt x="5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15"/>
                  <a:pt x="54" y="0"/>
                  <a:pt x="39" y="0"/>
                </a:cubicBezTo>
                <a:cubicBezTo>
                  <a:pt x="24" y="0"/>
                  <a:pt x="12" y="15"/>
                  <a:pt x="12" y="33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9"/>
                  <a:pt x="0" y="55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9"/>
                  <a:pt x="6" y="115"/>
                  <a:pt x="14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73" y="115"/>
                  <a:pt x="80" y="108"/>
                  <a:pt x="80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3" y="48"/>
                  <a:pt x="65" y="48"/>
                </a:cubicBezTo>
                <a:close/>
                <a:moveTo>
                  <a:pt x="45" y="81"/>
                </a:moveTo>
                <a:cubicBezTo>
                  <a:pt x="48" y="94"/>
                  <a:pt x="48" y="94"/>
                  <a:pt x="48" y="94"/>
                </a:cubicBezTo>
                <a:cubicBezTo>
                  <a:pt x="48" y="99"/>
                  <a:pt x="45" y="103"/>
                  <a:pt x="41" y="103"/>
                </a:cubicBezTo>
                <a:cubicBezTo>
                  <a:pt x="36" y="103"/>
                  <a:pt x="33" y="99"/>
                  <a:pt x="33" y="94"/>
                </a:cubicBezTo>
                <a:cubicBezTo>
                  <a:pt x="36" y="81"/>
                  <a:pt x="36" y="81"/>
                  <a:pt x="36" y="81"/>
                </a:cubicBezTo>
                <a:cubicBezTo>
                  <a:pt x="33" y="79"/>
                  <a:pt x="31" y="76"/>
                  <a:pt x="31" y="73"/>
                </a:cubicBezTo>
                <a:cubicBezTo>
                  <a:pt x="31" y="68"/>
                  <a:pt x="35" y="63"/>
                  <a:pt x="40" y="63"/>
                </a:cubicBezTo>
                <a:cubicBezTo>
                  <a:pt x="45" y="63"/>
                  <a:pt x="50" y="68"/>
                  <a:pt x="50" y="73"/>
                </a:cubicBezTo>
                <a:cubicBezTo>
                  <a:pt x="50" y="76"/>
                  <a:pt x="48" y="79"/>
                  <a:pt x="45" y="80"/>
                </a:cubicBezTo>
                <a:cubicBezTo>
                  <a:pt x="45" y="81"/>
                  <a:pt x="45" y="81"/>
                  <a:pt x="45" y="81"/>
                </a:cubicBezTo>
                <a:close/>
              </a:path>
            </a:pathLst>
          </a:custGeom>
          <a:gradFill>
            <a:gsLst>
              <a:gs pos="100000">
                <a:srgbClr val="CA41F0"/>
              </a:gs>
              <a:gs pos="0">
                <a:srgbClr val="2472E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CAB9D9-E332-4A6A-A64F-1B2CB5F15EDD}"/>
              </a:ext>
            </a:extLst>
          </p:cNvPr>
          <p:cNvSpPr/>
          <p:nvPr/>
        </p:nvSpPr>
        <p:spPr>
          <a:xfrm>
            <a:off x="2220914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00A4B8-01C2-4F05-8C4C-17D3A5A72C72}"/>
              </a:ext>
            </a:extLst>
          </p:cNvPr>
          <p:cNvSpPr/>
          <p:nvPr/>
        </p:nvSpPr>
        <p:spPr>
          <a:xfrm>
            <a:off x="4753101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4D61C5-C21E-49CE-AB62-EC6B82A660BE}"/>
              </a:ext>
            </a:extLst>
          </p:cNvPr>
          <p:cNvSpPr/>
          <p:nvPr/>
        </p:nvSpPr>
        <p:spPr>
          <a:xfrm>
            <a:off x="7285288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28EA15-8EB5-4E94-8B00-F4267699D8E5}"/>
              </a:ext>
            </a:extLst>
          </p:cNvPr>
          <p:cNvSpPr/>
          <p:nvPr/>
        </p:nvSpPr>
        <p:spPr>
          <a:xfrm>
            <a:off x="9817475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BF3768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C857859-4A11-4F37-AB97-44FCD09E2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34" y="2637482"/>
            <a:ext cx="873487" cy="8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6C38BA88-E2A6-4ACF-9C90-5DA4F94A6D0E}"/>
              </a:ext>
            </a:extLst>
          </p:cNvPr>
          <p:cNvSpPr/>
          <p:nvPr/>
        </p:nvSpPr>
        <p:spPr>
          <a:xfrm>
            <a:off x="1" y="0"/>
            <a:ext cx="12192000" cy="3570727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 descr="Восклицательный знак">
            <a:extLst>
              <a:ext uri="{FF2B5EF4-FFF2-40B4-BE49-F238E27FC236}">
                <a16:creationId xmlns:a16="http://schemas.microsoft.com/office/drawing/2014/main" id="{CFC0A5AA-739B-4F50-B65C-A79C1F4179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078" b="35078"/>
          <a:stretch>
            <a:fillRect/>
          </a:stretch>
        </p:blipFill>
        <p:spPr>
          <a:xfrm flipH="1">
            <a:off x="4489565" y="-2775285"/>
            <a:ext cx="376276" cy="112295"/>
          </a:xfr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48CD9DE8-EFCB-4698-9327-73AF98F008ED}"/>
              </a:ext>
            </a:extLst>
          </p:cNvPr>
          <p:cNvSpPr txBox="1">
            <a:spLocks/>
          </p:cNvSpPr>
          <p:nvPr/>
        </p:nvSpPr>
        <p:spPr>
          <a:xfrm>
            <a:off x="1593342" y="4630208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требовательных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474C86E-DE87-4E47-A395-358050F404F0}"/>
              </a:ext>
            </a:extLst>
          </p:cNvPr>
          <p:cNvSpPr txBox="1">
            <a:spLocks/>
          </p:cNvSpPr>
          <p:nvPr/>
        </p:nvSpPr>
        <p:spPr>
          <a:xfrm>
            <a:off x="4715240" y="4645094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спортивных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4B393E3-F4DE-4DE7-B80D-CA4785C146A5}"/>
              </a:ext>
            </a:extLst>
          </p:cNvPr>
          <p:cNvSpPr txBox="1">
            <a:spLocks/>
          </p:cNvSpPr>
          <p:nvPr/>
        </p:nvSpPr>
        <p:spPr>
          <a:xfrm>
            <a:off x="7877556" y="4630208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ответственных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Знакомство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FFD364-3B2C-4C1B-80B2-98AD6634663B}"/>
              </a:ext>
            </a:extLst>
          </p:cNvPr>
          <p:cNvSpPr/>
          <p:nvPr/>
        </p:nvSpPr>
        <p:spPr>
          <a:xfrm>
            <a:off x="2028123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93A617-48B3-44E2-B2D2-1A86E225AD11}"/>
              </a:ext>
            </a:extLst>
          </p:cNvPr>
          <p:cNvSpPr/>
          <p:nvPr/>
        </p:nvSpPr>
        <p:spPr>
          <a:xfrm>
            <a:off x="5157741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3806FD-48F8-40A8-87CF-1F84FEE4F950}"/>
              </a:ext>
            </a:extLst>
          </p:cNvPr>
          <p:cNvSpPr/>
          <p:nvPr/>
        </p:nvSpPr>
        <p:spPr>
          <a:xfrm>
            <a:off x="8320057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D2CE6BD-324F-4195-AD10-9C5ADCA72E9D}"/>
              </a:ext>
            </a:extLst>
          </p:cNvPr>
          <p:cNvSpPr>
            <a:spLocks noEditPoints="1"/>
          </p:cNvSpPr>
          <p:nvPr/>
        </p:nvSpPr>
        <p:spPr bwMode="auto">
          <a:xfrm>
            <a:off x="2631426" y="2762879"/>
            <a:ext cx="787859" cy="680087"/>
          </a:xfrm>
          <a:custGeom>
            <a:avLst/>
            <a:gdLst>
              <a:gd name="T0" fmla="*/ 2 w 123"/>
              <a:gd name="T1" fmla="*/ 53 h 107"/>
              <a:gd name="T2" fmla="*/ 23 w 123"/>
              <a:gd name="T3" fmla="*/ 65 h 107"/>
              <a:gd name="T4" fmla="*/ 36 w 123"/>
              <a:gd name="T5" fmla="*/ 67 h 107"/>
              <a:gd name="T6" fmla="*/ 38 w 123"/>
              <a:gd name="T7" fmla="*/ 80 h 107"/>
              <a:gd name="T8" fmla="*/ 42 w 123"/>
              <a:gd name="T9" fmla="*/ 97 h 107"/>
              <a:gd name="T10" fmla="*/ 54 w 123"/>
              <a:gd name="T11" fmla="*/ 105 h 107"/>
              <a:gd name="T12" fmla="*/ 66 w 123"/>
              <a:gd name="T13" fmla="*/ 92 h 107"/>
              <a:gd name="T14" fmla="*/ 60 w 123"/>
              <a:gd name="T15" fmla="*/ 66 h 107"/>
              <a:gd name="T16" fmla="*/ 80 w 123"/>
              <a:gd name="T17" fmla="*/ 73 h 107"/>
              <a:gd name="T18" fmla="*/ 100 w 123"/>
              <a:gd name="T19" fmla="*/ 80 h 107"/>
              <a:gd name="T20" fmla="*/ 110 w 123"/>
              <a:gd name="T21" fmla="*/ 14 h 107"/>
              <a:gd name="T22" fmla="*/ 85 w 123"/>
              <a:gd name="T23" fmla="*/ 13 h 107"/>
              <a:gd name="T24" fmla="*/ 21 w 123"/>
              <a:gd name="T25" fmla="*/ 22 h 107"/>
              <a:gd name="T26" fmla="*/ 1 w 123"/>
              <a:gd name="T27" fmla="*/ 39 h 107"/>
              <a:gd name="T28" fmla="*/ 2 w 123"/>
              <a:gd name="T29" fmla="*/ 53 h 107"/>
              <a:gd name="T30" fmla="*/ 86 w 123"/>
              <a:gd name="T31" fmla="*/ 34 h 107"/>
              <a:gd name="T32" fmla="*/ 97 w 123"/>
              <a:gd name="T33" fmla="*/ 14 h 107"/>
              <a:gd name="T34" fmla="*/ 112 w 123"/>
              <a:gd name="T35" fmla="*/ 43 h 107"/>
              <a:gd name="T36" fmla="*/ 95 w 123"/>
              <a:gd name="T37" fmla="*/ 73 h 107"/>
              <a:gd name="T38" fmla="*/ 86 w 123"/>
              <a:gd name="T39" fmla="*/ 55 h 107"/>
              <a:gd name="T40" fmla="*/ 99 w 123"/>
              <a:gd name="T41" fmla="*/ 43 h 107"/>
              <a:gd name="T42" fmla="*/ 86 w 123"/>
              <a:gd name="T43" fmla="*/ 3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07">
                <a:moveTo>
                  <a:pt x="2" y="53"/>
                </a:moveTo>
                <a:cubicBezTo>
                  <a:pt x="8" y="65"/>
                  <a:pt x="23" y="65"/>
                  <a:pt x="23" y="65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7"/>
                  <a:pt x="37" y="74"/>
                  <a:pt x="38" y="80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97"/>
                  <a:pt x="43" y="107"/>
                  <a:pt x="54" y="105"/>
                </a:cubicBezTo>
                <a:cubicBezTo>
                  <a:pt x="70" y="102"/>
                  <a:pt x="66" y="92"/>
                  <a:pt x="66" y="92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72" y="66"/>
                  <a:pt x="80" y="73"/>
                </a:cubicBezTo>
                <a:cubicBezTo>
                  <a:pt x="84" y="76"/>
                  <a:pt x="90" y="80"/>
                  <a:pt x="100" y="80"/>
                </a:cubicBezTo>
                <a:cubicBezTo>
                  <a:pt x="123" y="79"/>
                  <a:pt x="118" y="27"/>
                  <a:pt x="110" y="14"/>
                </a:cubicBezTo>
                <a:cubicBezTo>
                  <a:pt x="102" y="0"/>
                  <a:pt x="87" y="6"/>
                  <a:pt x="85" y="13"/>
                </a:cubicBezTo>
                <a:cubicBezTo>
                  <a:pt x="65" y="21"/>
                  <a:pt x="32" y="23"/>
                  <a:pt x="21" y="22"/>
                </a:cubicBezTo>
                <a:cubicBezTo>
                  <a:pt x="5" y="21"/>
                  <a:pt x="1" y="39"/>
                  <a:pt x="1" y="39"/>
                </a:cubicBezTo>
                <a:cubicBezTo>
                  <a:pt x="1" y="39"/>
                  <a:pt x="0" y="45"/>
                  <a:pt x="2" y="53"/>
                </a:cubicBezTo>
                <a:close/>
                <a:moveTo>
                  <a:pt x="86" y="34"/>
                </a:moveTo>
                <a:cubicBezTo>
                  <a:pt x="86" y="23"/>
                  <a:pt x="92" y="16"/>
                  <a:pt x="97" y="14"/>
                </a:cubicBezTo>
                <a:cubicBezTo>
                  <a:pt x="101" y="13"/>
                  <a:pt x="111" y="14"/>
                  <a:pt x="112" y="43"/>
                </a:cubicBezTo>
                <a:cubicBezTo>
                  <a:pt x="113" y="72"/>
                  <a:pt x="101" y="76"/>
                  <a:pt x="95" y="73"/>
                </a:cubicBezTo>
                <a:cubicBezTo>
                  <a:pt x="85" y="69"/>
                  <a:pt x="86" y="55"/>
                  <a:pt x="86" y="55"/>
                </a:cubicBezTo>
                <a:cubicBezTo>
                  <a:pt x="88" y="55"/>
                  <a:pt x="100" y="53"/>
                  <a:pt x="99" y="43"/>
                </a:cubicBezTo>
                <a:cubicBezTo>
                  <a:pt x="98" y="35"/>
                  <a:pt x="92" y="33"/>
                  <a:pt x="86" y="34"/>
                </a:cubicBezTo>
                <a:close/>
              </a:path>
            </a:pathLst>
          </a:custGeom>
          <a:gradFill>
            <a:gsLst>
              <a:gs pos="33000">
                <a:srgbClr val="5CD868"/>
              </a:gs>
              <a:gs pos="52000">
                <a:srgbClr val="79D73D"/>
              </a:gs>
              <a:gs pos="79000">
                <a:srgbClr val="41E61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BD869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0028C67-378B-45DB-9952-571A71D50AA5}"/>
              </a:ext>
            </a:extLst>
          </p:cNvPr>
          <p:cNvGrpSpPr/>
          <p:nvPr/>
        </p:nvGrpSpPr>
        <p:grpSpPr>
          <a:xfrm>
            <a:off x="5225550" y="5640952"/>
            <a:ext cx="1756339" cy="560643"/>
            <a:chOff x="5050465" y="5623205"/>
            <a:chExt cx="1772157" cy="616836"/>
          </a:xfrm>
          <a:gradFill>
            <a:gsLst>
              <a:gs pos="0">
                <a:srgbClr val="64DC2D"/>
              </a:gs>
              <a:gs pos="53100">
                <a:srgbClr val="57D964"/>
              </a:gs>
              <a:gs pos="100000">
                <a:srgbClr val="51D96E"/>
              </a:gs>
            </a:gsLst>
            <a:lin ang="2400000" scaled="0"/>
          </a:gradFill>
        </p:grpSpPr>
        <p:sp>
          <p:nvSpPr>
            <p:cNvPr id="24" name="Rectangle: Rounded Corners 53">
              <a:extLst>
                <a:ext uri="{FF2B5EF4-FFF2-40B4-BE49-F238E27FC236}">
                  <a16:creationId xmlns:a16="http://schemas.microsoft.com/office/drawing/2014/main" id="{774F4FE8-DBEE-4233-8904-A1149791941C}"/>
                </a:ext>
              </a:extLst>
            </p:cNvPr>
            <p:cNvSpPr/>
            <p:nvPr/>
          </p:nvSpPr>
          <p:spPr>
            <a:xfrm>
              <a:off x="5050465" y="5623205"/>
              <a:ext cx="1772157" cy="6168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3CA6E0-8E0A-4146-A17F-1686A8CDBF2B}"/>
                </a:ext>
              </a:extLst>
            </p:cNvPr>
            <p:cNvSpPr txBox="1"/>
            <p:nvPr/>
          </p:nvSpPr>
          <p:spPr>
            <a:xfrm>
              <a:off x="5212944" y="5708906"/>
              <a:ext cx="1447198" cy="3738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rgbClr val="31313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Скачать сейчас</a:t>
              </a:r>
              <a:endParaRPr lang="en-US" sz="1200" b="1" dirty="0">
                <a:solidFill>
                  <a:srgbClr val="31313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78FEEF-1772-4EA8-9FF2-CF3FE1451F63}"/>
              </a:ext>
            </a:extLst>
          </p:cNvPr>
          <p:cNvSpPr txBox="1"/>
          <p:nvPr/>
        </p:nvSpPr>
        <p:spPr>
          <a:xfrm>
            <a:off x="2028123" y="1381888"/>
            <a:ext cx="812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кого это приложение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5" name="Рисунок 54" descr="Восклицательный знак">
            <a:extLst>
              <a:ext uri="{FF2B5EF4-FFF2-40B4-BE49-F238E27FC236}">
                <a16:creationId xmlns:a16="http://schemas.microsoft.com/office/drawing/2014/main" id="{64DF01EB-5C67-4236-B0BA-457B602D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6495" y="2479454"/>
            <a:ext cx="1091273" cy="1091273"/>
          </a:xfrm>
          <a:prstGeom prst="rect">
            <a:avLst/>
          </a:prstGeom>
        </p:spPr>
      </p:pic>
      <p:pic>
        <p:nvPicPr>
          <p:cNvPr id="64" name="Рисунок 63" descr="Гантель">
            <a:extLst>
              <a:ext uri="{FF2B5EF4-FFF2-40B4-BE49-F238E27FC236}">
                <a16:creationId xmlns:a16="http://schemas.microsoft.com/office/drawing/2014/main" id="{4F34887D-5B68-4433-A8A4-EFA89D4D1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5634" y="2550542"/>
            <a:ext cx="1080731" cy="10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0" grpId="0" animBg="1"/>
      <p:bldP spid="21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2C4B9289-9643-4FC1-BC92-7182F3874A78}"/>
              </a:ext>
            </a:extLst>
          </p:cNvPr>
          <p:cNvSpPr/>
          <p:nvPr/>
        </p:nvSpPr>
        <p:spPr>
          <a:xfrm>
            <a:off x="768626" y="2954916"/>
            <a:ext cx="4547516" cy="3469349"/>
          </a:xfrm>
          <a:prstGeom prst="round2DiagRect">
            <a:avLst/>
          </a:prstGeom>
          <a:gradFill>
            <a:gsLst>
              <a:gs pos="0">
                <a:srgbClr val="6DD754"/>
              </a:gs>
              <a:gs pos="54000">
                <a:srgbClr val="70D751"/>
              </a:gs>
              <a:gs pos="100000">
                <a:srgbClr val="5ED85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C219813A-6A28-4550-AD2B-304ADD7A7016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FDCCC-F5FD-4E65-AA1B-C617B6AB9CD7}"/>
              </a:ext>
            </a:extLst>
          </p:cNvPr>
          <p:cNvSpPr txBox="1"/>
          <p:nvPr/>
        </p:nvSpPr>
        <p:spPr>
          <a:xfrm>
            <a:off x="908345" y="2954918"/>
            <a:ext cx="4407798" cy="34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a typeface="Open Sans" panose="020B0606030504020204" pitchFamily="34" charset="0"/>
                <a:cs typeface="Open Sans" panose="020B0606030504020204" pitchFamily="34" charset="0"/>
              </a:rPr>
              <a:t>Немного о расчетах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u-RU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ea typeface="Open Sans" panose="020B0606030504020204" pitchFamily="34" charset="0"/>
                <a:cs typeface="Open Sans" panose="020B0606030504020204" pitchFamily="34" charset="0"/>
              </a:rPr>
              <a:t>Для расчетов используются формула Харриса-Бенедикта. Она рассчитывает норму энергии, которую должен получить человек. Учитывая то, что нутриенты при окислении выделяют определенное количество теплоты, можно рассчитать норму белков, жиров и углеводов в рационе.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FFD93-3055-496E-A44C-A41503B0073F}"/>
              </a:ext>
            </a:extLst>
          </p:cNvPr>
          <p:cNvSpPr txBox="1"/>
          <p:nvPr/>
        </p:nvSpPr>
        <p:spPr>
          <a:xfrm>
            <a:off x="5474343" y="911965"/>
            <a:ext cx="6174318" cy="544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Приложение было создано с использованием библиотеки P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QT5 объектно-ориентированного языка программирования python3. Она предоставляет возможность подключения UI файлов интерфейса, ввода и вывода  информации 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Логика приложения была разделена на окна, которым с программной стороны соответствуют классы.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Также для создания функционала приложения потребовалась работа с БД.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Для запросов к БД был использован язык SQL.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Графический интерфейс проектировался с помощью приложения QT </a:t>
            </a:r>
            <a:r>
              <a:rPr lang="ru-RU" dirty="0" err="1">
                <a:ea typeface="Open Sans" panose="020B0606030504020204" pitchFamily="34" charset="0"/>
                <a:cs typeface="Open Sans" panose="020B0606030504020204" pitchFamily="34" charset="0"/>
              </a:rPr>
              <a:t>designer</a:t>
            </a: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45" y="441438"/>
            <a:ext cx="4195763" cy="2513480"/>
          </a:xfrm>
        </p:spPr>
        <p:txBody>
          <a:bodyPr/>
          <a:lstStyle/>
          <a:p>
            <a:r>
              <a:rPr lang="ru-RU" b="1" dirty="0"/>
              <a:t>Что внутри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rgbClr val="5CD868"/>
              </a:gs>
              <a:gs pos="0">
                <a:srgbClr val="61D954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53100">
                <a:srgbClr val="5CD868"/>
              </a:gs>
              <a:gs pos="0">
                <a:srgbClr val="61D954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/>
              <a:t>Поставляемый пакет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C0106F-DA6C-47D9-B856-0C4F7B76AAA8}"/>
              </a:ext>
            </a:extLst>
          </p:cNvPr>
          <p:cNvGrpSpPr/>
          <p:nvPr/>
        </p:nvGrpSpPr>
        <p:grpSpPr>
          <a:xfrm>
            <a:off x="2057400" y="1704539"/>
            <a:ext cx="8077200" cy="4277670"/>
            <a:chOff x="-2499690" y="1369414"/>
            <a:chExt cx="9342782" cy="4947920"/>
          </a:xfrm>
          <a:solidFill>
            <a:schemeClr val="bg2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354E9BB-7B29-4478-92D9-C4D98822725E}"/>
                </a:ext>
              </a:extLst>
            </p:cNvPr>
            <p:cNvSpPr/>
            <p:nvPr/>
          </p:nvSpPr>
          <p:spPr>
            <a:xfrm>
              <a:off x="4061791" y="1724098"/>
              <a:ext cx="2781301" cy="4238551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1EF0429-41BB-4209-A740-8C705111012D}"/>
                </a:ext>
              </a:extLst>
            </p:cNvPr>
            <p:cNvSpPr/>
            <p:nvPr/>
          </p:nvSpPr>
          <p:spPr>
            <a:xfrm>
              <a:off x="548310" y="1369414"/>
              <a:ext cx="3246782" cy="4947920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BBB8857-B392-49F2-94C1-7104F60506D3}"/>
                </a:ext>
              </a:extLst>
            </p:cNvPr>
            <p:cNvSpPr/>
            <p:nvPr/>
          </p:nvSpPr>
          <p:spPr>
            <a:xfrm>
              <a:off x="-2499690" y="1724098"/>
              <a:ext cx="2781301" cy="4238551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B4239E-2A3A-4702-BCE6-4A3750734C2C}"/>
              </a:ext>
            </a:extLst>
          </p:cNvPr>
          <p:cNvSpPr txBox="1"/>
          <p:nvPr/>
        </p:nvSpPr>
        <p:spPr>
          <a:xfrm>
            <a:off x="7730057" y="3795162"/>
            <a:ext cx="2353641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Исполняемый файл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Поддержка Windows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CA539-B4FC-46F8-995D-B550BE312833}"/>
              </a:ext>
            </a:extLst>
          </p:cNvPr>
          <p:cNvSpPr txBox="1"/>
          <p:nvPr/>
        </p:nvSpPr>
        <p:spPr>
          <a:xfrm>
            <a:off x="4692515" y="3986060"/>
            <a:ext cx="2806970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Open</a:t>
            </a:r>
            <a:r>
              <a:rPr lang="en-US" sz="1600" dirty="0">
                <a:solidFill>
                  <a:schemeClr val="tx2"/>
                </a:solidFill>
                <a:ea typeface="Roboto" pitchFamily="2" charset="0"/>
              </a:rPr>
              <a:t>-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source</a:t>
            </a: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 проект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Предложение доработок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223AB-E3E7-4EA9-9C69-3C9BB72EC76E}"/>
              </a:ext>
            </a:extLst>
          </p:cNvPr>
          <p:cNvSpPr txBox="1"/>
          <p:nvPr/>
        </p:nvSpPr>
        <p:spPr>
          <a:xfrm>
            <a:off x="2057400" y="3795162"/>
            <a:ext cx="2418346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Вручную созданная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БД продуктов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В 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sqlite</a:t>
            </a: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 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studio</a:t>
            </a:r>
            <a:endParaRPr lang="ru-RU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Более 8000 позиций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6779AFC-477B-476C-871B-A1E7C03E05DC}"/>
              </a:ext>
            </a:extLst>
          </p:cNvPr>
          <p:cNvSpPr/>
          <p:nvPr/>
        </p:nvSpPr>
        <p:spPr>
          <a:xfrm>
            <a:off x="8331383" y="5397701"/>
            <a:ext cx="1035475" cy="50037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hlinkClick r:id="rId2"/>
            <a:extLst>
              <a:ext uri="{FF2B5EF4-FFF2-40B4-BE49-F238E27FC236}">
                <a16:creationId xmlns:a16="http://schemas.microsoft.com/office/drawing/2014/main" id="{D344FB8B-4058-4335-BE4F-20515A4A5BC7}"/>
              </a:ext>
            </a:extLst>
          </p:cNvPr>
          <p:cNvSpPr txBox="1"/>
          <p:nvPr/>
        </p:nvSpPr>
        <p:spPr>
          <a:xfrm>
            <a:off x="8385232" y="5450862"/>
            <a:ext cx="93619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latin typeface="Ubuntu" panose="020B0504030602030204" pitchFamily="34" charset="0"/>
              <a:ea typeface="Roboto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89E84C-0EF0-4F7F-8D71-8D09D78D1E0B}"/>
              </a:ext>
            </a:extLst>
          </p:cNvPr>
          <p:cNvSpPr/>
          <p:nvPr/>
        </p:nvSpPr>
        <p:spPr>
          <a:xfrm>
            <a:off x="2784153" y="5403642"/>
            <a:ext cx="1035475" cy="50037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hlinkClick r:id="rId3"/>
            <a:extLst>
              <a:ext uri="{FF2B5EF4-FFF2-40B4-BE49-F238E27FC236}">
                <a16:creationId xmlns:a16="http://schemas.microsoft.com/office/drawing/2014/main" id="{D19A25B4-6C72-433C-8E90-7FBCC168CAD9}"/>
              </a:ext>
            </a:extLst>
          </p:cNvPr>
          <p:cNvSpPr txBox="1"/>
          <p:nvPr/>
        </p:nvSpPr>
        <p:spPr>
          <a:xfrm>
            <a:off x="2825142" y="5471322"/>
            <a:ext cx="92650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chemeClr val="bg2"/>
                </a:solidFill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solidFill>
                <a:schemeClr val="bg2"/>
              </a:solidFill>
              <a:latin typeface="Ubuntu" panose="020B0504030602030204" pitchFamily="34" charset="0"/>
              <a:ea typeface="Roboto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1082A-39D6-400C-B433-9E56CCDB47F9}"/>
              </a:ext>
            </a:extLst>
          </p:cNvPr>
          <p:cNvSpPr/>
          <p:nvPr/>
        </p:nvSpPr>
        <p:spPr>
          <a:xfrm>
            <a:off x="5499766" y="5675570"/>
            <a:ext cx="1162986" cy="50037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hlinkClick r:id="rId4"/>
            <a:extLst>
              <a:ext uri="{FF2B5EF4-FFF2-40B4-BE49-F238E27FC236}">
                <a16:creationId xmlns:a16="http://schemas.microsoft.com/office/drawing/2014/main" id="{FB8B9D4C-F38A-4518-BE28-A9CD083A9447}"/>
              </a:ext>
            </a:extLst>
          </p:cNvPr>
          <p:cNvSpPr txBox="1"/>
          <p:nvPr/>
        </p:nvSpPr>
        <p:spPr>
          <a:xfrm>
            <a:off x="5612520" y="5742282"/>
            <a:ext cx="93053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latin typeface="Ubuntu" panose="020B0504030602030204" pitchFamily="34" charset="0"/>
              <a:ea typeface="Roboto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53115-83AF-4693-B0F6-DDE77A2C7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94" y="2239626"/>
            <a:ext cx="1358484" cy="12967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7D7751-27F3-41AD-928C-AFEF75265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66" y="1878842"/>
            <a:ext cx="1241482" cy="12414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62229-459F-4C6C-85B0-BF345FC5A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15" y="3114086"/>
            <a:ext cx="1971984" cy="7009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ABBE32-7E64-4229-8BE4-E494F7922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64" y="2239626"/>
            <a:ext cx="1296735" cy="12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9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7" grpId="0"/>
      <p:bldP spid="30" grpId="0" animBg="1"/>
      <p:bldP spid="31" grpId="0"/>
      <p:bldP spid="34" grpId="0" animBg="1"/>
      <p:bldP spid="35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166" y="43234"/>
            <a:ext cx="5446336" cy="1075553"/>
          </a:xfrm>
        </p:spPr>
        <p:txBody>
          <a:bodyPr/>
          <a:lstStyle/>
          <a:p>
            <a:r>
              <a:rPr lang="ru-RU" b="1" dirty="0"/>
              <a:t>Приложение</a:t>
            </a:r>
            <a:endParaRPr lang="en-US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3C99990-5D11-4DCD-8D20-A181E67AF796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F7884B95-FD78-40B3-BCCB-763DCE2D4FF9}"/>
              </a:ext>
            </a:extLst>
          </p:cNvPr>
          <p:cNvGrpSpPr/>
          <p:nvPr/>
        </p:nvGrpSpPr>
        <p:grpSpPr>
          <a:xfrm>
            <a:off x="3112338" y="1649399"/>
            <a:ext cx="6189018" cy="4373376"/>
            <a:chOff x="3155460" y="1649399"/>
            <a:chExt cx="6189018" cy="4373376"/>
          </a:xfrm>
        </p:grpSpPr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4EACBE3-AD63-495A-A739-675C2A26B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94D4B236-242B-4C88-85D9-E20BBE6B9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A8911D6-190D-48EF-B56B-1AB7A21B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13888284-FCC7-4DD6-8067-42E54132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D1D29693-FB0C-4446-8563-92A22E4F2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0FE0C51D-3C1D-4A33-A370-C3E138D66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EC31D2CF-1106-449F-8D7A-C77FED84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84DBAB74-0B72-4314-AD6C-067D99156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BF9CCD8D-A47E-432C-8DE7-4FEC6C12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D043BEDF-48EC-4D2B-8802-2687CF07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026CD79-1850-4C62-9378-6C5239CBC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B188266B-555A-4D1B-A491-97C7FBA7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32936BA7-1225-492D-B528-CE714AD33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B123522A-315F-40EF-9A5A-046DCB1F7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2740CE52-62BA-44B6-A293-EA27BAE15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A1B8B80F-2EA2-427C-86CC-A34744C7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832CE448-C8E8-4196-A1AC-BE6EFB8D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24">
              <a:extLst>
                <a:ext uri="{FF2B5EF4-FFF2-40B4-BE49-F238E27FC236}">
                  <a16:creationId xmlns:a16="http://schemas.microsoft.com/office/drawing/2014/main" id="{6965520B-37C5-4A24-B1C1-64D2A4F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DC7B55BD-AA19-48C6-8428-993AA380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303C28E3-F2F9-4E20-AF57-58DC260FA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B61B302-6715-43D2-A764-178FF743D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">
              <a:extLst>
                <a:ext uri="{FF2B5EF4-FFF2-40B4-BE49-F238E27FC236}">
                  <a16:creationId xmlns:a16="http://schemas.microsoft.com/office/drawing/2014/main" id="{65FC7759-CB48-4901-BE4A-6B562524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5320A895-A9A3-4210-850E-BB207C2C4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41F3E377-A9A4-4342-8A01-DDCE2FD5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21A2C362-D3DE-4C61-9ACD-9749AD39E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C61C8A6F-D0EA-4CC1-8AE2-EF85E751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185FFF27-A849-4DBF-AA6E-307B4D0E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CC7E2795-83F3-4949-8DD8-BC263CA0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AAAD5A87-8392-41A6-85DF-E8A0EFC9E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EF8A836E-D75B-4C61-92EA-4BE7AFFB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1336DB2D-AE43-44A5-BF92-74652A8A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DB52BA0D-F536-41D1-81AF-D897202AA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51A49DD2-F223-4D42-8C6F-D945E93E8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63652C73-E997-4A65-810B-67DE1C7C3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1B2A8E47-8992-4809-B942-A10A1282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9C5B83AC-D5BE-4C24-B36A-793F4C236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D8A48090-2654-4AC9-87CD-012344227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1D70B806-BD2C-43A1-B858-203064CD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id="{E6932F07-7802-46D4-977B-43645A1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2FE17521-DED9-4BAA-BAC7-D53305B29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EC37D51C-F80E-40A8-956B-F05B89E96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F4E1FC11-DD07-4623-AFD8-78D22F88F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DF2776E6-53EC-4902-99B7-F2F76596E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BC6772BD-4F56-438B-85F2-52B60855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432C5921-7B5D-418B-9711-55DF1A9F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6710CF95-728C-4A7D-9BAA-D1679EB9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89E1FEA5-85E1-41E6-A716-89D8857C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33C94300-451A-4FB9-9999-BEEF29B9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D3795267-CA85-4338-9830-3EF0926B4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07D1AFB8-D591-43C5-B620-CCC99EE73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95BFB8A7-93D1-494A-B3B4-0C79F24F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87EF8B3D-421F-4110-820E-CC8A3F096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5D04394C-5E21-485C-AC08-D15F2512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C79E532-25C3-48F9-814D-74F4FBFE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731041A0-69DF-4EA6-A4F8-29AC2515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A5ECEDF6-E4BB-423F-B8EF-5BF777991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A3FA5DD7-E389-47CE-8D36-B2175E944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7ED3F636-18C0-4738-94FD-7ADE0B66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2B3A7D51-6A6F-4600-877D-F6230231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F1B835D2-034B-4F1F-A57A-895468C89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4CF16DFF-C8A7-4192-B313-36E1DD96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9C90375D-1DF8-4D41-BA60-FDBDB1D44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A04F8A6D-BB7C-4385-9656-03F21E958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89E978D5-3A1B-4573-81F3-6EE0939E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54D2A399-6E5F-42D6-AF21-FD09C74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F91A9535-0819-4461-9AF1-196F09703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EBDFA591-4DF6-41E8-8F20-B3EAC3C68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9139A322-84C3-4CEB-83A5-434782BBD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id="{A1596361-1806-4FDE-BFEE-C4CBF2083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id="{7D3AC3BE-EDCE-4DC5-8312-4665295F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id="{69A6DE45-A92F-4570-8D25-FA40B0248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id="{9527377C-1E59-4886-A9CA-2FA0F6FCB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65F30824-3C3F-4E98-9225-A985A63D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0">
              <a:extLst>
                <a:ext uri="{FF2B5EF4-FFF2-40B4-BE49-F238E27FC236}">
                  <a16:creationId xmlns:a16="http://schemas.microsoft.com/office/drawing/2014/main" id="{133BA7B0-4DDC-4908-9043-E4715256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1">
              <a:extLst>
                <a:ext uri="{FF2B5EF4-FFF2-40B4-BE49-F238E27FC236}">
                  <a16:creationId xmlns:a16="http://schemas.microsoft.com/office/drawing/2014/main" id="{72372D51-25CF-4989-9D92-CC35E1AF8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2">
              <a:extLst>
                <a:ext uri="{FF2B5EF4-FFF2-40B4-BE49-F238E27FC236}">
                  <a16:creationId xmlns:a16="http://schemas.microsoft.com/office/drawing/2014/main" id="{E5C1D856-E32A-4726-92A3-6893A5784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3">
              <a:extLst>
                <a:ext uri="{FF2B5EF4-FFF2-40B4-BE49-F238E27FC236}">
                  <a16:creationId xmlns:a16="http://schemas.microsoft.com/office/drawing/2014/main" id="{347EDC8E-EACD-45CC-816C-DC6048500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id="{B339D887-7505-40BF-8BAF-F4FAEA7B7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>
              <a:extLst>
                <a:ext uri="{FF2B5EF4-FFF2-40B4-BE49-F238E27FC236}">
                  <a16:creationId xmlns:a16="http://schemas.microsoft.com/office/drawing/2014/main" id="{8DE0C0E9-5B13-40E9-B6F8-B273547CB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6">
              <a:extLst>
                <a:ext uri="{FF2B5EF4-FFF2-40B4-BE49-F238E27FC236}">
                  <a16:creationId xmlns:a16="http://schemas.microsoft.com/office/drawing/2014/main" id="{D6D78F14-44FD-49F3-8B11-68B1AFEE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7">
              <a:extLst>
                <a:ext uri="{FF2B5EF4-FFF2-40B4-BE49-F238E27FC236}">
                  <a16:creationId xmlns:a16="http://schemas.microsoft.com/office/drawing/2014/main" id="{E83E57B4-5A8D-4F9C-8F88-B2CAE6793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8">
              <a:extLst>
                <a:ext uri="{FF2B5EF4-FFF2-40B4-BE49-F238E27FC236}">
                  <a16:creationId xmlns:a16="http://schemas.microsoft.com/office/drawing/2014/main" id="{5DDFD4D4-A3E2-4908-8C96-6BC3DC2A4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9">
              <a:extLst>
                <a:ext uri="{FF2B5EF4-FFF2-40B4-BE49-F238E27FC236}">
                  <a16:creationId xmlns:a16="http://schemas.microsoft.com/office/drawing/2014/main" id="{C6EEF8AC-F8E0-4C46-BDFC-BFE90CB3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0">
              <a:extLst>
                <a:ext uri="{FF2B5EF4-FFF2-40B4-BE49-F238E27FC236}">
                  <a16:creationId xmlns:a16="http://schemas.microsoft.com/office/drawing/2014/main" id="{7478FDCA-7CEC-4134-AAE6-19F299FC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1">
              <a:extLst>
                <a:ext uri="{FF2B5EF4-FFF2-40B4-BE49-F238E27FC236}">
                  <a16:creationId xmlns:a16="http://schemas.microsoft.com/office/drawing/2014/main" id="{DF3211FD-6407-4FC9-AA7B-DCB046BB2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93">
              <a:extLst>
                <a:ext uri="{FF2B5EF4-FFF2-40B4-BE49-F238E27FC236}">
                  <a16:creationId xmlns:a16="http://schemas.microsoft.com/office/drawing/2014/main" id="{4328AB51-B2EF-42A8-8EF0-581FE491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94">
              <a:extLst>
                <a:ext uri="{FF2B5EF4-FFF2-40B4-BE49-F238E27FC236}">
                  <a16:creationId xmlns:a16="http://schemas.microsoft.com/office/drawing/2014/main" id="{5333C960-7955-4FBD-89BE-598D8511F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96">
              <a:extLst>
                <a:ext uri="{FF2B5EF4-FFF2-40B4-BE49-F238E27FC236}">
                  <a16:creationId xmlns:a16="http://schemas.microsoft.com/office/drawing/2014/main" id="{9D3A49AA-A45D-407E-AA8A-2D3F10CD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427A74AF-1405-4A5B-921A-FC629CC9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05">
              <a:extLst>
                <a:ext uri="{FF2B5EF4-FFF2-40B4-BE49-F238E27FC236}">
                  <a16:creationId xmlns:a16="http://schemas.microsoft.com/office/drawing/2014/main" id="{1CF991F8-2840-4DC5-8A41-297C10BB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06">
              <a:extLst>
                <a:ext uri="{FF2B5EF4-FFF2-40B4-BE49-F238E27FC236}">
                  <a16:creationId xmlns:a16="http://schemas.microsoft.com/office/drawing/2014/main" id="{52A27D8A-404E-4114-9AFB-FD5B5F6D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07">
              <a:extLst>
                <a:ext uri="{FF2B5EF4-FFF2-40B4-BE49-F238E27FC236}">
                  <a16:creationId xmlns:a16="http://schemas.microsoft.com/office/drawing/2014/main" id="{74D0A510-7D9C-4173-952A-C9EED9C5D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08">
              <a:extLst>
                <a:ext uri="{FF2B5EF4-FFF2-40B4-BE49-F238E27FC236}">
                  <a16:creationId xmlns:a16="http://schemas.microsoft.com/office/drawing/2014/main" id="{23A45448-3B58-4960-A9A6-ACD120661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099C98-AD6B-443D-AFA5-7BE731FBF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1113"/>
          <a:stretch>
            <a:fillRect/>
          </a:stretch>
        </p:blipFill>
        <p:spPr>
          <a:xfrm>
            <a:off x="3719513" y="1844675"/>
            <a:ext cx="4949825" cy="2720975"/>
          </a:xfrm>
        </p:spPr>
      </p:pic>
    </p:spTree>
    <p:extLst>
      <p:ext uri="{BB962C8B-B14F-4D97-AF65-F5344CB8AC3E}">
        <p14:creationId xmlns:p14="http://schemas.microsoft.com/office/powerpoint/2010/main" val="32049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AF86A-DACC-4B00-B1BE-540DC9EEB0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322"/>
          <a:stretch>
            <a:fillRect/>
          </a:stretch>
        </p:blipFill>
        <p:spPr>
          <a:xfrm>
            <a:off x="1181100" y="1074738"/>
            <a:ext cx="9548813" cy="5334000"/>
          </a:xfrm>
        </p:spPr>
      </p:pic>
    </p:spTree>
    <p:extLst>
      <p:ext uri="{BB962C8B-B14F-4D97-AF65-F5344CB8AC3E}">
        <p14:creationId xmlns:p14="http://schemas.microsoft.com/office/powerpoint/2010/main" val="291957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346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Open Sans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Smart Food Calendar</dc:subject>
  <dc:creator>Егор Швецов</dc:creator>
  <cp:keywords>Здоровая еда</cp:keywords>
  <cp:lastModifiedBy>Егор Швецов</cp:lastModifiedBy>
  <cp:revision>108</cp:revision>
  <dcterms:created xsi:type="dcterms:W3CDTF">2018-11-06T13:28:40Z</dcterms:created>
  <dcterms:modified xsi:type="dcterms:W3CDTF">2022-03-08T12:08:33Z</dcterms:modified>
</cp:coreProperties>
</file>