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Работа с файлами"/>
          <p:cNvSpPr txBox="1"/>
          <p:nvPr/>
        </p:nvSpPr>
        <p:spPr>
          <a:xfrm>
            <a:off x="1095451" y="2199227"/>
            <a:ext cx="6927748" cy="745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Работа с файлами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Советы по работе с кодировкам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Советы по работе с кодировками</a:t>
            </a:r>
          </a:p>
        </p:txBody>
      </p:sp>
      <p:sp>
        <p:nvSpPr>
          <p:cNvPr id="74" name="Всегда, когда работаете с файлом или другим API которое конвертирует строки в байты задавайте явно кодировку — не надейтесь что на другой стороне будет такая же кодировка по умолчанию!…"/>
          <p:cNvSpPr txBox="1"/>
          <p:nvPr/>
        </p:nvSpPr>
        <p:spPr>
          <a:xfrm>
            <a:off x="392656" y="1465460"/>
            <a:ext cx="8358687" cy="2212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Всегда, когда работаете с файлом или другим API которое конвертирует строки в байты задавайте явно кодировку — не надейтесь что на другой стороне будет такая же кодировка по умолчанию!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Забудьте о существовании </a:t>
            </a:r>
            <a:r>
              <a:rPr b="1">
                <a:solidFill>
                  <a:srgbClr val="018001"/>
                </a:solidFill>
              </a:rPr>
              <a:t>"Some String"</a:t>
            </a:r>
            <a:r>
              <a:t>.getBytes(); 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Пользуйтесь </a:t>
            </a:r>
            <a:r>
              <a:rPr b="1">
                <a:solidFill>
                  <a:srgbClr val="018001"/>
                </a:solidFill>
              </a:rPr>
              <a:t>"Some String"</a:t>
            </a:r>
            <a:r>
              <a:t>.getBytes(Charsets.</a:t>
            </a:r>
            <a:r>
              <a:rPr b="1" i="1">
                <a:solidFill>
                  <a:srgbClr val="66187A"/>
                </a:solidFill>
              </a:rPr>
              <a:t>UTF_8</a:t>
            </a:r>
            <a:r>
              <a:t>);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Аналогично конструктор String(bytes, Charsets.</a:t>
            </a:r>
            <a:r>
              <a:rPr b="1" i="1">
                <a:solidFill>
                  <a:srgbClr val="66187A"/>
                </a:solidFill>
              </a:rPr>
              <a:t>UTF_8</a:t>
            </a:r>
            <a:r>
              <a:t>) вместо String(bytes)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надо использовать Charset.forName, когда есть класс Guava-ы — Charsets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77" name="Запись и чтение из файла…"/>
          <p:cNvSpPr txBox="1"/>
          <p:nvPr/>
        </p:nvSpPr>
        <p:spPr>
          <a:xfrm>
            <a:off x="390522" y="2338228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Запись и чтение из файла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Работа с кодировками</a:t>
            </a:r>
          </a:p>
        </p:txBody>
      </p:sp>
      <p:pic>
        <p:nvPicPr>
          <p:cNvPr id="78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дачк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Задачка</a:t>
            </a:r>
          </a:p>
        </p:txBody>
      </p:sp>
      <p:sp>
        <p:nvSpPr>
          <p:cNvPr id="81" name="Создать три файла тремя способами и записать туда какой-нибудь текст…"/>
          <p:cNvSpPr txBox="1"/>
          <p:nvPr/>
        </p:nvSpPr>
        <p:spPr>
          <a:xfrm>
            <a:off x="390522" y="1852453"/>
            <a:ext cx="8362956" cy="1562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Создать три файла тремя способами и записать туда какой-нибудь текст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По одному файлу на стандартное API, Guava и ApacheCommons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этой же программе открыть созданные файлы и вывести содержимое на экран с помощью этих же трех библиотек и объединить содержимое в другой файл в другой кодировке (например UTF-16)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аттерн декорато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Паттерн декоратор</a:t>
            </a:r>
          </a:p>
        </p:txBody>
      </p:sp>
      <p:sp>
        <p:nvSpPr>
          <p:cNvPr id="34" name="Работа с InputStream и OutputStream-ами построена на декораторах"/>
          <p:cNvSpPr txBox="1"/>
          <p:nvPr/>
        </p:nvSpPr>
        <p:spPr>
          <a:xfrm>
            <a:off x="390522" y="791210"/>
            <a:ext cx="8362956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Работа с InputStream и OutputStream-ами построена на декораторах</a:t>
            </a:r>
          </a:p>
        </p:txBody>
      </p:sp>
      <p:graphicFrame>
        <p:nvGraphicFramePr>
          <p:cNvPr id="35" name="interface"/>
          <p:cNvGraphicFramePr/>
          <p:nvPr/>
        </p:nvGraphicFramePr>
        <p:xfrm>
          <a:off x="3545031" y="1229523"/>
          <a:ext cx="1510378" cy="7467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84977"/>
              </a:tblGrid>
              <a:tr h="2396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interface</a:t>
                      </a:r>
                    </a:p>
                  </a:txBody>
                  <a:tcPr marL="26789" marR="26789" marT="26789" marB="26789" anchor="ctr" anchorCtr="0" horzOverflow="overflow">
                    <a:lnL/>
                    <a:lnR/>
                    <a:lnT/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b="1"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Component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3">
                            <a:hueOff val="-274225"/>
                            <a:satOff val="26768"/>
                            <a:lumOff val="11368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execute()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class"/>
          <p:cNvGraphicFramePr/>
          <p:nvPr/>
        </p:nvGraphicFramePr>
        <p:xfrm>
          <a:off x="1128816" y="2339373"/>
          <a:ext cx="2141648" cy="7467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6246"/>
              </a:tblGrid>
              <a:tr h="2396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26789" marR="26789" marT="26789" marB="26789" anchor="ctr" anchorCtr="0" horzOverflow="overflow">
                    <a:lnL/>
                    <a:lnR/>
                    <a:lnT/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b="1"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ConcreteComponent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3">
                            <a:hueOff val="-274225"/>
                            <a:satOff val="26768"/>
                            <a:lumOff val="11368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execute()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abstract class"/>
          <p:cNvGraphicFramePr/>
          <p:nvPr/>
        </p:nvGraphicFramePr>
        <p:xfrm>
          <a:off x="5269016" y="2261852"/>
          <a:ext cx="2141648" cy="1141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6246"/>
              </a:tblGrid>
              <a:tr h="2396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 sz="1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abstract class</a:t>
                      </a:r>
                    </a:p>
                  </a:txBody>
                  <a:tcPr marL="26789" marR="26789" marT="26789" marB="26789" anchor="ctr" anchorCtr="0" horzOverflow="overflow">
                    <a:lnL/>
                    <a:lnR/>
                    <a:lnT/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92145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b="1"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Decorator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3">
                            <a:hueOff val="-274225"/>
                            <a:satOff val="26768"/>
                            <a:lumOff val="11368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</a:tr>
              <a:tr h="292145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decoratedComponent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292145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execute()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class-1"/>
          <p:cNvGraphicFramePr/>
          <p:nvPr/>
        </p:nvGraphicFramePr>
        <p:xfrm>
          <a:off x="3371636" y="3891443"/>
          <a:ext cx="2141648" cy="7467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6246"/>
              </a:tblGrid>
              <a:tr h="2396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 sz="1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class-1</a:t>
                      </a:r>
                    </a:p>
                  </a:txBody>
                  <a:tcPr marL="26789" marR="26789" marT="26789" marB="26789" anchor="ctr" anchorCtr="0" horzOverflow="overflow">
                    <a:lnL/>
                    <a:lnR/>
                    <a:lnT/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b="1"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ConcreteDecorator1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3">
                            <a:hueOff val="-274225"/>
                            <a:satOff val="26768"/>
                            <a:lumOff val="11368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execute()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class-2"/>
          <p:cNvGraphicFramePr/>
          <p:nvPr/>
        </p:nvGraphicFramePr>
        <p:xfrm>
          <a:off x="6671096" y="3891443"/>
          <a:ext cx="2141648" cy="7467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6246"/>
              </a:tblGrid>
              <a:tr h="2396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 sz="12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class-2</a:t>
                      </a:r>
                    </a:p>
                  </a:txBody>
                  <a:tcPr marL="26789" marR="26789" marT="26789" marB="26789" anchor="ctr" anchorCtr="0" horzOverflow="overflow">
                    <a:lnL/>
                    <a:lnR/>
                    <a:lnT/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b="1"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ConcreteDecorator2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lnB w="3175">
                      <a:solidFill>
                        <a:srgbClr val="B8B8B8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3">
                            <a:hueOff val="-274225"/>
                            <a:satOff val="26768"/>
                            <a:lumOff val="11368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</a:tr>
              <a:tr h="360697">
                <a:tc>
                  <a:txBody>
                    <a:bodyPr/>
                    <a:lstStyle/>
                    <a:p>
                      <a:pPr defTabSz="241300">
                        <a:lnSpc>
                          <a:spcPct val="150000"/>
                        </a:lnSpc>
                        <a:defRPr sz="1800"/>
                      </a:pPr>
                      <a:r>
                        <a:rPr sz="1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execute()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" name="Соединит. линия"/>
          <p:cNvSpPr/>
          <p:nvPr/>
        </p:nvSpPr>
        <p:spPr>
          <a:xfrm>
            <a:off x="3274060" y="2219960"/>
            <a:ext cx="1013461" cy="601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" name="Соединит. линия"/>
          <p:cNvSpPr/>
          <p:nvPr/>
        </p:nvSpPr>
        <p:spPr>
          <a:xfrm>
            <a:off x="4287520" y="2219960"/>
            <a:ext cx="955040" cy="60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" name="Соединит. линия"/>
          <p:cNvSpPr/>
          <p:nvPr/>
        </p:nvSpPr>
        <p:spPr>
          <a:xfrm>
            <a:off x="5516880" y="3416300"/>
            <a:ext cx="811530" cy="957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" name="Соединит. линия"/>
          <p:cNvSpPr/>
          <p:nvPr/>
        </p:nvSpPr>
        <p:spPr>
          <a:xfrm>
            <a:off x="6328409" y="3416300"/>
            <a:ext cx="316231" cy="957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аттерн декорато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Паттерн декоратор</a:t>
            </a:r>
          </a:p>
        </p:txBody>
      </p:sp>
      <p:sp>
        <p:nvSpPr>
          <p:cNvPr id="50" name="interface Weapon {…"/>
          <p:cNvSpPr txBox="1"/>
          <p:nvPr/>
        </p:nvSpPr>
        <p:spPr>
          <a:xfrm>
            <a:off x="417070" y="699928"/>
            <a:ext cx="8309860" cy="39651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String calcAttack();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abstract class </a:t>
            </a:r>
            <a:r>
              <a:t>WeaponDecorator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Weapon{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final </a:t>
            </a:r>
            <a:r>
              <a:rPr b="0">
                <a:solidFill>
                  <a:srgbClr val="000000"/>
                </a:solidFill>
              </a:rPr>
              <a:t>Weapon </a:t>
            </a:r>
            <a:r>
              <a:t>decoratedWeapon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</a:t>
            </a:r>
            <a:r>
              <a:t>WeaponDecorator(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Weapon decoratedWeapon)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decoratedWeapon </a:t>
            </a:r>
            <a:r>
              <a:t>= decoratedWeapon;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final </a:t>
            </a:r>
            <a:r>
              <a:t>Weapon getDecoratedWeapon(){</a:t>
            </a: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t>decoratedWeapon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Sword </a:t>
            </a:r>
            <a:r>
              <a:t>implements </a:t>
            </a:r>
            <a:r>
              <a:rPr b="0">
                <a:solidFill>
                  <a:srgbClr val="000000"/>
                </a:solidFill>
              </a:rPr>
              <a:t>Weapon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calcAttack() {</a:t>
            </a:r>
          </a:p>
          <a:p>
            <a:pPr algn="l" defTabSz="241101">
              <a:defRPr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t>"physical 10 pt"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аттерн декоратор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Паттерн декоратор</a:t>
            </a:r>
          </a:p>
        </p:txBody>
      </p:sp>
      <p:sp>
        <p:nvSpPr>
          <p:cNvPr id="53" name="class FireWeapon extends WeaponDecorator{…"/>
          <p:cNvSpPr txBox="1"/>
          <p:nvPr/>
        </p:nvSpPr>
        <p:spPr>
          <a:xfrm>
            <a:off x="547625" y="774897"/>
            <a:ext cx="8048750" cy="41429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FireWeapon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WeaponDecorator{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FireWeapon(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Weapon decoratedWeapon) {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(decoratedWeapon);}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calcAttack()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getDecoratedWeapon().calcAttack() + </a:t>
            </a:r>
            <a:r>
              <a:rPr b="1">
                <a:solidFill>
                  <a:srgbClr val="018001"/>
                </a:solidFill>
              </a:rPr>
              <a:t>" plus fire damage 10pt"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HeavyWeapon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WeaponDecorator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HeavyWeapon(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Weapon decoratedWeapon) {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(decoratedWeapon);}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calcAttack()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getDecoratedWeapon().calcAttack() + </a:t>
            </a:r>
            <a:r>
              <a:rPr b="1">
                <a:solidFill>
                  <a:srgbClr val="018001"/>
                </a:solidFill>
              </a:rPr>
              <a:t>" and stun"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DecoratorExample{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HeavyWeapon(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Sword()).calcAttack());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FireWeapon(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HeavyWeapon(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Sword())).calcAttack());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56" name="Декоратор"/>
          <p:cNvSpPr txBox="1"/>
          <p:nvPr/>
        </p:nvSpPr>
        <p:spPr>
          <a:xfrm>
            <a:off x="390522" y="2500153"/>
            <a:ext cx="8362956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Декоратор</a:t>
            </a:r>
          </a:p>
        </p:txBody>
      </p:sp>
      <p:pic>
        <p:nvPicPr>
          <p:cNvPr id="57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0996" y="687420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Запись в файл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Запись в файл</a:t>
            </a:r>
          </a:p>
        </p:txBody>
      </p:sp>
      <p:sp>
        <p:nvSpPr>
          <p:cNvPr id="60" name="Первый вариант работы — классический (через боль и страдания)…"/>
          <p:cNvSpPr txBox="1"/>
          <p:nvPr/>
        </p:nvSpPr>
        <p:spPr>
          <a:xfrm>
            <a:off x="392656" y="1135260"/>
            <a:ext cx="8358687" cy="2872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Первый вариант работы — классический (через боль и страдания)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 b="0">
                <a:solidFill>
                  <a:srgbClr val="000000"/>
                </a:solidFill>
              </a:rPr>
              <a:t>(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OutputStream fos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BufferedOutputStream(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FileOutputStream(</a:t>
            </a:r>
            <a:r>
              <a:rPr b="1">
                <a:solidFill>
                  <a:srgbClr val="018001"/>
                </a:solidFill>
              </a:rPr>
              <a:t>"out.txt"</a:t>
            </a:r>
            <a:r>
              <a:t>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fos.write(</a:t>
            </a:r>
            <a:r>
              <a:rPr b="1">
                <a:solidFill>
                  <a:srgbClr val="011480"/>
                </a:solidFill>
              </a:rPr>
              <a:t>new byte</a:t>
            </a:r>
            <a:r>
              <a:t>[]{</a:t>
            </a:r>
            <a:r>
              <a:rPr b="1">
                <a:solidFill>
                  <a:srgbClr val="018001"/>
                </a:solidFill>
              </a:rPr>
              <a:t>'a'</a:t>
            </a:r>
            <a:r>
              <a:t>,</a:t>
            </a:r>
            <a:r>
              <a:rPr b="1">
                <a:solidFill>
                  <a:srgbClr val="018001"/>
                </a:solidFill>
              </a:rPr>
              <a:t>'b'</a:t>
            </a:r>
            <a:r>
              <a:t>});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fos.write(</a:t>
            </a:r>
            <a:r>
              <a:rPr b="1">
                <a:solidFill>
                  <a:srgbClr val="018001"/>
                </a:solidFill>
              </a:rPr>
              <a:t>«text"</a:t>
            </a:r>
            <a:r>
              <a:t>.getBytes(Charsets.</a:t>
            </a:r>
            <a:r>
              <a:rPr b="1" i="1">
                <a:solidFill>
                  <a:srgbClr val="66187A"/>
                </a:solidFill>
              </a:rPr>
              <a:t>UTF_8</a:t>
            </a:r>
            <a:r>
              <a:t>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Writer — чуть получше, мы можем одной строчкой записать строку в файл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Writer fr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BufferedWriter(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FileWriter(</a:t>
            </a:r>
            <a:r>
              <a:rPr b="1">
                <a:solidFill>
                  <a:srgbClr val="018001"/>
                </a:solidFill>
              </a:rPr>
              <a:t>"out2.txt"</a:t>
            </a:r>
            <a:r>
              <a:t>))){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fr.write(</a:t>
            </a:r>
            <a:r>
              <a:rPr b="1">
                <a:solidFill>
                  <a:srgbClr val="018001"/>
                </a:solidFill>
              </a:rPr>
              <a:t>"write"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Какой же вариант лучше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пись в файл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Запись в файл</a:t>
            </a:r>
          </a:p>
        </p:txBody>
      </p:sp>
      <p:grpSp>
        <p:nvGrpSpPr>
          <p:cNvPr id="65" name="Группа"/>
          <p:cNvGrpSpPr/>
          <p:nvPr/>
        </p:nvGrpSpPr>
        <p:grpSpPr>
          <a:xfrm>
            <a:off x="392657" y="967003"/>
            <a:ext cx="8358686" cy="4015979"/>
            <a:chOff x="0" y="88899"/>
            <a:chExt cx="8358685" cy="4015978"/>
          </a:xfrm>
        </p:grpSpPr>
        <p:sp>
          <p:nvSpPr>
            <p:cNvPr id="63" name="Сторонние библиотеки! Подключаем Apache Commons IO или Google Guava и наслаждаемся огромным разнообразием функций в одну строчку FileUtils или Files…"/>
            <p:cNvSpPr txBox="1"/>
            <p:nvPr/>
          </p:nvSpPr>
          <p:spPr>
            <a:xfrm>
              <a:off x="0" y="88899"/>
              <a:ext cx="8358686" cy="401598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 marL="254000" indent="-254000" algn="l" defTabSz="241300">
                <a:lnSpc>
                  <a:spcPct val="150000"/>
                </a:lnSpc>
                <a:buSzPct val="80000"/>
                <a:buBlip>
                  <a:blip r:embed="rId2"/>
                </a:buBlip>
                <a:defRPr b="0" sz="1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Сторонние библиотеки! Подключаем Apache Commons IO или Google Guava и наслаждаемся огромным разнообразием функций в одну строчку FileUtils или Files</a:t>
              </a:r>
            </a:p>
            <a:p>
              <a:pPr algn="l" defTabSz="241101">
                <a:defRPr>
                  <a:solidFill>
                    <a:srgbClr val="011480"/>
                  </a:solidFill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>
                  <a:solidFill>
                    <a:srgbClr val="011480"/>
                  </a:solidFill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>
                  <a:solidFill>
                    <a:srgbClr val="011480"/>
                  </a:solidFill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>
                  <a:solidFill>
                    <a:srgbClr val="011480"/>
                  </a:solidFill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 b="0" i="1">
                  <a:latin typeface="Menlo"/>
                  <a:ea typeface="Menlo"/>
                  <a:cs typeface="Menlo"/>
                  <a:sym typeface="Menlo"/>
                </a:defRPr>
              </a:pPr>
              <a:endParaRPr i="0"/>
            </a:p>
            <a:p>
              <a:pPr algn="l" defTabSz="241101">
                <a:defRPr b="0" i="1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  <a:r>
                <a:t>{ </a:t>
              </a:r>
              <a:r>
                <a:rPr b="1">
                  <a:solidFill>
                    <a:srgbClr val="5E5E5E"/>
                  </a:solidFill>
                </a:rPr>
                <a:t>// Apache</a:t>
              </a:r>
            </a:p>
            <a:p>
              <a:pPr algn="l" defTabSz="241101">
                <a:defRPr b="0" i="1">
                  <a:latin typeface="Menlo"/>
                  <a:ea typeface="Menlo"/>
                  <a:cs typeface="Menlo"/>
                  <a:sym typeface="Menlo"/>
                </a:defRPr>
              </a:pPr>
              <a:r>
                <a:rPr i="0"/>
                <a:t>    FileUtils.</a:t>
              </a:r>
              <a:r>
                <a:t>writeStringToFile</a:t>
              </a:r>
              <a:r>
                <a:rPr i="0"/>
                <a:t>(</a:t>
              </a:r>
              <a:r>
                <a:rPr b="1" i="0">
                  <a:solidFill>
                    <a:srgbClr val="011480"/>
                  </a:solidFill>
                </a:rPr>
                <a:t>new </a:t>
              </a:r>
              <a:r>
                <a:rPr i="0"/>
                <a:t>File(</a:t>
              </a:r>
              <a:r>
                <a:rPr b="1" i="0">
                  <a:solidFill>
                    <a:srgbClr val="018001"/>
                  </a:solidFill>
                </a:rPr>
                <a:t>"apache.txt"</a:t>
              </a:r>
              <a:r>
                <a:rPr i="0"/>
                <a:t>), </a:t>
              </a:r>
              <a:r>
                <a:rPr b="1" i="0">
                  <a:solidFill>
                    <a:srgbClr val="018001"/>
                  </a:solidFill>
                </a:rPr>
                <a:t>"textData"</a:t>
              </a:r>
              <a:r>
                <a:rPr i="0"/>
                <a:t>, Charsets.</a:t>
              </a:r>
              <a:r>
                <a:rPr b="1">
                  <a:solidFill>
                    <a:srgbClr val="66187A"/>
                  </a:solidFill>
                </a:rPr>
                <a:t>UTF_8</a:t>
              </a:r>
              <a:r>
                <a:rPr i="0"/>
                <a:t>);</a:t>
              </a:r>
              <a:endParaRPr i="0"/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  <a:r>
                <a:t>{ </a:t>
              </a:r>
              <a:r>
                <a:rPr b="1">
                  <a:solidFill>
                    <a:srgbClr val="5E5E5E"/>
                  </a:solidFill>
                </a:rPr>
                <a:t>// Guava</a:t>
              </a: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  <a:r>
                <a:t>    Files.</a:t>
              </a:r>
              <a:r>
                <a:rPr i="1"/>
                <a:t>write</a:t>
              </a:r>
              <a:r>
                <a:t>(Paths.</a:t>
              </a:r>
              <a:r>
                <a:rPr i="1"/>
                <a:t>get</a:t>
              </a:r>
              <a:r>
                <a:t>(</a:t>
              </a:r>
              <a:r>
                <a:rPr b="1">
                  <a:solidFill>
                    <a:srgbClr val="018001"/>
                  </a:solidFill>
                </a:rPr>
                <a:t>"guava.txt"</a:t>
              </a:r>
              <a:r>
                <a:t>), Arrays.</a:t>
              </a:r>
              <a:r>
                <a:rPr i="1"/>
                <a:t>asList</a:t>
              </a:r>
              <a:r>
                <a:t>(</a:t>
              </a:r>
              <a:r>
                <a:rPr b="1">
                  <a:solidFill>
                    <a:srgbClr val="018001"/>
                  </a:solidFill>
                </a:rPr>
                <a:t>"one"</a:t>
              </a:r>
              <a:r>
                <a:t>, </a:t>
              </a:r>
              <a:r>
                <a:rPr b="1">
                  <a:solidFill>
                    <a:srgbClr val="018001"/>
                  </a:solidFill>
                </a:rPr>
                <a:t>"two"</a:t>
              </a:r>
              <a:r>
                <a:t>), Charsets.</a:t>
              </a:r>
              <a:r>
                <a:rPr b="1" i="1">
                  <a:solidFill>
                    <a:srgbClr val="66187A"/>
                  </a:solidFill>
                </a:rPr>
                <a:t>UTF_8</a:t>
              </a:r>
              <a:r>
                <a:t>);</a:t>
              </a: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  <a:r>
                <a:t>}</a:t>
              </a: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241101">
                <a:defRPr b="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marL="254000" indent="-254000" algn="l" defTabSz="241300">
                <a:lnSpc>
                  <a:spcPct val="150000"/>
                </a:lnSpc>
                <a:buSzPct val="80000"/>
                <a:buBlip>
                  <a:blip r:embed="rId2"/>
                </a:buBlip>
                <a:defRPr b="0" sz="15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Эти две библиотеки имеют огромное кол-во возможностей по работе с файлами, но чаще всего нам нужно не писать в файл, а читать из него!</a:t>
              </a:r>
            </a:p>
          </p:txBody>
        </p:sp>
        <p:graphicFrame>
          <p:nvGraphicFramePr>
            <p:cNvPr id="64" name="Таблица"/>
            <p:cNvGraphicFramePr/>
            <p:nvPr/>
          </p:nvGraphicFramePr>
          <p:xfrm>
            <a:off x="420343" y="607780"/>
            <a:ext cx="7518001" cy="136886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701168"/>
                  <a:gridCol w="3816832"/>
                </a:tblGrid>
                <a:tr h="1031795">
                  <a:tc>
                    <a:txBody>
                      <a:bodyPr/>
                      <a:lstStyle/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</a:t>
                        </a:r>
                        <a:r>
                          <a:t>dependency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  <a:p>
                        <a:pPr algn="l" defTabSz="241101">
                          <a:defRPr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t>    </a:t>
                        </a:r>
                        <a:r>
                          <a:t>&lt;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groupId</a:t>
                        </a:r>
                        <a:r>
                          <a:t>&gt;</a:t>
                        </a:r>
                        <a:r>
                          <a:t>commons-io</a:t>
                        </a:r>
                        <a:r>
                          <a:t>&lt;/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groupId</a:t>
                        </a:r>
                        <a:r>
                          <a:t>&gt;</a:t>
                        </a:r>
                      </a:p>
                      <a:p>
                        <a:pPr algn="l" defTabSz="241101">
                          <a:defRPr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t>    </a:t>
                        </a:r>
                        <a:r>
                          <a:t>&lt;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artifactId</a:t>
                        </a:r>
                        <a:r>
                          <a:t>&gt;</a:t>
                        </a:r>
                        <a:r>
                          <a:t>commons-io</a:t>
                        </a:r>
                        <a:r>
                          <a:t>&lt;/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artifactId</a:t>
                        </a:r>
                        <a:r>
                          <a:t>&gt;</a:t>
                        </a:r>
                      </a:p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    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</a:t>
                        </a:r>
                        <a:r>
                          <a:t>version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2.5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&lt;/</a:t>
                        </a:r>
                        <a:r>
                          <a:t>version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&lt;/</a:t>
                        </a:r>
                        <a:r>
                          <a:t>dependency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</a:t>
                        </a:r>
                        <a:r>
                          <a:t>dependency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  <a:p>
                        <a:pPr algn="l" defTabSz="241101">
                          <a:defRPr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t>    </a:t>
                        </a:r>
                        <a:r>
                          <a:t>&lt;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groupId</a:t>
                        </a:r>
                        <a:r>
                          <a:t>&gt;</a:t>
                        </a:r>
                        <a:r>
                          <a:t>com.google.guava</a:t>
                        </a:r>
                        <a:r>
                          <a:t>&lt;/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groupId</a:t>
                        </a:r>
                        <a:r>
                          <a:t>&gt;</a:t>
                        </a:r>
                      </a:p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    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</a:t>
                        </a:r>
                        <a:r>
                          <a:t>artifactId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guava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&lt;/</a:t>
                        </a:r>
                        <a:r>
                          <a:t>artifactId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  <a:p>
                        <a:pPr algn="l" defTabSz="241101">
                          <a:defRPr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t>    </a:t>
                        </a:r>
                        <a:r>
                          <a:t>&lt;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version</a:t>
                        </a:r>
                        <a:r>
                          <a:t>&gt;</a:t>
                        </a:r>
                        <a:r>
                          <a:t>25.1-jre</a:t>
                        </a:r>
                        <a:r>
                          <a:t>&lt;/</a:t>
                        </a:r>
                        <a:r>
                          <a:rPr b="1">
                            <a:solidFill>
                              <a:srgbClr val="011480"/>
                            </a:solidFill>
                          </a:rPr>
                          <a:t>version</a:t>
                        </a:r>
                        <a:r>
                          <a:t>&gt;</a:t>
                        </a:r>
                      </a:p>
                      <a:p>
                        <a:pPr algn="l" defTabSz="241101">
                          <a:defRPr b="1">
                            <a:solidFill>
                              <a:srgbClr val="011480"/>
                            </a:solidFill>
                            <a:latin typeface="Menlo"/>
                            <a:ea typeface="Menlo"/>
                            <a:cs typeface="Menlo"/>
                            <a:sym typeface="Menlo"/>
                          </a:defRPr>
                        </a:pP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&lt;/</a:t>
                        </a:r>
                        <a:r>
                          <a:t>dependency</a:t>
                        </a:r>
                        <a:r>
                          <a:rPr b="0">
                            <a:solidFill>
                              <a:srgbClr val="000000"/>
                            </a:solidFill>
                          </a:rPr>
                          <a:t>&gt;</a:t>
                        </a:r>
                        <a:endParaRPr b="0">
                          <a:solidFill>
                            <a:srgbClr val="000000"/>
                          </a:solidFill>
                        </a:endParaR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Чтение из файл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Чтение из файла</a:t>
            </a:r>
          </a:p>
        </p:txBody>
      </p:sp>
      <p:sp>
        <p:nvSpPr>
          <p:cNvPr id="68" name="Чаще всего мы читаем именно из файла находящегося в jar-нике…"/>
          <p:cNvSpPr txBox="1"/>
          <p:nvPr/>
        </p:nvSpPr>
        <p:spPr>
          <a:xfrm>
            <a:off x="392656" y="718964"/>
            <a:ext cx="8358687" cy="42966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Чаще всего мы читаем именно из файла находящегося в jar-нике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final </a:t>
            </a:r>
            <a:r>
              <a:t>InputStream stream = Thread.</a:t>
            </a:r>
            <a:r>
              <a:rPr i="1"/>
              <a:t>currentThread</a:t>
            </a:r>
            <a:r>
              <a:t>()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.getContextClassLoader()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.getResourceAsStream(</a:t>
            </a:r>
            <a:r>
              <a:rPr b="1">
                <a:solidFill>
                  <a:srgbClr val="018001"/>
                </a:solidFill>
              </a:rPr>
              <a:t>«path-to-file»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Дальше у нас опять на выбор — сторонние библиотеки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String fullCsv = IOUtils.</a:t>
            </a:r>
            <a:r>
              <a:rPr i="1"/>
              <a:t>toString</a:t>
            </a:r>
            <a:r>
              <a:t>(stream, Charsets.</a:t>
            </a:r>
            <a:r>
              <a:rPr b="1" i="1">
                <a:solidFill>
                  <a:srgbClr val="66187A"/>
                </a:solidFill>
              </a:rPr>
              <a:t>UTF_8</a:t>
            </a:r>
            <a:r>
              <a:t>); </a:t>
            </a:r>
            <a:r>
              <a:rPr>
                <a:solidFill>
                  <a:srgbClr val="5E5E5E"/>
                </a:solidFill>
              </a:rPr>
              <a:t>// Apache</a:t>
            </a:r>
          </a:p>
          <a:p>
            <a:pPr marL="203200" indent="-203200" algn="l" defTabSz="241101">
              <a:buSzPct val="80000"/>
              <a:buBlip>
                <a:blip r:embed="rId2"/>
              </a:buBlip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Или </a:t>
            </a:r>
            <a:r>
              <a:rPr strike="sngStrike"/>
              <a:t>боль</a:t>
            </a:r>
            <a:r>
              <a:t> стандартная библиотека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Scanner scanner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Scanner(stream)){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StringBuilder sb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StringBuilder();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scanner.forEachRemaining(sb::append);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lnSpc>
                <a:spcPct val="12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Чтение через BufferedReader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try</a:t>
            </a:r>
            <a:r>
              <a:t>(BufferedReader fr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BufferedReader(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InputStreamReader(stream))){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String line = fr.readLine();  </a:t>
            </a:r>
            <a:r>
              <a:rPr>
                <a:solidFill>
                  <a:srgbClr val="5E5E5E"/>
                </a:solidFill>
              </a:rPr>
              <a:t> // Считываем в цикле</a:t>
            </a:r>
          </a:p>
          <a:p>
            <a:pPr algn="l" defTabSz="241101">
              <a:lnSpc>
                <a:spcPct val="12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480"/>
                </a:solidFill>
              </a:rPr>
              <a:t>if</a:t>
            </a:r>
            <a:r>
              <a:rPr i="0">
                <a:solidFill>
                  <a:srgbClr val="000000"/>
                </a:solidFill>
              </a:rPr>
              <a:t>(line==</a:t>
            </a:r>
            <a:r>
              <a:rPr b="1" i="0">
                <a:solidFill>
                  <a:srgbClr val="011480"/>
                </a:solidFill>
              </a:rPr>
              <a:t>null</a:t>
            </a:r>
            <a:r>
              <a:rPr i="0">
                <a:solidFill>
                  <a:srgbClr val="000000"/>
                </a:solidFill>
              </a:rPr>
              <a:t>){ ...</a:t>
            </a:r>
            <a:r>
              <a:t>// Конец файла</a:t>
            </a:r>
          </a:p>
          <a:p>
            <a:pPr algn="l" defTabSz="241101">
              <a:lnSpc>
                <a:spcPct val="12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Совет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Советы</a:t>
            </a:r>
          </a:p>
        </p:txBody>
      </p:sp>
      <p:sp>
        <p:nvSpPr>
          <p:cNvPr id="71" name="Полезные классы с которыми приходиться иногда сталкиваться…"/>
          <p:cNvSpPr txBox="1"/>
          <p:nvPr/>
        </p:nvSpPr>
        <p:spPr>
          <a:xfrm>
            <a:off x="392656" y="1541660"/>
            <a:ext cx="8358687" cy="2060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Полезные классы с которыми приходиться иногда сталкиваться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Адаптер из InputStream в Reader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InputStreamReader inputStreamReader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InputStreamReader(is);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Reader для строки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Reader 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StringReader(</a:t>
            </a:r>
            <a:r>
              <a:rPr b="1">
                <a:solidFill>
                  <a:srgbClr val="018001"/>
                </a:solidFill>
              </a:rPr>
              <a:t>«str»</a:t>
            </a:r>
            <a:r>
              <a:t>);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Writer в строку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StringWriter sw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StringWriter();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